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29195713" cy="42803763"/>
  <p:notesSz cx="6807200" cy="9939338"/>
  <p:defaultTextStyle>
    <a:defPPr>
      <a:defRPr lang="en-US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F62"/>
    <a:srgbClr val="E3D496"/>
    <a:srgbClr val="B3A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1158" autoAdjust="0"/>
  </p:normalViewPr>
  <p:slideViewPr>
    <p:cSldViewPr snapToGrid="0">
      <p:cViewPr>
        <p:scale>
          <a:sx n="10" d="100"/>
          <a:sy n="10" d="100"/>
        </p:scale>
        <p:origin x="326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9AB8AA0-314E-4EBB-9B5A-5A521A8304EA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BFFD77B-DD93-473C-BA06-D61341B3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E68443D-59AC-4AD1-818E-BEDC4EB04F58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260600" y="1243013"/>
            <a:ext cx="22860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1097CB5-4575-4B3D-9A9E-61CA221D4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97CB5-4575-4B3D-9A9E-61CA221D44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08580" y="472178"/>
            <a:ext cx="18996256" cy="172192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PRESENTATION</a:t>
            </a:r>
            <a:br>
              <a:rPr lang="en-US" dirty="0"/>
            </a:br>
            <a:r>
              <a:rPr lang="en-US" dirty="0"/>
              <a:t>LOREM IPSUM DOLOR SIT AMET </a:t>
            </a:r>
            <a:r>
              <a:rPr lang="en-US"/>
              <a:t>LOREM IPSUM</a:t>
            </a:r>
            <a:endParaRPr lang="en-US" dirty="0"/>
          </a:p>
        </p:txBody>
      </p:sp>
      <p:sp>
        <p:nvSpPr>
          <p:cNvPr id="8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38211" y="2528208"/>
            <a:ext cx="18928961" cy="933449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pPr lvl="0"/>
            <a:r>
              <a:rPr lang="en-US" dirty="0"/>
              <a:t>Names of presenters, Name¹, Name² etc.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4" hasCustomPrompt="1"/>
          </p:nvPr>
        </p:nvSpPr>
        <p:spPr>
          <a:xfrm>
            <a:off x="9332769" y="3748090"/>
            <a:ext cx="18970122" cy="562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¹ Name of </a:t>
            </a:r>
            <a:r>
              <a:rPr lang="en-US"/>
              <a:t>departments 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/>
              <a:t>, consectetuer adipiscing elit</a:t>
            </a:r>
            <a:endParaRPr lang="en-US" dirty="0"/>
          </a:p>
        </p:txBody>
      </p:sp>
      <p:sp>
        <p:nvSpPr>
          <p:cNvPr id="10" name="Szöveg helye 8"/>
          <p:cNvSpPr>
            <a:spLocks noGrp="1"/>
          </p:cNvSpPr>
          <p:nvPr>
            <p:ph type="body" sz="quarter" idx="15" hasCustomPrompt="1"/>
          </p:nvPr>
        </p:nvSpPr>
        <p:spPr>
          <a:xfrm>
            <a:off x="9331108" y="4443487"/>
            <a:ext cx="18970122" cy="608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² Name of </a:t>
            </a:r>
            <a:r>
              <a:rPr lang="en-US"/>
              <a:t>departments lorem </a:t>
            </a:r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/>
              <a:t>, consectetuer adipiscing 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0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7205" y="41776650"/>
            <a:ext cx="6569035" cy="975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627C4-7BA6-4837-899C-B77690EE1294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71080" y="41776650"/>
            <a:ext cx="9853553" cy="975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19473" y="41776650"/>
            <a:ext cx="6569035" cy="975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F6E9-63B8-409F-9B4E-6BF3ACCBB5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églalap 6"/>
          <p:cNvSpPr/>
          <p:nvPr userDrawn="1"/>
        </p:nvSpPr>
        <p:spPr>
          <a:xfrm>
            <a:off x="0" y="-1"/>
            <a:ext cx="29195713" cy="553171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5531711"/>
            <a:ext cx="29195713" cy="174523"/>
          </a:xfrm>
          <a:prstGeom prst="rect">
            <a:avLst/>
          </a:prstGeom>
          <a:solidFill>
            <a:srgbClr val="B3A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gyenes összekötő 11"/>
          <p:cNvCxnSpPr/>
          <p:nvPr userDrawn="1"/>
        </p:nvCxnSpPr>
        <p:spPr>
          <a:xfrm>
            <a:off x="7849013" y="593126"/>
            <a:ext cx="0" cy="4324863"/>
          </a:xfrm>
          <a:prstGeom prst="line">
            <a:avLst/>
          </a:prstGeom>
          <a:ln w="12700">
            <a:solidFill>
              <a:srgbClr val="E3D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 userDrawn="1"/>
        </p:nvSpPr>
        <p:spPr>
          <a:xfrm>
            <a:off x="0" y="41128951"/>
            <a:ext cx="29195713" cy="1674812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églalap 16"/>
          <p:cNvSpPr/>
          <p:nvPr userDrawn="1"/>
        </p:nvSpPr>
        <p:spPr>
          <a:xfrm>
            <a:off x="0" y="41022637"/>
            <a:ext cx="29195713" cy="174523"/>
          </a:xfrm>
          <a:prstGeom prst="rect">
            <a:avLst/>
          </a:prstGeom>
          <a:solidFill>
            <a:srgbClr val="B3A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 title="Title"/>
          <p:cNvSpPr>
            <a:spLocks noGrp="1"/>
          </p:cNvSpPr>
          <p:nvPr>
            <p:ph type="title"/>
          </p:nvPr>
        </p:nvSpPr>
        <p:spPr>
          <a:xfrm>
            <a:off x="9102043" y="704406"/>
            <a:ext cx="17583094" cy="172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9993" y="10615384"/>
            <a:ext cx="17583094" cy="1521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85" y="154111"/>
            <a:ext cx="5043199" cy="50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2919588" rtl="0" eaLnBrk="1" latinLnBrk="0" hangingPunct="1">
        <a:lnSpc>
          <a:spcPct val="90000"/>
        </a:lnSpc>
        <a:spcBef>
          <a:spcPct val="0"/>
        </a:spcBef>
        <a:buNone/>
        <a:defRPr sz="5800" b="1" kern="1200" spc="300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2919588" rtl="0" eaLnBrk="1" latinLnBrk="0" hangingPunct="1">
        <a:lnSpc>
          <a:spcPct val="90000"/>
        </a:lnSpc>
        <a:spcBef>
          <a:spcPts val="3193"/>
        </a:spcBef>
        <a:buFont typeface="Arial" panose="020B0604020202020204" pitchFamily="34" charset="0"/>
        <a:buNone/>
        <a:defRPr sz="5800" kern="1200">
          <a:solidFill>
            <a:srgbClr val="E3D496"/>
          </a:solidFill>
          <a:latin typeface="Trebuchet MS" panose="020B0603020202020204" pitchFamily="34" charset="0"/>
          <a:ea typeface="+mn-ea"/>
          <a:cs typeface="+mn-cs"/>
        </a:defRPr>
      </a:lvl1pPr>
      <a:lvl2pPr marL="2189691" indent="-729897" algn="l" defTabSz="2919588" rtl="0" eaLnBrk="1" latinLnBrk="0" hangingPunct="1">
        <a:lnSpc>
          <a:spcPct val="90000"/>
        </a:lnSpc>
        <a:spcBef>
          <a:spcPts val="1596"/>
        </a:spcBef>
        <a:buFont typeface="Arial" panose="020B0604020202020204" pitchFamily="34" charset="0"/>
        <a:buChar char="•"/>
        <a:defRPr sz="7663" kern="1200">
          <a:solidFill>
            <a:srgbClr val="E3D496"/>
          </a:solidFill>
          <a:latin typeface="Trebuchet MS" panose="020B0603020202020204" pitchFamily="34" charset="0"/>
          <a:ea typeface="+mn-ea"/>
          <a:cs typeface="+mn-cs"/>
        </a:defRPr>
      </a:lvl2pPr>
      <a:lvl3pPr marL="3649485" indent="-729897" algn="l" defTabSz="2919588" rtl="0" eaLnBrk="1" latinLnBrk="0" hangingPunct="1">
        <a:lnSpc>
          <a:spcPct val="90000"/>
        </a:lnSpc>
        <a:spcBef>
          <a:spcPts val="1596"/>
        </a:spcBef>
        <a:buFont typeface="Arial" panose="020B0604020202020204" pitchFamily="34" charset="0"/>
        <a:buChar char="•"/>
        <a:defRPr sz="6386" kern="1200">
          <a:solidFill>
            <a:srgbClr val="E3D496"/>
          </a:solidFill>
          <a:latin typeface="Trebuchet MS" panose="020B0603020202020204" pitchFamily="34" charset="0"/>
          <a:ea typeface="+mn-ea"/>
          <a:cs typeface="+mn-cs"/>
        </a:defRPr>
      </a:lvl3pPr>
      <a:lvl4pPr marL="5109279" indent="-729897" algn="l" defTabSz="2919588" rtl="0" eaLnBrk="1" latinLnBrk="0" hangingPunct="1">
        <a:lnSpc>
          <a:spcPct val="90000"/>
        </a:lnSpc>
        <a:spcBef>
          <a:spcPts val="1596"/>
        </a:spcBef>
        <a:buFont typeface="Arial" panose="020B0604020202020204" pitchFamily="34" charset="0"/>
        <a:buChar char="•"/>
        <a:defRPr sz="5747" kern="1200">
          <a:solidFill>
            <a:srgbClr val="E3D496"/>
          </a:solidFill>
          <a:latin typeface="Trebuchet MS" panose="020B0603020202020204" pitchFamily="34" charset="0"/>
          <a:ea typeface="+mn-ea"/>
          <a:cs typeface="+mn-cs"/>
        </a:defRPr>
      </a:lvl4pPr>
      <a:lvl5pPr marL="6569072" indent="-729897" algn="l" defTabSz="2919588" rtl="0" eaLnBrk="1" latinLnBrk="0" hangingPunct="1">
        <a:lnSpc>
          <a:spcPct val="90000"/>
        </a:lnSpc>
        <a:spcBef>
          <a:spcPts val="1596"/>
        </a:spcBef>
        <a:buFont typeface="Arial" panose="020B0604020202020204" pitchFamily="34" charset="0"/>
        <a:buChar char="•"/>
        <a:defRPr sz="5747" kern="1200">
          <a:solidFill>
            <a:srgbClr val="E3D496"/>
          </a:solidFill>
          <a:latin typeface="Trebuchet MS" panose="020B0603020202020204" pitchFamily="34" charset="0"/>
          <a:ea typeface="+mn-ea"/>
          <a:cs typeface="+mn-cs"/>
        </a:defRPr>
      </a:lvl5pPr>
      <a:lvl6pPr marL="8028866" indent="-729897" algn="l" defTabSz="2919588" rtl="0" eaLnBrk="1" latinLnBrk="0" hangingPunct="1">
        <a:lnSpc>
          <a:spcPct val="90000"/>
        </a:lnSpc>
        <a:spcBef>
          <a:spcPts val="1596"/>
        </a:spcBef>
        <a:buFont typeface="Arial" panose="020B0604020202020204" pitchFamily="34" charset="0"/>
        <a:buChar char="•"/>
        <a:defRPr sz="5747" kern="1200">
          <a:solidFill>
            <a:schemeClr val="tx1"/>
          </a:solidFill>
          <a:latin typeface="+mn-lt"/>
          <a:ea typeface="+mn-ea"/>
          <a:cs typeface="+mn-cs"/>
        </a:defRPr>
      </a:lvl6pPr>
      <a:lvl7pPr marL="9488660" indent="-729897" algn="l" defTabSz="2919588" rtl="0" eaLnBrk="1" latinLnBrk="0" hangingPunct="1">
        <a:lnSpc>
          <a:spcPct val="90000"/>
        </a:lnSpc>
        <a:spcBef>
          <a:spcPts val="1596"/>
        </a:spcBef>
        <a:buFont typeface="Arial" panose="020B0604020202020204" pitchFamily="34" charset="0"/>
        <a:buChar char="•"/>
        <a:defRPr sz="5747" kern="1200">
          <a:solidFill>
            <a:schemeClr val="tx1"/>
          </a:solidFill>
          <a:latin typeface="+mn-lt"/>
          <a:ea typeface="+mn-ea"/>
          <a:cs typeface="+mn-cs"/>
        </a:defRPr>
      </a:lvl7pPr>
      <a:lvl8pPr marL="10948454" indent="-729897" algn="l" defTabSz="2919588" rtl="0" eaLnBrk="1" latinLnBrk="0" hangingPunct="1">
        <a:lnSpc>
          <a:spcPct val="90000"/>
        </a:lnSpc>
        <a:spcBef>
          <a:spcPts val="1596"/>
        </a:spcBef>
        <a:buFont typeface="Arial" panose="020B0604020202020204" pitchFamily="34" charset="0"/>
        <a:buChar char="•"/>
        <a:defRPr sz="5747" kern="1200">
          <a:solidFill>
            <a:schemeClr val="tx1"/>
          </a:solidFill>
          <a:latin typeface="+mn-lt"/>
          <a:ea typeface="+mn-ea"/>
          <a:cs typeface="+mn-cs"/>
        </a:defRPr>
      </a:lvl8pPr>
      <a:lvl9pPr marL="12408248" indent="-729897" algn="l" defTabSz="2919588" rtl="0" eaLnBrk="1" latinLnBrk="0" hangingPunct="1">
        <a:lnSpc>
          <a:spcPct val="90000"/>
        </a:lnSpc>
        <a:spcBef>
          <a:spcPts val="1596"/>
        </a:spcBef>
        <a:buFont typeface="Arial" panose="020B0604020202020204" pitchFamily="34" charset="0"/>
        <a:buChar char="•"/>
        <a:defRPr sz="5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1pPr>
      <a:lvl2pPr marL="1459794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2pPr>
      <a:lvl3pPr marL="2919588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3pPr>
      <a:lvl4pPr marL="4379382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4pPr>
      <a:lvl5pPr marL="5839176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5pPr>
      <a:lvl6pPr marL="7298969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6pPr>
      <a:lvl7pPr marL="8758763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7pPr>
      <a:lvl8pPr marL="10218557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8pPr>
      <a:lvl9pPr marL="11678351" algn="l" defTabSz="2919588" rtl="0" eaLnBrk="1" latinLnBrk="0" hangingPunct="1">
        <a:defRPr sz="5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14641" y="515282"/>
            <a:ext cx="18996256" cy="1721921"/>
          </a:xfrm>
        </p:spPr>
        <p:txBody>
          <a:bodyPr>
            <a:normAutofit fontScale="90000"/>
          </a:bodyPr>
          <a:lstStyle/>
          <a:p>
            <a:r>
              <a:rPr lang="en-US" dirty="0"/>
              <a:t>Uncertainty-Aware Path Selection in Graphs Using an Adapted Imprecision Entropy Indicator</a:t>
            </a:r>
            <a:br>
              <a:rPr lang="en-US" dirty="0"/>
            </a:b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8248288" y="1854702"/>
            <a:ext cx="18928961" cy="1424397"/>
          </a:xfrm>
        </p:spPr>
        <p:txBody>
          <a:bodyPr>
            <a:noAutofit/>
          </a:bodyPr>
          <a:lstStyle/>
          <a:p>
            <a:r>
              <a:rPr lang="en-US" sz="4000" dirty="0"/>
              <a:t>Peter Domjan</a:t>
            </a:r>
            <a:r>
              <a:rPr lang="en-US" sz="4000" baseline="30000" dirty="0"/>
              <a:t>1</a:t>
            </a:r>
            <a:r>
              <a:rPr lang="en-US" sz="4000" dirty="0"/>
              <a:t>, Viola Angyal</a:t>
            </a:r>
            <a:r>
              <a:rPr lang="en-US" sz="4000" baseline="30000" dirty="0"/>
              <a:t>2</a:t>
            </a:r>
            <a:r>
              <a:rPr lang="en-US" sz="4000" dirty="0"/>
              <a:t>, Dr. </a:t>
            </a:r>
            <a:r>
              <a:rPr lang="hu-HU" sz="4000" dirty="0"/>
              <a:t>Adam</a:t>
            </a:r>
            <a:r>
              <a:rPr lang="en-US" sz="4000" dirty="0"/>
              <a:t> </a:t>
            </a:r>
            <a:r>
              <a:rPr lang="hu-HU" sz="4000" dirty="0"/>
              <a:t>Bertalan</a:t>
            </a:r>
            <a:r>
              <a:rPr lang="en-US" sz="4000" baseline="30000" dirty="0"/>
              <a:t>3</a:t>
            </a:r>
            <a:r>
              <a:rPr lang="en-US" sz="4000" dirty="0"/>
              <a:t>, Dr. Istvan Vingender</a:t>
            </a:r>
            <a:r>
              <a:rPr lang="en-US" sz="4000" baseline="30000" dirty="0"/>
              <a:t>4</a:t>
            </a:r>
          </a:p>
          <a:p>
            <a:pPr>
              <a:spcBef>
                <a:spcPts val="1200"/>
              </a:spcBef>
            </a:pPr>
            <a:r>
              <a:rPr lang="hu-HU" sz="4000" dirty="0"/>
              <a:t>Prof. Dr. Elek</a:t>
            </a:r>
            <a:r>
              <a:rPr lang="en-US" sz="4000" dirty="0"/>
              <a:t> </a:t>
            </a:r>
            <a:r>
              <a:rPr lang="hu-HU" sz="4000" dirty="0" err="1"/>
              <a:t>Dinya</a:t>
            </a:r>
            <a:r>
              <a:rPr lang="en-US" sz="4000" baseline="30000" dirty="0"/>
              <a:t>5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8248288" y="3376405"/>
            <a:ext cx="18970122" cy="562654"/>
          </a:xfrm>
        </p:spPr>
        <p:txBody>
          <a:bodyPr/>
          <a:lstStyle/>
          <a:p>
            <a:r>
              <a:rPr lang="en-US" baseline="30000" dirty="0"/>
              <a:t>1 2 3 </a:t>
            </a:r>
            <a:r>
              <a:rPr lang="en-US" dirty="0"/>
              <a:t>Doctoral College, Health Sciences Division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>
          <a:xfrm>
            <a:off x="8300396" y="4053024"/>
            <a:ext cx="19390430" cy="579791"/>
          </a:xfrm>
        </p:spPr>
        <p:txBody>
          <a:bodyPr/>
          <a:lstStyle/>
          <a:p>
            <a:r>
              <a:rPr lang="en-US" baseline="30000" dirty="0"/>
              <a:t>4</a:t>
            </a:r>
            <a:r>
              <a:rPr lang="en-US" dirty="0"/>
              <a:t> Faculty of Health Sciences, Department of Social Sciences</a:t>
            </a:r>
          </a:p>
        </p:txBody>
      </p:sp>
      <p:sp>
        <p:nvSpPr>
          <p:cNvPr id="6" name="Téglalap 5"/>
          <p:cNvSpPr/>
          <p:nvPr/>
        </p:nvSpPr>
        <p:spPr>
          <a:xfrm>
            <a:off x="192506" y="5916533"/>
            <a:ext cx="1390969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489273" y="6036652"/>
            <a:ext cx="947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300">
                <a:solidFill>
                  <a:schemeClr val="bg1"/>
                </a:solidFill>
                <a:latin typeface="Trebuchet MS" panose="020B0603020202020204" pitchFamily="34" charset="0"/>
              </a:rPr>
              <a:t>INTRODUCTION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017539" y="27363909"/>
            <a:ext cx="1118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300">
                <a:solidFill>
                  <a:schemeClr val="bg1"/>
                </a:solidFill>
                <a:latin typeface="Trebuchet MS" panose="020B0603020202020204" pitchFamily="34" charset="0"/>
              </a:rPr>
              <a:t>RESULTS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192506" y="7193042"/>
            <a:ext cx="13909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Traditional graph-based path evaluation usually focuses on distance or cost. However, equal-length paths may differ in their decision uncertainty. This proof-of-concept study introduces a </a:t>
            </a:r>
            <a:r>
              <a:rPr lang="en-US" sz="3500" b="1" dirty="0">
                <a:solidFill>
                  <a:srgbClr val="242F62"/>
                </a:solidFill>
                <a:latin typeface="Trebuchet MS" panose="020B0603020202020204" pitchFamily="34" charset="0"/>
              </a:rPr>
              <a:t>graph-adapted Imprecision Entropy Indicator (IEI)</a:t>
            </a:r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 to quantify uncertainty at node and path levels, extending the conceptual logic of a previously developed IEI framework to directed graph structures.</a:t>
            </a:r>
          </a:p>
          <a:p>
            <a:pPr algn="just"/>
            <a:r>
              <a:rPr lang="en-US" sz="3000" dirty="0">
                <a:solidFill>
                  <a:srgbClr val="242F62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09F00F8-1575-4022-83C1-23FF7224F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8682" y="6634678"/>
            <a:ext cx="42051312" cy="113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Szöveg helye 3">
            <a:extLst>
              <a:ext uri="{FF2B5EF4-FFF2-40B4-BE49-F238E27FC236}">
                <a16:creationId xmlns:a16="http://schemas.microsoft.com/office/drawing/2014/main" id="{62FD29A3-FC4E-415B-8445-D3986514F4CA}"/>
              </a:ext>
            </a:extLst>
          </p:cNvPr>
          <p:cNvSpPr txBox="1">
            <a:spLocks/>
          </p:cNvSpPr>
          <p:nvPr/>
        </p:nvSpPr>
        <p:spPr>
          <a:xfrm>
            <a:off x="4357209" y="41472214"/>
            <a:ext cx="8367307" cy="56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2919588" rtl="0" eaLnBrk="1" latinLnBrk="0" hangingPunct="1">
              <a:lnSpc>
                <a:spcPct val="100000"/>
              </a:lnSpc>
              <a:spcBef>
                <a:spcPts val="3193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189691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7663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3649485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6386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109279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6569072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028866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88660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48454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08248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F814269-73F5-44F6-A8E3-2C9FB6EBDFA5}"/>
              </a:ext>
            </a:extLst>
          </p:cNvPr>
          <p:cNvSpPr txBox="1"/>
          <p:nvPr/>
        </p:nvSpPr>
        <p:spPr>
          <a:xfrm>
            <a:off x="192506" y="38782945"/>
            <a:ext cx="29003208" cy="2186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8" name="Szöveg helye 4">
            <a:extLst>
              <a:ext uri="{FF2B5EF4-FFF2-40B4-BE49-F238E27FC236}">
                <a16:creationId xmlns:a16="http://schemas.microsoft.com/office/drawing/2014/main" id="{1F14A7EA-C921-40F0-9B58-3ECA67CA69D2}"/>
              </a:ext>
            </a:extLst>
          </p:cNvPr>
          <p:cNvSpPr txBox="1">
            <a:spLocks/>
          </p:cNvSpPr>
          <p:nvPr/>
        </p:nvSpPr>
        <p:spPr>
          <a:xfrm>
            <a:off x="8248288" y="4774454"/>
            <a:ext cx="19390430" cy="579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2919588" rtl="0" eaLnBrk="1" latinLnBrk="0" hangingPunct="1">
              <a:lnSpc>
                <a:spcPct val="100000"/>
              </a:lnSpc>
              <a:spcBef>
                <a:spcPts val="3193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189691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7663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3649485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6386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109279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6569072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028866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88660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48454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08248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5</a:t>
            </a:r>
            <a:r>
              <a:rPr lang="en-US"/>
              <a:t> Faculty of Public Services, Institute of Digital Health Sciences</a:t>
            </a: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B1963ED-777A-4F2D-A238-4CBAB33B5CE0}"/>
              </a:ext>
            </a:extLst>
          </p:cNvPr>
          <p:cNvSpPr/>
          <p:nvPr/>
        </p:nvSpPr>
        <p:spPr>
          <a:xfrm>
            <a:off x="14969245" y="37385473"/>
            <a:ext cx="13847565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9EBF9783-B4AC-4B0D-B343-B3AAF0291C62}"/>
              </a:ext>
            </a:extLst>
          </p:cNvPr>
          <p:cNvSpPr txBox="1"/>
          <p:nvPr/>
        </p:nvSpPr>
        <p:spPr>
          <a:xfrm>
            <a:off x="15390276" y="6036652"/>
            <a:ext cx="947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300">
                <a:solidFill>
                  <a:schemeClr val="bg1"/>
                </a:solidFill>
                <a:latin typeface="Trebuchet MS" panose="020B0603020202020204" pitchFamily="34" charset="0"/>
              </a:rPr>
              <a:t>GRAPH MODEL</a:t>
            </a: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C7DBEAA8-C619-4381-B93D-98021CCA301F}"/>
              </a:ext>
            </a:extLst>
          </p:cNvPr>
          <p:cNvSpPr/>
          <p:nvPr/>
        </p:nvSpPr>
        <p:spPr>
          <a:xfrm>
            <a:off x="192506" y="37385473"/>
            <a:ext cx="1390969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9D1A4166-1D5E-4AB8-BA00-EB71B36C52ED}"/>
              </a:ext>
            </a:extLst>
          </p:cNvPr>
          <p:cNvSpPr txBox="1"/>
          <p:nvPr/>
        </p:nvSpPr>
        <p:spPr>
          <a:xfrm>
            <a:off x="489273" y="37505592"/>
            <a:ext cx="947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CONCLUSION</a:t>
            </a:r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77DEC42D-CD70-40FA-AF19-39D88CB39F2A}"/>
              </a:ext>
            </a:extLst>
          </p:cNvPr>
          <p:cNvSpPr/>
          <p:nvPr/>
        </p:nvSpPr>
        <p:spPr>
          <a:xfrm>
            <a:off x="192505" y="15539075"/>
            <a:ext cx="1390969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EEC7AA1A-BDA5-4401-9E43-45A0EB00119C}"/>
              </a:ext>
            </a:extLst>
          </p:cNvPr>
          <p:cNvSpPr txBox="1"/>
          <p:nvPr/>
        </p:nvSpPr>
        <p:spPr>
          <a:xfrm>
            <a:off x="489272" y="15659194"/>
            <a:ext cx="947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300">
                <a:solidFill>
                  <a:schemeClr val="bg1"/>
                </a:solidFill>
                <a:latin typeface="Trebuchet MS" panose="020B0603020202020204" pitchFamily="34" charset="0"/>
              </a:rPr>
              <a:t>IEI CALCULATION</a:t>
            </a:r>
          </a:p>
        </p:txBody>
      </p:sp>
      <p:sp>
        <p:nvSpPr>
          <p:cNvPr id="60" name="Téglalap 59">
            <a:extLst>
              <a:ext uri="{FF2B5EF4-FFF2-40B4-BE49-F238E27FC236}">
                <a16:creationId xmlns:a16="http://schemas.microsoft.com/office/drawing/2014/main" id="{461BE5D1-2EB8-47DD-B466-9A21F259D718}"/>
              </a:ext>
            </a:extLst>
          </p:cNvPr>
          <p:cNvSpPr/>
          <p:nvPr/>
        </p:nvSpPr>
        <p:spPr>
          <a:xfrm>
            <a:off x="192505" y="24768753"/>
            <a:ext cx="28686436" cy="1495742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BEECC45B-26C2-4360-9178-AAAFDC347EC0}"/>
              </a:ext>
            </a:extLst>
          </p:cNvPr>
          <p:cNvSpPr txBox="1"/>
          <p:nvPr/>
        </p:nvSpPr>
        <p:spPr>
          <a:xfrm>
            <a:off x="489272" y="25009208"/>
            <a:ext cx="1892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RESULTS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BA1DE99E-2E40-421B-81DA-9E4687F1F39B}"/>
              </a:ext>
            </a:extLst>
          </p:cNvPr>
          <p:cNvSpPr txBox="1"/>
          <p:nvPr/>
        </p:nvSpPr>
        <p:spPr>
          <a:xfrm>
            <a:off x="192506" y="11962372"/>
            <a:ext cx="1390969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This proof-of-concept study aims to evaluate whether a graph-adapted Imprecision Entropy Indicator (IEI) can quantify uncertainty at decision nodes and identify lower-uncertainty paths among equal-length alternatives.</a:t>
            </a:r>
            <a:r>
              <a:rPr lang="hu-HU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 </a:t>
            </a:r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The proposed IEI combines entropy-based uncertainty, graph topology, and Bayesian updating to assess uncertainty at the path level rather than at individual nodes alone.</a:t>
            </a:r>
          </a:p>
          <a:p>
            <a:pPr algn="just"/>
            <a:endParaRPr lang="en-US" sz="3500" dirty="0">
              <a:solidFill>
                <a:srgbClr val="242F62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sz="3000" dirty="0">
                <a:solidFill>
                  <a:srgbClr val="242F62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BDA2CBB2-AF98-422B-96EC-A52A2F785649}"/>
              </a:ext>
            </a:extLst>
          </p:cNvPr>
          <p:cNvSpPr txBox="1"/>
          <p:nvPr/>
        </p:nvSpPr>
        <p:spPr>
          <a:xfrm>
            <a:off x="14969244" y="11708580"/>
            <a:ext cx="13909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The graph contained four A-to-T paths grouped into two equal-length families: A–B–{D/X}–T and A–C–{E/Y}–T. Branching uncertainty occurred at A, B, and C, while D, E, X, and Y transitioned deterministically to T.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69C0BBF0-FB5F-476E-888C-8C5F77C81F99}"/>
              </a:ext>
            </a:extLst>
          </p:cNvPr>
          <p:cNvSpPr txBox="1"/>
          <p:nvPr/>
        </p:nvSpPr>
        <p:spPr>
          <a:xfrm>
            <a:off x="17277398" y="14349823"/>
            <a:ext cx="82271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Figure 1. Directed graph model (</a:t>
            </a:r>
            <a:r>
              <a:rPr lang="hu-HU" sz="3500" b="1" dirty="0" err="1"/>
              <a:t>Scenario</a:t>
            </a:r>
            <a:r>
              <a:rPr lang="hu-HU" sz="3500" b="1" dirty="0"/>
              <a:t> 2</a:t>
            </a:r>
            <a:r>
              <a:rPr lang="en-US" sz="3500" b="1" dirty="0"/>
              <a:t>)</a:t>
            </a:r>
          </a:p>
        </p:txBody>
      </p:sp>
      <p:sp>
        <p:nvSpPr>
          <p:cNvPr id="81" name="Téglalap 80">
            <a:extLst>
              <a:ext uri="{FF2B5EF4-FFF2-40B4-BE49-F238E27FC236}">
                <a16:creationId xmlns:a16="http://schemas.microsoft.com/office/drawing/2014/main" id="{D8B499B3-62F0-4A74-A9C4-7DEAA47C832F}"/>
              </a:ext>
            </a:extLst>
          </p:cNvPr>
          <p:cNvSpPr/>
          <p:nvPr/>
        </p:nvSpPr>
        <p:spPr>
          <a:xfrm>
            <a:off x="14969244" y="5916532"/>
            <a:ext cx="13909697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1F2F92DC-CD7A-40F1-909B-0A920E396095}"/>
              </a:ext>
            </a:extLst>
          </p:cNvPr>
          <p:cNvSpPr txBox="1"/>
          <p:nvPr/>
        </p:nvSpPr>
        <p:spPr>
          <a:xfrm>
            <a:off x="15266011" y="6036651"/>
            <a:ext cx="947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SCENARIO TABLE</a:t>
            </a: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D8C4E546-F81F-498D-B607-E5D3C6FE4985}"/>
              </a:ext>
            </a:extLst>
          </p:cNvPr>
          <p:cNvSpPr txBox="1"/>
          <p:nvPr/>
        </p:nvSpPr>
        <p:spPr>
          <a:xfrm>
            <a:off x="15266011" y="37492411"/>
            <a:ext cx="947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LIMITATIONS</a:t>
            </a:r>
          </a:p>
        </p:txBody>
      </p:sp>
      <p:graphicFrame>
        <p:nvGraphicFramePr>
          <p:cNvPr id="32" name="Táblázat 31">
            <a:extLst>
              <a:ext uri="{FF2B5EF4-FFF2-40B4-BE49-F238E27FC236}">
                <a16:creationId xmlns:a16="http://schemas.microsoft.com/office/drawing/2014/main" id="{DAB6E46F-526F-4AA5-B6F0-A87B36941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68232"/>
              </p:ext>
            </p:extLst>
          </p:nvPr>
        </p:nvGraphicFramePr>
        <p:xfrm>
          <a:off x="15031376" y="7327332"/>
          <a:ext cx="13785434" cy="4233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2079">
                  <a:extLst>
                    <a:ext uri="{9D8B030D-6E8A-4147-A177-3AD203B41FA5}">
                      <a16:colId xmlns:a16="http://schemas.microsoft.com/office/drawing/2014/main" val="1336131125"/>
                    </a:ext>
                  </a:extLst>
                </a:gridCol>
                <a:gridCol w="5308954">
                  <a:extLst>
                    <a:ext uri="{9D8B030D-6E8A-4147-A177-3AD203B41FA5}">
                      <a16:colId xmlns:a16="http://schemas.microsoft.com/office/drawing/2014/main" val="225946332"/>
                    </a:ext>
                  </a:extLst>
                </a:gridCol>
                <a:gridCol w="4104401">
                  <a:extLst>
                    <a:ext uri="{9D8B030D-6E8A-4147-A177-3AD203B41FA5}">
                      <a16:colId xmlns:a16="http://schemas.microsoft.com/office/drawing/2014/main" val="3323470050"/>
                    </a:ext>
                  </a:extLst>
                </a:gridCol>
              </a:tblGrid>
              <a:tr h="397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noProof="0">
                          <a:ln>
                            <a:noFill/>
                          </a:ln>
                          <a:effectLst/>
                        </a:rPr>
                        <a:t>Scenario</a:t>
                      </a:r>
                      <a:endParaRPr lang="en-US" sz="3000" b="1" i="0" u="none" strike="noStrike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rlit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noProof="0">
                          <a:ln>
                            <a:noFill/>
                          </a:ln>
                          <a:effectLst/>
                        </a:rPr>
                        <a:t>Setting</a:t>
                      </a:r>
                      <a:endParaRPr lang="en-US" sz="3000" b="1" i="0" u="none" strike="noStrike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rlit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noProof="0" dirty="0">
                          <a:ln>
                            <a:noFill/>
                          </a:ln>
                          <a:effectLst/>
                        </a:rPr>
                        <a:t>Outcome</a:t>
                      </a:r>
                      <a:endParaRPr lang="en-US" sz="3000" b="1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rlito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21718"/>
                  </a:ext>
                </a:extLst>
              </a:tr>
              <a:tr h="8277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3000" u="none" strike="noStrike" noProof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en-US" sz="3000" u="none" strike="noStrike" noProof="0" dirty="0">
                          <a:ln>
                            <a:noFill/>
                          </a:ln>
                          <a:effectLst/>
                        </a:rPr>
                        <a:t>1. Symmetric</a:t>
                      </a:r>
                      <a:endParaRPr lang="en-US" sz="3000" b="1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dirty="0"/>
                        <a:t>A, B, C: 0.50 / 0.50</a:t>
                      </a:r>
                      <a:endParaRPr lang="en-US" sz="3000" b="0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noProof="0">
                          <a:ln>
                            <a:noFill/>
                          </a:ln>
                          <a:effectLst/>
                        </a:rPr>
                        <a:t>Similar path-level IEI</a:t>
                      </a:r>
                      <a:endParaRPr lang="en-US" sz="3000" b="0" i="0" u="none" strike="noStrike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9427"/>
                  </a:ext>
                </a:extLst>
              </a:tr>
              <a:tr h="8277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3000" u="none" strike="noStrike" noProof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en-US" sz="3000" u="none" strike="noStrike" noProof="0" dirty="0">
                          <a:ln>
                            <a:noFill/>
                          </a:ln>
                          <a:effectLst/>
                        </a:rPr>
                        <a:t>2. Stable vs Uncertain</a:t>
                      </a:r>
                      <a:endParaRPr lang="en-US" sz="3000" b="1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noProof="0" dirty="0">
                          <a:ln>
                            <a:noFill/>
                          </a:ln>
                          <a:effectLst/>
                        </a:rPr>
                        <a:t>B: 0.85/0.15; C: 0.50/0.50</a:t>
                      </a:r>
                      <a:endParaRPr lang="en-US" sz="3000" b="0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dirty="0"/>
                        <a:t>Lower IEI for the stable path</a:t>
                      </a:r>
                      <a:endParaRPr lang="en-US" sz="3000" b="0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165433"/>
                  </a:ext>
                </a:extLst>
              </a:tr>
              <a:tr h="8277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3000" u="none" strike="noStrike" noProof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en-US" sz="3000" u="none" strike="noStrike" noProof="0" dirty="0">
                          <a:ln>
                            <a:noFill/>
                          </a:ln>
                          <a:effectLst/>
                        </a:rPr>
                        <a:t>3. Bayesian Learning</a:t>
                      </a:r>
                      <a:endParaRPr lang="en-US" sz="3000" b="1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dirty="0"/>
                        <a:t>500 updates; simulated transitions generated from fixed probabilities: B = 0.85 / 0.15, C = 0.50 / 0.50</a:t>
                      </a:r>
                      <a:endParaRPr lang="en-US" sz="3000" b="0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dirty="0"/>
                        <a:t>Posterior transition probabilities and path-level IEI</a:t>
                      </a:r>
                      <a:endParaRPr lang="en-US" sz="3000" b="0" i="0" u="none" strike="noStrike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34105"/>
                  </a:ext>
                </a:extLst>
              </a:tr>
            </a:tbl>
          </a:graphicData>
        </a:graphic>
      </p:graphicFrame>
      <p:pic>
        <p:nvPicPr>
          <p:cNvPr id="86" name="Kép 85">
            <a:extLst>
              <a:ext uri="{FF2B5EF4-FFF2-40B4-BE49-F238E27FC236}">
                <a16:creationId xmlns:a16="http://schemas.microsoft.com/office/drawing/2014/main" id="{8B2C3DAC-6D32-4CFC-8FCA-C39AA5307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/>
          <a:stretch/>
        </p:blipFill>
        <p:spPr>
          <a:xfrm>
            <a:off x="527733" y="27040115"/>
            <a:ext cx="13545778" cy="7684750"/>
          </a:xfrm>
          <a:prstGeom prst="rect">
            <a:avLst/>
          </a:prstGeom>
        </p:spPr>
      </p:pic>
      <p:sp>
        <p:nvSpPr>
          <p:cNvPr id="91" name="Téglalap 90">
            <a:extLst>
              <a:ext uri="{FF2B5EF4-FFF2-40B4-BE49-F238E27FC236}">
                <a16:creationId xmlns:a16="http://schemas.microsoft.com/office/drawing/2014/main" id="{469DBD65-A6AE-40B9-BAE2-111AD4724412}"/>
              </a:ext>
            </a:extLst>
          </p:cNvPr>
          <p:cNvSpPr/>
          <p:nvPr/>
        </p:nvSpPr>
        <p:spPr>
          <a:xfrm>
            <a:off x="192505" y="10689882"/>
            <a:ext cx="1390969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zövegdoboz 91">
            <a:extLst>
              <a:ext uri="{FF2B5EF4-FFF2-40B4-BE49-F238E27FC236}">
                <a16:creationId xmlns:a16="http://schemas.microsoft.com/office/drawing/2014/main" id="{BED94366-7699-403E-895B-01EE7F5A953D}"/>
              </a:ext>
            </a:extLst>
          </p:cNvPr>
          <p:cNvSpPr txBox="1"/>
          <p:nvPr/>
        </p:nvSpPr>
        <p:spPr>
          <a:xfrm>
            <a:off x="489272" y="10810001"/>
            <a:ext cx="947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8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OBJECTIVE</a:t>
            </a:r>
            <a:endParaRPr lang="en-US" sz="5800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Szövegdoboz 92">
            <a:extLst>
              <a:ext uri="{FF2B5EF4-FFF2-40B4-BE49-F238E27FC236}">
                <a16:creationId xmlns:a16="http://schemas.microsoft.com/office/drawing/2014/main" id="{DED265EB-56D1-43E3-BCBF-BE24DDB928E9}"/>
              </a:ext>
            </a:extLst>
          </p:cNvPr>
          <p:cNvSpPr txBox="1"/>
          <p:nvPr/>
        </p:nvSpPr>
        <p:spPr>
          <a:xfrm>
            <a:off x="192506" y="38663833"/>
            <a:ext cx="13909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Equal-length graph paths may differ substantially in cumulative decision uncertainty. The graph-adapted IEI identified lower-uncertainty routes by combining entropy-based uncertainty measures with Bayesian learning.</a:t>
            </a:r>
            <a:endParaRPr lang="en-US" sz="3000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Szövegdoboz 93">
            <a:extLst>
              <a:ext uri="{FF2B5EF4-FFF2-40B4-BE49-F238E27FC236}">
                <a16:creationId xmlns:a16="http://schemas.microsoft.com/office/drawing/2014/main" id="{5F5A9E66-9954-4BE2-A592-F128555F4CA0}"/>
              </a:ext>
            </a:extLst>
          </p:cNvPr>
          <p:cNvSpPr txBox="1"/>
          <p:nvPr/>
        </p:nvSpPr>
        <p:spPr>
          <a:xfrm>
            <a:off x="15093510" y="38663833"/>
            <a:ext cx="13612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• Simplified proof-of-concept graph model</a:t>
            </a:r>
          </a:p>
          <a:p>
            <a:pPr algn="just"/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• Predefined transition probabilities</a:t>
            </a:r>
          </a:p>
          <a:p>
            <a:pPr algn="just"/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• Simulated Bayesian learning only</a:t>
            </a:r>
          </a:p>
          <a:p>
            <a:pPr algn="just"/>
            <a:r>
              <a:rPr lang="en-US" sz="3500" dirty="0">
                <a:solidFill>
                  <a:srgbClr val="242F62"/>
                </a:solidFill>
                <a:latin typeface="Trebuchet MS" panose="020B0603020202020204" pitchFamily="34" charset="0"/>
              </a:rPr>
              <a:t>• Real-world validation is still required</a:t>
            </a:r>
            <a:endParaRPr lang="en-US" sz="3000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96" name="Szövegdoboz 95">
            <a:extLst>
              <a:ext uri="{FF2B5EF4-FFF2-40B4-BE49-F238E27FC236}">
                <a16:creationId xmlns:a16="http://schemas.microsoft.com/office/drawing/2014/main" id="{24D46966-8733-4773-883F-65250960CFA9}"/>
              </a:ext>
            </a:extLst>
          </p:cNvPr>
          <p:cNvSpPr txBox="1"/>
          <p:nvPr/>
        </p:nvSpPr>
        <p:spPr>
          <a:xfrm>
            <a:off x="17268596" y="26350719"/>
            <a:ext cx="96718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Figure </a:t>
            </a:r>
            <a:r>
              <a:rPr lang="hu-HU" sz="3500" b="1" dirty="0"/>
              <a:t>3.</a:t>
            </a:r>
            <a:r>
              <a:rPr lang="en-US" sz="3500" b="1" dirty="0"/>
              <a:t> </a:t>
            </a:r>
            <a:r>
              <a:rPr lang="hu-HU" sz="3500" b="1" dirty="0" err="1"/>
              <a:t>Stable</a:t>
            </a:r>
            <a:r>
              <a:rPr lang="hu-HU" sz="3500" b="1" dirty="0"/>
              <a:t> </a:t>
            </a:r>
            <a:r>
              <a:rPr lang="hu-HU" sz="3500" b="1" dirty="0" err="1"/>
              <a:t>vs</a:t>
            </a:r>
            <a:r>
              <a:rPr lang="hu-HU" sz="3500" b="1" dirty="0"/>
              <a:t> </a:t>
            </a:r>
            <a:r>
              <a:rPr lang="hu-HU" sz="3500" b="1" dirty="0" err="1"/>
              <a:t>Uncertain</a:t>
            </a:r>
            <a:r>
              <a:rPr lang="hu-HU" sz="3500" b="1" dirty="0"/>
              <a:t> </a:t>
            </a:r>
            <a:r>
              <a:rPr lang="hu-HU" sz="3500" b="1" dirty="0" err="1"/>
              <a:t>branching</a:t>
            </a:r>
            <a:r>
              <a:rPr lang="hu-HU" sz="3500" b="1" dirty="0"/>
              <a:t> (</a:t>
            </a:r>
            <a:r>
              <a:rPr lang="hu-HU" sz="3500" b="1" dirty="0" err="1"/>
              <a:t>Scenario</a:t>
            </a:r>
            <a:r>
              <a:rPr lang="hu-HU" sz="3500" b="1" dirty="0"/>
              <a:t> 3)</a:t>
            </a:r>
            <a:endParaRPr lang="en-US" sz="3500" b="1" dirty="0"/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9A4EDC3B-201C-4EAA-A4C4-269D8529EB25}"/>
              </a:ext>
            </a:extLst>
          </p:cNvPr>
          <p:cNvSpPr txBox="1"/>
          <p:nvPr/>
        </p:nvSpPr>
        <p:spPr>
          <a:xfrm>
            <a:off x="1425056" y="26350719"/>
            <a:ext cx="123067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Figure </a:t>
            </a:r>
            <a:r>
              <a:rPr lang="hu-HU" sz="3500" b="1" dirty="0"/>
              <a:t>2.</a:t>
            </a:r>
            <a:r>
              <a:rPr lang="en-US" sz="3500" b="1" dirty="0"/>
              <a:t> </a:t>
            </a:r>
            <a:r>
              <a:rPr lang="hu-HU" sz="3500" b="1" dirty="0" err="1"/>
              <a:t>Bayesian</a:t>
            </a:r>
            <a:r>
              <a:rPr lang="hu-HU" sz="3500" b="1" dirty="0"/>
              <a:t> </a:t>
            </a:r>
            <a:r>
              <a:rPr lang="hu-HU" sz="3500" b="1" dirty="0" err="1"/>
              <a:t>learning</a:t>
            </a:r>
            <a:r>
              <a:rPr lang="hu-HU" sz="3500" b="1" dirty="0"/>
              <a:t> of </a:t>
            </a:r>
            <a:r>
              <a:rPr lang="hu-HU" sz="3500" b="1" dirty="0" err="1"/>
              <a:t>transition</a:t>
            </a:r>
            <a:r>
              <a:rPr lang="hu-HU" sz="3500" b="1" dirty="0"/>
              <a:t> </a:t>
            </a:r>
            <a:r>
              <a:rPr lang="hu-HU" sz="3500" b="1" dirty="0" err="1"/>
              <a:t>probabilities</a:t>
            </a:r>
            <a:r>
              <a:rPr lang="hu-HU" sz="3500" b="1" dirty="0"/>
              <a:t> (</a:t>
            </a:r>
            <a:r>
              <a:rPr lang="hu-HU" sz="3500" b="1" dirty="0" err="1"/>
              <a:t>Scenario</a:t>
            </a:r>
            <a:r>
              <a:rPr lang="hu-HU" sz="3500" b="1" dirty="0"/>
              <a:t> 3)</a:t>
            </a:r>
          </a:p>
        </p:txBody>
      </p:sp>
      <p:sp>
        <p:nvSpPr>
          <p:cNvPr id="100" name="Szöveg helye 2">
            <a:extLst>
              <a:ext uri="{FF2B5EF4-FFF2-40B4-BE49-F238E27FC236}">
                <a16:creationId xmlns:a16="http://schemas.microsoft.com/office/drawing/2014/main" id="{7885029C-4D35-42DD-A410-C5CD31A15EEA}"/>
              </a:ext>
            </a:extLst>
          </p:cNvPr>
          <p:cNvSpPr txBox="1">
            <a:spLocks/>
          </p:cNvSpPr>
          <p:nvPr/>
        </p:nvSpPr>
        <p:spPr>
          <a:xfrm>
            <a:off x="796900" y="41504070"/>
            <a:ext cx="18928961" cy="1424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2919588" rtl="0" eaLnBrk="1" latinLnBrk="0" hangingPunct="1">
              <a:lnSpc>
                <a:spcPct val="90000"/>
              </a:lnSpc>
              <a:spcBef>
                <a:spcPts val="3193"/>
              </a:spcBef>
              <a:buFont typeface="Arial" panose="020B0604020202020204" pitchFamily="34" charset="0"/>
              <a:buNone/>
              <a:defRPr sz="5000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189691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7663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3649485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6386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109279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6569072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028866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88660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48454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08248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aseline="30000" dirty="0"/>
          </a:p>
        </p:txBody>
      </p:sp>
      <p:sp>
        <p:nvSpPr>
          <p:cNvPr id="101" name="Szöveg helye 2">
            <a:extLst>
              <a:ext uri="{FF2B5EF4-FFF2-40B4-BE49-F238E27FC236}">
                <a16:creationId xmlns:a16="http://schemas.microsoft.com/office/drawing/2014/main" id="{B1D0D48A-4EDC-4BC3-B15F-5FF0557F41D3}"/>
              </a:ext>
            </a:extLst>
          </p:cNvPr>
          <p:cNvSpPr txBox="1">
            <a:spLocks/>
          </p:cNvSpPr>
          <p:nvPr/>
        </p:nvSpPr>
        <p:spPr>
          <a:xfrm>
            <a:off x="379236" y="41354633"/>
            <a:ext cx="28623971" cy="1424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2919588" rtl="0" eaLnBrk="1" latinLnBrk="0" hangingPunct="1">
              <a:lnSpc>
                <a:spcPct val="90000"/>
              </a:lnSpc>
              <a:spcBef>
                <a:spcPts val="3193"/>
              </a:spcBef>
              <a:buFont typeface="Arial" panose="020B0604020202020204" pitchFamily="34" charset="0"/>
              <a:buNone/>
              <a:defRPr sz="5000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2189691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7663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3649485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6386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109279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6569072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rgbClr val="E3D496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028866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88660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48454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08248" indent="-729897" algn="l" defTabSz="2919588" rtl="0" eaLnBrk="1" latinLnBrk="0" hangingPunct="1">
              <a:lnSpc>
                <a:spcPct val="90000"/>
              </a:lnSpc>
              <a:spcBef>
                <a:spcPts val="1596"/>
              </a:spcBef>
              <a:buFont typeface="Arial" panose="020B0604020202020204" pitchFamily="34" charset="0"/>
              <a:buChar char="•"/>
              <a:defRPr sz="5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0634325" algn="l"/>
              </a:tabLst>
            </a:pPr>
            <a:r>
              <a:rPr lang="hu-HU" sz="4000" dirty="0">
                <a:solidFill>
                  <a:schemeClr val="bg1"/>
                </a:solidFill>
              </a:rPr>
              <a:t>BIOMED-DATA 2026 		            Peter Domjan</a:t>
            </a:r>
          </a:p>
          <a:p>
            <a:pPr>
              <a:spcBef>
                <a:spcPts val="1200"/>
              </a:spcBef>
              <a:tabLst>
                <a:tab pos="20634325" algn="l"/>
              </a:tabLst>
            </a:pPr>
            <a:r>
              <a:rPr lang="hu-HU" sz="4000" dirty="0">
                <a:solidFill>
                  <a:schemeClr val="bg1"/>
                </a:solidFill>
              </a:rPr>
              <a:t>BUDAPEST, JULY 15-17, 2026                                                                                           domjan.peter@phd.semmelweis.hu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0" name="Kép 89">
            <a:extLst>
              <a:ext uri="{FF2B5EF4-FFF2-40B4-BE49-F238E27FC236}">
                <a16:creationId xmlns:a16="http://schemas.microsoft.com/office/drawing/2014/main" id="{8283A387-0F62-4532-8ABB-377E8F3EC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52" y="17246016"/>
            <a:ext cx="7822516" cy="6799317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59C2F1A4-F9FF-4E18-82B3-4C953B6DB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80" y="17249130"/>
            <a:ext cx="5920608" cy="1579937"/>
          </a:xfrm>
          <a:prstGeom prst="rect">
            <a:avLst/>
          </a:prstGeom>
        </p:spPr>
      </p:pic>
      <p:sp>
        <p:nvSpPr>
          <p:cNvPr id="105" name="Szövegdoboz 104">
            <a:extLst>
              <a:ext uri="{FF2B5EF4-FFF2-40B4-BE49-F238E27FC236}">
                <a16:creationId xmlns:a16="http://schemas.microsoft.com/office/drawing/2014/main" id="{0F3D2A4A-3196-4E74-A7DF-A6D11865DA46}"/>
              </a:ext>
            </a:extLst>
          </p:cNvPr>
          <p:cNvSpPr txBox="1"/>
          <p:nvPr/>
        </p:nvSpPr>
        <p:spPr>
          <a:xfrm>
            <a:off x="7838153" y="19287146"/>
            <a:ext cx="56152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pᵢ</a:t>
            </a:r>
            <a:r>
              <a:rPr lang="hu-HU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probability of outgoing edge i</a:t>
            </a:r>
          </a:p>
          <a:p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</a:t>
            </a:r>
            <a:r>
              <a:rPr lang="hu-H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Shannon entropy </a:t>
            </a:r>
            <a:endParaRPr lang="hu-HU" sz="35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Gini impurity,</a:t>
            </a:r>
          </a:p>
          <a:p>
            <a:r>
              <a:rPr 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the number of outgoing edges.</a:t>
            </a:r>
          </a:p>
          <a:p>
            <a:r>
              <a:rPr lang="hu-HU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3500" dirty="0">
              <a:solidFill>
                <a:srgbClr val="242F62"/>
              </a:solidFill>
              <a:latin typeface="Trebuchet MS" panose="020B0603020202020204" pitchFamily="34" charset="0"/>
            </a:endParaRPr>
          </a:p>
          <a:p>
            <a:r>
              <a:rPr lang="en-US" sz="3000" dirty="0">
                <a:solidFill>
                  <a:srgbClr val="242F62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59C84494-863F-4656-9D71-2F063D2F6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201" y="3352174"/>
            <a:ext cx="2025609" cy="2025609"/>
          </a:xfrm>
          <a:prstGeom prst="rect">
            <a:avLst/>
          </a:prstGeom>
        </p:spPr>
      </p:pic>
      <p:sp>
        <p:nvSpPr>
          <p:cNvPr id="52" name="Téglalap 51">
            <a:extLst>
              <a:ext uri="{FF2B5EF4-FFF2-40B4-BE49-F238E27FC236}">
                <a16:creationId xmlns:a16="http://schemas.microsoft.com/office/drawing/2014/main" id="{9DE254BA-8342-4D08-9B31-3FB8F5F75294}"/>
              </a:ext>
            </a:extLst>
          </p:cNvPr>
          <p:cNvSpPr/>
          <p:nvPr/>
        </p:nvSpPr>
        <p:spPr>
          <a:xfrm>
            <a:off x="192506" y="35560857"/>
            <a:ext cx="28624304" cy="1495742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294DE601-2BB5-405C-A040-2D06C47535FF}"/>
              </a:ext>
            </a:extLst>
          </p:cNvPr>
          <p:cNvSpPr txBox="1"/>
          <p:nvPr/>
        </p:nvSpPr>
        <p:spPr>
          <a:xfrm>
            <a:off x="489273" y="35800896"/>
            <a:ext cx="27989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Trebuchet MS" panose="020B0603020202020204" pitchFamily="34" charset="0"/>
              </a:rPr>
              <a:t>Equal-length paths can differ in uncertainty.</a:t>
            </a:r>
            <a:endParaRPr lang="en-US" sz="5800" cap="small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FC49E9A-490D-4D2D-A198-B7475F0528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/>
          <a:stretch/>
        </p:blipFill>
        <p:spPr>
          <a:xfrm>
            <a:off x="15117673" y="27065915"/>
            <a:ext cx="13241451" cy="844612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EBDC02F6-DB0C-4DAD-B6E5-FD80FEAF0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668" y="15220804"/>
            <a:ext cx="14266874" cy="92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7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7024</TotalTime>
  <Words>451</Words>
  <Application>Microsoft Office PowerPoint</Application>
  <PresentationFormat>Egyéni</PresentationFormat>
  <Paragraphs>52</Paragraphs>
  <Slides>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Carlito</vt:lpstr>
      <vt:lpstr>Trebuchet MS</vt:lpstr>
      <vt:lpstr>Office-téma</vt:lpstr>
      <vt:lpstr>Uncertainty-Aware Path Selection in Graphs Using an Adapted Imprecision Entropy Indicator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Hetty</dc:creator>
  <cp:lastModifiedBy>domjanp.teams</cp:lastModifiedBy>
  <cp:revision>227</cp:revision>
  <cp:lastPrinted>2026-06-25T06:43:13Z</cp:lastPrinted>
  <dcterms:created xsi:type="dcterms:W3CDTF">2023-03-24T12:55:18Z</dcterms:created>
  <dcterms:modified xsi:type="dcterms:W3CDTF">2026-07-13T06:18:43Z</dcterms:modified>
</cp:coreProperties>
</file>