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0574000" cy="36572825"/>
  <p:notesSz cx="6858000" cy="9144000"/>
  <p:defaultTextStyle>
    <a:defPPr>
      <a:defRPr lang="hu-HU"/>
    </a:defPPr>
    <a:lvl1pPr marL="0" algn="l" defTabSz="274301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509" algn="l" defTabSz="274301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3017" algn="l" defTabSz="274301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526" algn="l" defTabSz="274301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6034" algn="l" defTabSz="274301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7543" algn="l" defTabSz="274301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9051" algn="l" defTabSz="274301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0560" algn="l" defTabSz="274301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2068" algn="l" defTabSz="2743017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F62"/>
    <a:srgbClr val="00567D"/>
    <a:srgbClr val="B3A16E"/>
    <a:srgbClr val="E3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>
        <p:scale>
          <a:sx n="50" d="100"/>
          <a:sy n="50" d="100"/>
        </p:scale>
        <p:origin x="403" y="-18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p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30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748" y="9117819"/>
            <a:ext cx="17745075" cy="15213277"/>
          </a:xfrm>
        </p:spPr>
        <p:txBody>
          <a:bodyPr anchor="b"/>
          <a:lstStyle>
            <a:lvl1pPr>
              <a:defRPr sz="13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748" y="24475019"/>
            <a:ext cx="17745075" cy="8000303"/>
          </a:xfrm>
        </p:spPr>
        <p:txBody>
          <a:bodyPr/>
          <a:lstStyle>
            <a:lvl1pPr marL="0" indent="0">
              <a:buNone/>
              <a:defRPr sz="5400">
                <a:solidFill>
                  <a:srgbClr val="242F62"/>
                </a:solidFill>
              </a:defRPr>
            </a:lvl1pPr>
            <a:lvl2pPr marL="102870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2pPr>
            <a:lvl3pPr marL="2057400" indent="0">
              <a:buNone/>
              <a:defRPr sz="4050">
                <a:solidFill>
                  <a:schemeClr val="tx1">
                    <a:tint val="75000"/>
                  </a:schemeClr>
                </a:solidFill>
              </a:defRPr>
            </a:lvl3pPr>
            <a:lvl4pPr marL="30861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114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1435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61722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72009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82296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6108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4463" y="9735822"/>
            <a:ext cx="8743950" cy="23205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5588" y="9735822"/>
            <a:ext cx="8743950" cy="23205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1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142" y="1947172"/>
            <a:ext cx="17745075" cy="706905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145" y="8965424"/>
            <a:ext cx="8703765" cy="4393816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05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7145" y="13359240"/>
            <a:ext cx="8703765" cy="1964943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415588" y="8965424"/>
            <a:ext cx="8746630" cy="4393816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05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415588" y="13359240"/>
            <a:ext cx="8746630" cy="1964943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14463" y="33897599"/>
            <a:ext cx="4629150" cy="1947164"/>
          </a:xfrm>
          <a:prstGeom prst="rect">
            <a:avLst/>
          </a:prstGeom>
        </p:spPr>
        <p:txBody>
          <a:bodyPr/>
          <a:lstStyle/>
          <a:p>
            <a:fld id="{F77FEF4E-595A-4975-9585-C8E3CA92489B}" type="datetimeFigureOut">
              <a:rPr lang="hu-HU" smtClean="0"/>
              <a:t>2025.11.09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15138" y="33897599"/>
            <a:ext cx="6943725" cy="194716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530388" y="33897599"/>
            <a:ext cx="4629150" cy="1947164"/>
          </a:xfrm>
          <a:prstGeom prst="rect">
            <a:avLst/>
          </a:prstGeom>
        </p:spPr>
        <p:txBody>
          <a:bodyPr/>
          <a:lstStyle/>
          <a:p>
            <a:fld id="{E8BCB574-8967-4D91-BAFF-B2C73A5B21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47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1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45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0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4463" y="6577780"/>
            <a:ext cx="17745075" cy="2438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4463" y="9735822"/>
            <a:ext cx="17745075" cy="2320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7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</p:sldLayoutIdLst>
  <p:txStyles>
    <p:titleStyle>
      <a:lvl1pPr algn="l" defTabSz="2057400" rtl="0" eaLnBrk="1" latinLnBrk="0" hangingPunct="1">
        <a:lnSpc>
          <a:spcPct val="90000"/>
        </a:lnSpc>
        <a:spcBef>
          <a:spcPct val="0"/>
        </a:spcBef>
        <a:buNone/>
        <a:defRPr sz="9000" kern="1200">
          <a:solidFill>
            <a:srgbClr val="242F62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514350" indent="-514350" algn="l" defTabSz="2057400" rtl="0" eaLnBrk="1" latinLnBrk="0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6300" kern="1200">
          <a:solidFill>
            <a:srgbClr val="242F62"/>
          </a:solidFill>
          <a:latin typeface="Trebuchet MS" panose="020B0603020202020204" pitchFamily="34" charset="0"/>
          <a:ea typeface="+mn-ea"/>
          <a:cs typeface="+mn-cs"/>
        </a:defRPr>
      </a:lvl1pPr>
      <a:lvl2pPr marL="15430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5400" kern="1200">
          <a:solidFill>
            <a:srgbClr val="242F62"/>
          </a:solidFill>
          <a:latin typeface="Trebuchet MS" panose="020B0603020202020204" pitchFamily="34" charset="0"/>
          <a:ea typeface="+mn-ea"/>
          <a:cs typeface="+mn-cs"/>
        </a:defRPr>
      </a:lvl2pPr>
      <a:lvl3pPr marL="25717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500" kern="1200">
          <a:solidFill>
            <a:srgbClr val="242F62"/>
          </a:solidFill>
          <a:latin typeface="Trebuchet MS" panose="020B0603020202020204" pitchFamily="34" charset="0"/>
          <a:ea typeface="+mn-ea"/>
          <a:cs typeface="+mn-cs"/>
        </a:defRPr>
      </a:lvl3pPr>
      <a:lvl4pPr marL="36004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rgbClr val="242F62"/>
          </a:solidFill>
          <a:latin typeface="Trebuchet MS" panose="020B0603020202020204" pitchFamily="34" charset="0"/>
          <a:ea typeface="+mn-ea"/>
          <a:cs typeface="+mn-cs"/>
        </a:defRPr>
      </a:lvl4pPr>
      <a:lvl5pPr marL="46291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rgbClr val="242F62"/>
          </a:solidFill>
          <a:latin typeface="Trebuchet MS" panose="020B0603020202020204" pitchFamily="34" charset="0"/>
          <a:ea typeface="+mn-ea"/>
          <a:cs typeface="+mn-cs"/>
        </a:defRPr>
      </a:lvl5pPr>
      <a:lvl6pPr marL="56578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66865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77152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8743950" indent="-514350" algn="l" defTabSz="20574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FF522EE-33C4-406F-85AF-2455D61621C2}"/>
              </a:ext>
            </a:extLst>
          </p:cNvPr>
          <p:cNvSpPr txBox="1"/>
          <p:nvPr/>
        </p:nvSpPr>
        <p:spPr>
          <a:xfrm>
            <a:off x="170121" y="6220906"/>
            <a:ext cx="202231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200" b="1"/>
              <a:t>Assessment of Awareness of the Health Development Office </a:t>
            </a:r>
            <a:br>
              <a:rPr lang="en-GB" sz="5200" b="1"/>
            </a:br>
            <a:r>
              <a:rPr lang="en-GB" sz="5200" b="1"/>
              <a:t>and the Barriers to Utilizing Preventive Health Services </a:t>
            </a:r>
            <a:br>
              <a:rPr lang="en-GB" sz="5200" b="1"/>
            </a:br>
            <a:r>
              <a:rPr lang="en-GB" sz="5200" b="1"/>
              <a:t>among Older Patients (60+) of the Újbuda Szent Kristóf Outpatient Clinic</a:t>
            </a:r>
            <a:endParaRPr lang="en-GB" sz="5200"/>
          </a:p>
          <a:p>
            <a:endParaRPr lang="en-GB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53B54C3-875C-4193-A3D9-3455B9157851}"/>
              </a:ext>
            </a:extLst>
          </p:cNvPr>
          <p:cNvSpPr txBox="1"/>
          <p:nvPr/>
        </p:nvSpPr>
        <p:spPr>
          <a:xfrm>
            <a:off x="180754" y="8856922"/>
            <a:ext cx="202124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/>
              <a:t>Péter Domján</a:t>
            </a:r>
            <a:r>
              <a:rPr lang="en-GB" sz="4600" baseline="30000" dirty="0"/>
              <a:t>1</a:t>
            </a:r>
            <a:r>
              <a:rPr lang="en-GB" sz="4600" dirty="0"/>
              <a:t>, Viola Angyal</a:t>
            </a:r>
            <a:r>
              <a:rPr lang="en-GB" sz="4600" baseline="30000" dirty="0"/>
              <a:t>2</a:t>
            </a:r>
            <a:r>
              <a:rPr lang="en-GB" sz="4600" dirty="0"/>
              <a:t>, </a:t>
            </a:r>
            <a:r>
              <a:rPr lang="en-GB" sz="4600" dirty="0" err="1"/>
              <a:t>Dr.</a:t>
            </a:r>
            <a:r>
              <a:rPr lang="en-GB" sz="4600" dirty="0"/>
              <a:t> Ádám</a:t>
            </a:r>
            <a:r>
              <a:rPr lang="hu-HU" sz="4600" dirty="0"/>
              <a:t> Bertalan</a:t>
            </a:r>
            <a:r>
              <a:rPr lang="en-GB" sz="4600" baseline="30000" dirty="0"/>
              <a:t>3</a:t>
            </a:r>
            <a:r>
              <a:rPr lang="en-GB" sz="4600" dirty="0"/>
              <a:t>, </a:t>
            </a:r>
            <a:r>
              <a:rPr lang="hu-HU" sz="4600" dirty="0"/>
              <a:t>Iván</a:t>
            </a:r>
            <a:r>
              <a:rPr lang="en-GB" sz="4600" dirty="0"/>
              <a:t> </a:t>
            </a:r>
            <a:r>
              <a:rPr lang="hu-HU" sz="4600" dirty="0"/>
              <a:t>Petrov</a:t>
            </a:r>
            <a:r>
              <a:rPr lang="hu-HU" sz="4600" baseline="30000" dirty="0"/>
              <a:t>4</a:t>
            </a:r>
            <a:r>
              <a:rPr lang="en-GB" sz="4600" dirty="0"/>
              <a:t>, </a:t>
            </a:r>
            <a:r>
              <a:rPr lang="en-GB" sz="4600" dirty="0" err="1"/>
              <a:t>Dr.</a:t>
            </a:r>
            <a:r>
              <a:rPr lang="en-GB" sz="4600" dirty="0"/>
              <a:t> István Vingender</a:t>
            </a:r>
            <a:r>
              <a:rPr lang="en-GB" sz="4600" baseline="30000" dirty="0"/>
              <a:t>5</a:t>
            </a:r>
          </a:p>
          <a:p>
            <a:endParaRPr lang="en-GB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1EEFA42-DA07-4D96-82C4-98F399C42FC3}"/>
              </a:ext>
            </a:extLst>
          </p:cNvPr>
          <p:cNvSpPr txBox="1"/>
          <p:nvPr/>
        </p:nvSpPr>
        <p:spPr>
          <a:xfrm>
            <a:off x="531628" y="9913980"/>
            <a:ext cx="1871330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i="1" baseline="30000"/>
              <a:t>1 2 3 </a:t>
            </a:r>
            <a:r>
              <a:rPr lang="en-GB" sz="4000" i="1"/>
              <a:t>Semmelweis University, Doctoral College, Health Sciences Division</a:t>
            </a:r>
          </a:p>
          <a:p>
            <a:pPr algn="ctr"/>
            <a:r>
              <a:rPr lang="en-GB" sz="4000" i="1" baseline="30000"/>
              <a:t>4 </a:t>
            </a:r>
            <a:r>
              <a:rPr lang="en-GB" sz="4000" i="1"/>
              <a:t>Semmelweis University, Heart and Vascular Centre</a:t>
            </a:r>
          </a:p>
          <a:p>
            <a:pPr algn="ctr"/>
            <a:r>
              <a:rPr lang="en-GB" sz="4000" i="1" baseline="30000"/>
              <a:t>5</a:t>
            </a:r>
            <a:r>
              <a:rPr lang="en-GB" sz="4000" i="1"/>
              <a:t> Semmelweis University Faculty of Health Sciences, Department of Social Sciences</a:t>
            </a:r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79B4312-6578-4FDB-9F6E-7A563ECBDE56}"/>
              </a:ext>
            </a:extLst>
          </p:cNvPr>
          <p:cNvSpPr txBox="1"/>
          <p:nvPr/>
        </p:nvSpPr>
        <p:spPr>
          <a:xfrm>
            <a:off x="659791" y="32005700"/>
            <a:ext cx="192544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hu-HU" sz="2500" b="1">
                <a:solidFill>
                  <a:schemeClr val="tx2"/>
                </a:solidFill>
                <a:latin typeface="Aptos"/>
              </a:rPr>
              <a:t>SUPPORTED BY THE 2024-2.1.2-EKÖP-KDP-2024-00002 UNIVERSITY RESEARCH SCHOLARSHIP PROGRAMME OF THE MINISTRY FOR CULTURE AND INNOVATION FROM THE SOURCE OF THE NATIONAL RESEARCH,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hu-HU" sz="2500" b="1">
                <a:solidFill>
                  <a:schemeClr val="tx2"/>
                </a:solidFill>
                <a:latin typeface="Aptos"/>
              </a:rPr>
              <a:t>DEVELOPMENT AND INNOVATION FUND</a:t>
            </a:r>
            <a:endParaRPr lang="en-GB" altLang="hu-HU" sz="25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4" descr="https://attachments.office.net/owa/domjan.peter%40phd.semmelweis.hu/service.svc/s/GetAttachmentThumbnail?id=AAMkADIyNzJlNTUxLWU1Y2YtNGJkNy05MmM0LTMxZDQ5MTM0OTBlZgBGAAAAAADD1pMHYJPUSp7CsvnehxoVBwDbFju0NslGT73zxzR9rV1%2BAAAAAAEMAADbFju0NslGT73zxzR9rV1%2BAAEeDWRaAAABEgAQAHdbgfyOektDidUcMK8mcOA%3D&amp;thumbnailType=2&amp;token=eyJhbGciOiJSUzI1NiIsImtpZCI6IkEzMDVCMkU1Q0ZERjFGQTFBODgyNTU2MzM3NDhCQkNBRTAxNUU5OTIiLCJ0eXAiOiJKV1QiLCJ4NXQiOiJvd1d5NWNfZkg2R29nbFZqTjBpN3l1QVY2WkkifQ.eyJvcmlnaW4iOiJodHRwczovL291dGxvb2sub2ZmaWNlLmNvbSIsInVjIjoiMGY2ODg0NWUyOTMwNGM1MWJmYWE2ODg5Y2M2ZWMxNGEiLCJzaWduaW5fc3RhdGUiOiJrbXNpIiwidmVyIjoiRXhjaGFuZ2UuQ2FsbGJhY2suVjEiLCJhcHBjdHhzZW5kZXIiOiJPd2FEb3dubG9hZEBiYWFlOTBiOC0zOWYxLTQzNGQtYWJhNi02NGViZDU4OTYzNTciLCJpc3NyaW5nIjoiV1ciLCJhcHBjdHgiOiJ7XCJtc2V4Y2hwcm90XCI6XCJvd2FcIixcInB1aWRcIjpcIjExNTM4MDExMjY0MDY2MzczODhcIixcInNjb3BlXCI6XCJPd2FEb3dubG9hZFwiLFwib2lkXCI6XCJhNDdiM2Y3Ni0wMDI3LTQwMzQtYjZjYy04YTk3OGI5ZWU2ZGVcIixcInByaW1hcnlzaWRcIjpcIlMtMS01LTIxLTI3MjQ1MTc1NzUtOTg5OTE2NjYzLTQwMDM3MTU3MzMtMzgwODc3OTNcIn0iLCJuYmYiOjE3MzE3NTkzMjksImV4cCI6MTczMTc1OTYyOSwiaXNzIjoiMDAwMDAwMDItMDAwMC0wZmYxLWNlMDAtMDAwMDAwMDAwMDAwQGJhYWU5MGI4LTM5ZjEtNDM0ZC1hYmE2LTY0ZWJkNTg5NjM1NyIsImF1ZCI6IjAwMDAwMDAyLTAwMDAtMGZmMS1jZTAwLTAwMDAwMDAwMDAwMC9hdHRhY2htZW50cy5vZmZpY2UubmV0QGJhYWU5MGI4LTM5ZjEtNDM0ZC1hYmE2LTY0ZWJkNTg5NjM1NyIsImhhcHAiOiJvd2EifQ.txOz2_dw38F9msPKh1UDvhsYuarsXByGO1zAxOcGzyjH3SWIN2u0WV5WDd7QX-blSmCxbJWa_GBVoMkTIr7ecTMWH-pmO_JrnVLMReiVwZwQzvzW5KYwATQIiaO6cveqDH5qW1ho8gWx_2_g7Au9EPFG-pkzirnLnjW5MD40HjWbzguRD0P91MWZ6FvyIBBcqeXwS7lx8AUm3n-4gI1lcqRiR0fEPopvmi9Fd1Z00lKvXhGk9BaAhkf36mrmEqZK_mXYOFK0MATeKrg54pJmnTAdASe39Xaph1JidUBmLr2NFJDPu0fyPK2O6AY6d1ZASZ7rNTqJxyJdyK3iMRM5qQ&amp;X-OWA-CANARY=wTQ4TYVLwd8AAAAAAAAAAABRv9Q4Bt0YEVT-vJFgrZnS75pE0sz3NMXym3dCxmSurcFhKH9y4m0.&amp;owa=outlook.office.com&amp;scriptVer=20241101001.38&amp;clientId=C78656CDD67E48C29638E8D24DA3F68A&amp;animation=true">
            <a:extLst>
              <a:ext uri="{FF2B5EF4-FFF2-40B4-BE49-F238E27FC236}">
                <a16:creationId xmlns:a16="http://schemas.microsoft.com/office/drawing/2014/main" id="{0295CEF4-4BFA-4232-B6BC-17B8944C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67" y="34416263"/>
            <a:ext cx="3575567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attachments.office.net/owa/domjan.peter%40phd.semmelweis.hu/service.svc/s/GetAttachmentThumbnail?id=AAMkADIyNzJlNTUxLWU1Y2YtNGJkNy05MmM0LTMxZDQ5MTM0OTBlZgBGAAAAAADD1pMHYJPUSp7CsvnehxoVBwDbFju0NslGT73zxzR9rV1%2BAAAAAAEMAADbFju0NslGT73zxzR9rV1%2BAAEeDWRaAAABEgAQACU%2BUI1vHH1GuKOWcob8MBk%3D&amp;thumbnailType=2&amp;token=eyJhbGciOiJSUzI1NiIsImtpZCI6IkEzMDVCMkU1Q0ZERjFGQTFBODgyNTU2MzM3NDhCQkNBRTAxNUU5OTIiLCJ0eXAiOiJKV1QiLCJ4NXQiOiJvd1d5NWNfZkg2R29nbFZqTjBpN3l1QVY2WkkifQ.eyJvcmlnaW4iOiJodHRwczovL291dGxvb2sub2ZmaWNlLmNvbSIsInVjIjoiMGY2ODg0NWUyOTMwNGM1MWJmYWE2ODg5Y2M2ZWMxNGEiLCJzaWduaW5fc3RhdGUiOiJrbXNpIiwidmVyIjoiRXhjaGFuZ2UuQ2FsbGJhY2suVjEiLCJhcHBjdHhzZW5kZXIiOiJPd2FEb3dubG9hZEBiYWFlOTBiOC0zOWYxLTQzNGQtYWJhNi02NGViZDU4OTYzNTciLCJpc3NyaW5nIjoiV1ciLCJhcHBjdHgiOiJ7XCJtc2V4Y2hwcm90XCI6XCJvd2FcIixcInB1aWRcIjpcIjExNTM4MDExMjY0MDY2MzczODhcIixcInNjb3BlXCI6XCJPd2FEb3dubG9hZFwiLFwib2lkXCI6XCJhNDdiM2Y3Ni0wMDI3LTQwMzQtYjZjYy04YTk3OGI5ZWU2ZGVcIixcInByaW1hcnlzaWRcIjpcIlMtMS01LTIxLTI3MjQ1MTc1NzUtOTg5OTE2NjYzLTQwMDM3MTU3MzMtMzgwODc3OTNcIn0iLCJuYmYiOjE3MzE3NTkzMjksImV4cCI6MTczMTc1OTYyOSwiaXNzIjoiMDAwMDAwMDItMDAwMC0wZmYxLWNlMDAtMDAwMDAwMDAwMDAwQGJhYWU5MGI4LTM5ZjEtNDM0ZC1hYmE2LTY0ZWJkNTg5NjM1NyIsImF1ZCI6IjAwMDAwMDAyLTAwMDAtMGZmMS1jZTAwLTAwMDAwMDAwMDAwMC9hdHRhY2htZW50cy5vZmZpY2UubmV0QGJhYWU5MGI4LTM5ZjEtNDM0ZC1hYmE2LTY0ZWJkNTg5NjM1NyIsImhhcHAiOiJvd2EifQ.txOz2_dw38F9msPKh1UDvhsYuarsXByGO1zAxOcGzyjH3SWIN2u0WV5WDd7QX-blSmCxbJWa_GBVoMkTIr7ecTMWH-pmO_JrnVLMReiVwZwQzvzW5KYwATQIiaO6cveqDH5qW1ho8gWx_2_g7Au9EPFG-pkzirnLnjW5MD40HjWbzguRD0P91MWZ6FvyIBBcqeXwS7lx8AUm3n-4gI1lcqRiR0fEPopvmi9Fd1Z00lKvXhGk9BaAhkf36mrmEqZK_mXYOFK0MATeKrg54pJmnTAdASe39Xaph1JidUBmLr2NFJDPu0fyPK2O6AY6d1ZASZ7rNTqJxyJdyK3iMRM5qQ&amp;X-OWA-CANARY=wTQ4TYVLwd8AAAAAAAAAALA8ZOo4Bt0YWi_XP7zanyIu0qkdFsTqiGD0Y8WNmbIM_WeNXbWTBmI.&amp;owa=outlook.office.com&amp;scriptVer=20241101001.38&amp;clientId=C78656CDD67E48C29638E8D24DA3F68A&amp;animation=true">
            <a:extLst>
              <a:ext uri="{FF2B5EF4-FFF2-40B4-BE49-F238E27FC236}">
                <a16:creationId xmlns:a16="http://schemas.microsoft.com/office/drawing/2014/main" id="{9B4B79B8-9F1F-4F5D-95BB-69BE4BC9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007" y="34416263"/>
            <a:ext cx="1657831" cy="16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C5B5CED1-8F1C-47B9-9661-D04776BC7C76}"/>
              </a:ext>
            </a:extLst>
          </p:cNvPr>
          <p:cNvSpPr/>
          <p:nvPr/>
        </p:nvSpPr>
        <p:spPr>
          <a:xfrm>
            <a:off x="903631" y="12509383"/>
            <a:ext cx="8182419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4E625089-5E89-469D-B3F0-63539704494E}"/>
              </a:ext>
            </a:extLst>
          </p:cNvPr>
          <p:cNvSpPr/>
          <p:nvPr/>
        </p:nvSpPr>
        <p:spPr>
          <a:xfrm>
            <a:off x="1182028" y="12662488"/>
            <a:ext cx="456246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spc="300" dirty="0">
                <a:solidFill>
                  <a:schemeClr val="bg1"/>
                </a:solidFill>
                <a:latin typeface="Trebuchet MS" panose="020B0603020202020204" pitchFamily="34" charset="0"/>
              </a:rPr>
              <a:t>INTRODUCTION</a:t>
            </a:r>
            <a:endParaRPr lang="en-GB" sz="4500" dirty="0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3EBB2005-850E-41F8-9B79-40E5C9BDF4F5}"/>
              </a:ext>
            </a:extLst>
          </p:cNvPr>
          <p:cNvSpPr/>
          <p:nvPr/>
        </p:nvSpPr>
        <p:spPr>
          <a:xfrm>
            <a:off x="903631" y="18981073"/>
            <a:ext cx="8182419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EBFDBA24-0924-450A-BB7D-30D72D4B6333}"/>
              </a:ext>
            </a:extLst>
          </p:cNvPr>
          <p:cNvSpPr/>
          <p:nvPr/>
        </p:nvSpPr>
        <p:spPr>
          <a:xfrm>
            <a:off x="1182028" y="19134178"/>
            <a:ext cx="152477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spc="300">
                <a:solidFill>
                  <a:schemeClr val="bg1"/>
                </a:solidFill>
                <a:latin typeface="Trebuchet MS" panose="020B0603020202020204" pitchFamily="34" charset="0"/>
              </a:rPr>
              <a:t>AIMS</a:t>
            </a:r>
            <a:endParaRPr lang="en-GB" sz="4500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E9F1A7E0-46DC-42AC-975E-C8DDAC57E79B}"/>
              </a:ext>
            </a:extLst>
          </p:cNvPr>
          <p:cNvSpPr/>
          <p:nvPr/>
        </p:nvSpPr>
        <p:spPr>
          <a:xfrm>
            <a:off x="11312716" y="12509383"/>
            <a:ext cx="8182419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9D7846C6-AA6B-4C56-8E24-5C1FD5273B3E}"/>
              </a:ext>
            </a:extLst>
          </p:cNvPr>
          <p:cNvSpPr/>
          <p:nvPr/>
        </p:nvSpPr>
        <p:spPr>
          <a:xfrm>
            <a:off x="11591113" y="12662488"/>
            <a:ext cx="259603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spc="300">
                <a:solidFill>
                  <a:schemeClr val="bg1"/>
                </a:solidFill>
                <a:latin typeface="Trebuchet MS" panose="020B0603020202020204" pitchFamily="34" charset="0"/>
              </a:rPr>
              <a:t>RESULTS</a:t>
            </a:r>
            <a:endParaRPr lang="en-GB" sz="4500"/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975DC3ED-7603-4659-B4F8-E321EE5B2C7C}"/>
              </a:ext>
            </a:extLst>
          </p:cNvPr>
          <p:cNvSpPr/>
          <p:nvPr/>
        </p:nvSpPr>
        <p:spPr>
          <a:xfrm>
            <a:off x="11303145" y="25585855"/>
            <a:ext cx="8182419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4662E362-7AD2-4B2F-86CB-F437EAFDAB9C}"/>
              </a:ext>
            </a:extLst>
          </p:cNvPr>
          <p:cNvSpPr/>
          <p:nvPr/>
        </p:nvSpPr>
        <p:spPr>
          <a:xfrm>
            <a:off x="11581542" y="25738960"/>
            <a:ext cx="387798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spc="300">
                <a:solidFill>
                  <a:schemeClr val="bg1"/>
                </a:solidFill>
                <a:latin typeface="Trebuchet MS" panose="020B0603020202020204" pitchFamily="34" charset="0"/>
              </a:rPr>
              <a:t>CONCLUSION</a:t>
            </a:r>
            <a:endParaRPr lang="en-GB" sz="4500"/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7E8C5DEC-B0A0-422E-AC09-C92EAE140CD4}"/>
              </a:ext>
            </a:extLst>
          </p:cNvPr>
          <p:cNvSpPr txBox="1"/>
          <p:nvPr/>
        </p:nvSpPr>
        <p:spPr>
          <a:xfrm>
            <a:off x="903630" y="14048134"/>
            <a:ext cx="8182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/>
              <a:t>Disease prevention and quality-of-life maintenance in an ageing society are key public health priorities in Hungary. </a:t>
            </a:r>
          </a:p>
          <a:p>
            <a:pPr algn="just"/>
            <a:r>
              <a:rPr lang="en-GB" sz="3200" b="1"/>
              <a:t>Health Development Offices (HDOs) play an important role in supporting health promotion among older adults; however, they remain relatively unknown, and their use is limited by several factors. HDOs provide services in mental health, nutrition, and physical activity.</a:t>
            </a:r>
            <a:endParaRPr lang="en-GB" sz="3000" b="1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FCC72745-B308-4469-97E7-28C65ADF8E43}"/>
              </a:ext>
            </a:extLst>
          </p:cNvPr>
          <p:cNvSpPr/>
          <p:nvPr/>
        </p:nvSpPr>
        <p:spPr>
          <a:xfrm>
            <a:off x="903630" y="25585855"/>
            <a:ext cx="8182419" cy="1229541"/>
          </a:xfrm>
          <a:prstGeom prst="rect">
            <a:avLst/>
          </a:prstGeom>
          <a:solidFill>
            <a:srgbClr val="24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85986810-7705-4FB4-9988-CA13D42C0327}"/>
              </a:ext>
            </a:extLst>
          </p:cNvPr>
          <p:cNvSpPr/>
          <p:nvPr/>
        </p:nvSpPr>
        <p:spPr>
          <a:xfrm>
            <a:off x="1182027" y="25738960"/>
            <a:ext cx="290656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spc="300">
                <a:solidFill>
                  <a:schemeClr val="bg1"/>
                </a:solidFill>
                <a:latin typeface="Trebuchet MS" panose="020B0603020202020204" pitchFamily="34" charset="0"/>
              </a:rPr>
              <a:t>METHODS</a:t>
            </a:r>
            <a:endParaRPr lang="en-GB" sz="4500"/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39CDEC58-254A-4AB4-BF41-DECD540EF11F}"/>
              </a:ext>
            </a:extLst>
          </p:cNvPr>
          <p:cNvSpPr txBox="1"/>
          <p:nvPr/>
        </p:nvSpPr>
        <p:spPr>
          <a:xfrm>
            <a:off x="903630" y="20533423"/>
            <a:ext cx="8182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We conducted a cross-sectional questionnaire survey (n=500) among residents aged 59 and over in District XI of Budapest at the Újbuda St. Kristóf Outpatient Care Centre. The survey examined socio-demographic background, lifestyle, health status, barriers to health maintenance, and awareness and willingness to use Health Development Office (HDO) services.</a:t>
            </a:r>
            <a:endParaRPr lang="en-GB" sz="3000" b="1" dirty="0">
              <a:solidFill>
                <a:srgbClr val="242F62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B783B188-187D-45C4-BD04-E1C53793AF71}"/>
              </a:ext>
            </a:extLst>
          </p:cNvPr>
          <p:cNvSpPr txBox="1"/>
          <p:nvPr/>
        </p:nvSpPr>
        <p:spPr>
          <a:xfrm>
            <a:off x="928194" y="27143614"/>
            <a:ext cx="8182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Data were </a:t>
            </a:r>
            <a:r>
              <a:rPr lang="en-GB" sz="3200" b="1" dirty="0" err="1"/>
              <a:t>analyzed</a:t>
            </a:r>
            <a:r>
              <a:rPr lang="en-GB" sz="3200" b="1" dirty="0"/>
              <a:t> using descriptive statistics, cross-tabulation, and cluster analysis. A non-random convenience sampling method was applied. Data collection took place between July 1 and October 30, 2025, with the assistance of an interviewer, and analyses were performed in SPSS 28.0 using the Wilcoxon rank test. Ethical approval number: 9/2024 (</a:t>
            </a:r>
            <a:r>
              <a:rPr lang="en-GB" sz="3200" b="1" dirty="0" err="1"/>
              <a:t>Dél-Budai</a:t>
            </a:r>
            <a:r>
              <a:rPr lang="en-GB" sz="3200" b="1" dirty="0"/>
              <a:t> </a:t>
            </a:r>
            <a:r>
              <a:rPr lang="en-GB" sz="3200" b="1" dirty="0" err="1"/>
              <a:t>Centrumkórház</a:t>
            </a:r>
            <a:r>
              <a:rPr lang="en-GB" sz="3200" b="1" dirty="0"/>
              <a:t>, Szent Imre Kórház).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9300A8C1-5251-4170-9AC0-E17AAD369D42}"/>
              </a:ext>
            </a:extLst>
          </p:cNvPr>
          <p:cNvSpPr txBox="1"/>
          <p:nvPr/>
        </p:nvSpPr>
        <p:spPr>
          <a:xfrm>
            <a:off x="11303144" y="27143614"/>
            <a:ext cx="8182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The results indicated that while awareness of the importance of health maintenance is widespread among older adults, active engagement in health-promoting </a:t>
            </a:r>
            <a:r>
              <a:rPr lang="en-GB" sz="3200" b="1" dirty="0" err="1"/>
              <a:t>behaviors</a:t>
            </a:r>
            <a:r>
              <a:rPr lang="en-GB" sz="3200" b="1" dirty="0"/>
              <a:t> lags significantly behind this attitude. In this age group, the main barriers to primary prevention are psychological and motivational in nature. Widespread communication is needed for better outcomes. 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03DDB7AA-57CC-489A-B1B3-CDCB7623D5FD}"/>
              </a:ext>
            </a:extLst>
          </p:cNvPr>
          <p:cNvSpPr txBox="1"/>
          <p:nvPr/>
        </p:nvSpPr>
        <p:spPr>
          <a:xfrm>
            <a:off x="11368317" y="19111676"/>
            <a:ext cx="81824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/>
              <a:t>Among respondents (n=500), 60.4% were women and 39.6% men, mostly residents of District XI (93.6%). The majority were retired (87.4%) and highly educated (77% held higher education degrees). Wilcoxon rank test confirmed a significant gap between perceived importance of health preservation and actual actions (Z = -18.94; p &lt; 0.001).</a:t>
            </a:r>
            <a:br>
              <a:rPr lang="hu-HU" sz="3200" b="1" dirty="0"/>
            </a:br>
            <a:r>
              <a:rPr lang="en-GB" sz="3200" b="1" dirty="0"/>
              <a:t>Psychological and motivational barriers were the main obstacles, while awareness of the Health Development Office remained very low (9.8%).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A93DBD12-CF7D-4122-8C09-7FE566B59480}"/>
              </a:ext>
            </a:extLst>
          </p:cNvPr>
          <p:cNvSpPr txBox="1"/>
          <p:nvPr/>
        </p:nvSpPr>
        <p:spPr>
          <a:xfrm>
            <a:off x="11237971" y="18143661"/>
            <a:ext cx="8247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>
                <a:latin typeface="Trebuchet MS" panose="020B0603020202020204" pitchFamily="34" charset="0"/>
              </a:rPr>
              <a:t>Figure 1. Key Findings on Health Attitudes </a:t>
            </a:r>
            <a:br>
              <a:rPr lang="en-GB" sz="2600" b="1">
                <a:latin typeface="Trebuchet MS" panose="020B0603020202020204" pitchFamily="34" charset="0"/>
              </a:rPr>
            </a:br>
            <a:r>
              <a:rPr lang="en-GB" sz="2600" b="1">
                <a:latin typeface="Trebuchet MS" panose="020B0603020202020204" pitchFamily="34" charset="0"/>
              </a:rPr>
              <a:t>among older adults (n=500)</a:t>
            </a:r>
          </a:p>
        </p:txBody>
      </p:sp>
      <p:pic>
        <p:nvPicPr>
          <p:cNvPr id="44" name="Kép 43">
            <a:extLst>
              <a:ext uri="{FF2B5EF4-FFF2-40B4-BE49-F238E27FC236}">
                <a16:creationId xmlns:a16="http://schemas.microsoft.com/office/drawing/2014/main" id="{F2C951F0-B948-4CBD-84A6-3510D945F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8358" y="13912334"/>
            <a:ext cx="8126817" cy="42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3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470</Words>
  <Application>Microsoft Office PowerPoint</Application>
  <PresentationFormat>Egyéni</PresentationFormat>
  <Paragraphs>19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Trebuchet MS</vt:lpstr>
      <vt:lpstr>Office-téma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Hetty</dc:creator>
  <cp:lastModifiedBy>Anonymus</cp:lastModifiedBy>
  <cp:revision>32</cp:revision>
  <dcterms:created xsi:type="dcterms:W3CDTF">2025-10-06T12:04:53Z</dcterms:created>
  <dcterms:modified xsi:type="dcterms:W3CDTF">2025-11-09T14:35:35Z</dcterms:modified>
</cp:coreProperties>
</file>