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32"/>
  </p:notesMasterIdLst>
  <p:handoutMasterIdLst>
    <p:handoutMasterId r:id="rId33"/>
  </p:handoutMasterIdLst>
  <p:sldIdLst>
    <p:sldId id="272" r:id="rId2"/>
    <p:sldId id="315" r:id="rId3"/>
    <p:sldId id="319" r:id="rId4"/>
    <p:sldId id="320" r:id="rId5"/>
    <p:sldId id="314" r:id="rId6"/>
    <p:sldId id="316" r:id="rId7"/>
    <p:sldId id="317" r:id="rId8"/>
    <p:sldId id="318" r:id="rId9"/>
    <p:sldId id="307" r:id="rId10"/>
    <p:sldId id="305" r:id="rId11"/>
    <p:sldId id="306" r:id="rId12"/>
    <p:sldId id="334" r:id="rId13"/>
    <p:sldId id="337" r:id="rId14"/>
    <p:sldId id="335" r:id="rId15"/>
    <p:sldId id="325" r:id="rId16"/>
    <p:sldId id="322" r:id="rId17"/>
    <p:sldId id="323" r:id="rId18"/>
    <p:sldId id="331" r:id="rId19"/>
    <p:sldId id="332" r:id="rId20"/>
    <p:sldId id="336" r:id="rId21"/>
    <p:sldId id="333" r:id="rId22"/>
    <p:sldId id="324" r:id="rId23"/>
    <p:sldId id="326" r:id="rId24"/>
    <p:sldId id="321" r:id="rId25"/>
    <p:sldId id="327" r:id="rId26"/>
    <p:sldId id="328" r:id="rId27"/>
    <p:sldId id="329" r:id="rId28"/>
    <p:sldId id="330" r:id="rId29"/>
    <p:sldId id="279" r:id="rId30"/>
    <p:sldId id="271" r:id="rId31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3D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58" autoAdjust="0"/>
    <p:restoredTop sz="95332" autoAdjust="0"/>
  </p:normalViewPr>
  <p:slideViewPr>
    <p:cSldViewPr snapToGrid="0">
      <p:cViewPr varScale="1">
        <p:scale>
          <a:sx n="79" d="100"/>
          <a:sy n="79" d="100"/>
        </p:scale>
        <p:origin x="97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132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A5477-3F7E-4669-877F-CAC33A174F79}" type="datetime1">
              <a:rPr lang="hu-HU" smtClean="0"/>
              <a:t>2025.08.05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Semmelweis Egyetem | Szervezeti egység neve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6BBF8-0AC3-4F5C-9C46-904244B916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581194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7263F-A963-4716-9E0B-336AF0E39782}" type="datetime1">
              <a:rPr lang="hu-HU" smtClean="0"/>
              <a:t>2025.08.05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Semmelweis Egyetem | Szervezeti egység neve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8844E-4E9E-4762-B238-A0CB0F62D7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7450316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 hely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2458369"/>
            <a:ext cx="9144000" cy="395427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Presentation subtitle</a:t>
            </a:r>
          </a:p>
        </p:txBody>
      </p:sp>
      <p:sp>
        <p:nvSpPr>
          <p:cNvPr id="8" name="Szöveg helye 1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1346487"/>
            <a:ext cx="9144000" cy="1088842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Presentation title</a:t>
            </a:r>
          </a:p>
        </p:txBody>
      </p:sp>
      <p:sp>
        <p:nvSpPr>
          <p:cNvPr id="15" name="Szöveg hely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971597"/>
            <a:ext cx="9144000" cy="316208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 err="1"/>
              <a:t>Dr.</a:t>
            </a:r>
            <a:r>
              <a:rPr lang="en-GB" noProof="0" dirty="0"/>
              <a:t> </a:t>
            </a:r>
            <a:r>
              <a:rPr lang="en-GB" noProof="0" dirty="0" err="1"/>
              <a:t>Mihály</a:t>
            </a:r>
            <a:r>
              <a:rPr lang="en-GB" noProof="0" dirty="0"/>
              <a:t> </a:t>
            </a:r>
            <a:r>
              <a:rPr lang="en-GB" noProof="0" dirty="0" err="1"/>
              <a:t>Minta</a:t>
            </a:r>
            <a:endParaRPr lang="en-GB" noProof="0" dirty="0"/>
          </a:p>
        </p:txBody>
      </p:sp>
      <p:sp>
        <p:nvSpPr>
          <p:cNvPr id="17" name="Szöveg helye 16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375943"/>
            <a:ext cx="9144000" cy="704850"/>
          </a:xfr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300"/>
              </a:spcBef>
            </a:pPr>
            <a:r>
              <a:rPr lang="en-GB" noProof="0" dirty="0"/>
              <a:t>SAMPLE NAME OF DEPARTMENT, </a:t>
            </a:r>
            <a:br>
              <a:rPr lang="en-GB" noProof="0" dirty="0"/>
            </a:br>
            <a:r>
              <a:rPr lang="en-GB" noProof="0" dirty="0"/>
              <a:t>BROKEN INTO TWO LINES IN CASE OF A LONG NAME</a:t>
            </a:r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19" y="5779156"/>
            <a:ext cx="2761364" cy="9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3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315268" y="0"/>
            <a:ext cx="6876732" cy="6134735"/>
          </a:xfrm>
        </p:spPr>
        <p:txBody>
          <a:bodyPr anchor="t"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Click on the icon to insert a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08163"/>
            <a:ext cx="3932237" cy="414178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Editing sample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3933825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Edit sample title</a:t>
            </a:r>
          </a:p>
        </p:txBody>
      </p:sp>
    </p:spTree>
    <p:extLst>
      <p:ext uri="{BB962C8B-B14F-4D97-AF65-F5344CB8AC3E}">
        <p14:creationId xmlns:p14="http://schemas.microsoft.com/office/powerpoint/2010/main" val="416894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Edit sample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1243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3033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04287" y="368301"/>
            <a:ext cx="2447926" cy="5581650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Edit sample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8302"/>
            <a:ext cx="7734300" cy="5581650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5849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sszegzés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19" y="5779156"/>
            <a:ext cx="2761364" cy="92045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E3D4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Summary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/>
              <a:t>Lorem</a:t>
            </a:r>
            <a:r>
              <a:rPr lang="en-GB" noProof="0" dirty="0"/>
              <a:t> </a:t>
            </a:r>
            <a:r>
              <a:rPr lang="en-GB" noProof="0" dirty="0" err="1"/>
              <a:t>ipsum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</a:t>
            </a:r>
          </a:p>
          <a:p>
            <a:pPr lvl="0"/>
            <a:r>
              <a:rPr lang="en-GB" noProof="0" dirty="0" err="1"/>
              <a:t>Proin</a:t>
            </a:r>
            <a:r>
              <a:rPr lang="en-GB" noProof="0" dirty="0"/>
              <a:t> </a:t>
            </a:r>
            <a:r>
              <a:rPr lang="en-GB" noProof="0" dirty="0" err="1"/>
              <a:t>tincidunt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</a:t>
            </a:r>
            <a:r>
              <a:rPr lang="en-GB" noProof="0" dirty="0" err="1"/>
              <a:t>sem</a:t>
            </a:r>
            <a:r>
              <a:rPr lang="en-GB" noProof="0" dirty="0"/>
              <a:t>, </a:t>
            </a:r>
            <a:r>
              <a:rPr lang="en-GB" noProof="0" dirty="0" err="1"/>
              <a:t>rhoncus</a:t>
            </a:r>
            <a:r>
              <a:rPr lang="en-GB" noProof="0" dirty="0"/>
              <a:t> </a:t>
            </a:r>
            <a:r>
              <a:rPr lang="en-GB" noProof="0" dirty="0" err="1"/>
              <a:t>volutpat</a:t>
            </a:r>
            <a:r>
              <a:rPr lang="en-GB" noProof="0" dirty="0"/>
              <a:t> </a:t>
            </a:r>
            <a:r>
              <a:rPr lang="en-GB" noProof="0" dirty="0" err="1"/>
              <a:t>orci</a:t>
            </a:r>
            <a:r>
              <a:rPr lang="en-GB" noProof="0" dirty="0"/>
              <a:t> </a:t>
            </a:r>
            <a:r>
              <a:rPr lang="en-GB" noProof="0" dirty="0" err="1"/>
              <a:t>rutrum</a:t>
            </a:r>
            <a:r>
              <a:rPr lang="en-GB" noProof="0" dirty="0"/>
              <a:t> sed. </a:t>
            </a:r>
          </a:p>
          <a:p>
            <a:pPr lvl="0"/>
            <a:r>
              <a:rPr lang="en-GB" noProof="0" dirty="0" err="1"/>
              <a:t>Proin</a:t>
            </a:r>
            <a:r>
              <a:rPr lang="en-GB" noProof="0" dirty="0"/>
              <a:t> </a:t>
            </a:r>
            <a:r>
              <a:rPr lang="en-GB" noProof="0" dirty="0" err="1"/>
              <a:t>sem</a:t>
            </a:r>
            <a:r>
              <a:rPr lang="en-GB" noProof="0" dirty="0"/>
              <a:t> quam, </a:t>
            </a:r>
            <a:r>
              <a:rPr lang="en-GB" noProof="0" dirty="0" err="1"/>
              <a:t>aliquam</a:t>
            </a:r>
            <a:r>
              <a:rPr lang="en-GB" noProof="0" dirty="0"/>
              <a:t> ac </a:t>
            </a:r>
            <a:r>
              <a:rPr lang="en-GB" noProof="0" dirty="0" err="1"/>
              <a:t>molestie</a:t>
            </a:r>
            <a:r>
              <a:rPr lang="en-GB" noProof="0" dirty="0"/>
              <a:t> at, </a:t>
            </a:r>
            <a:r>
              <a:rPr lang="en-GB" noProof="0" dirty="0" err="1"/>
              <a:t>porttitor</a:t>
            </a:r>
            <a:r>
              <a:rPr lang="en-GB" noProof="0" dirty="0"/>
              <a:t> in </a:t>
            </a:r>
            <a:r>
              <a:rPr lang="en-GB" noProof="0" dirty="0" err="1"/>
              <a:t>velit</a:t>
            </a:r>
            <a:r>
              <a:rPr lang="en-GB" noProof="0" dirty="0"/>
              <a:t>. </a:t>
            </a:r>
          </a:p>
          <a:p>
            <a:pPr lvl="0"/>
            <a:r>
              <a:rPr lang="en-GB" noProof="0" dirty="0"/>
              <a:t>Class </a:t>
            </a:r>
            <a:r>
              <a:rPr lang="en-GB" noProof="0" dirty="0" err="1"/>
              <a:t>aptent</a:t>
            </a:r>
            <a:r>
              <a:rPr lang="en-GB" noProof="0" dirty="0"/>
              <a:t> </a:t>
            </a:r>
            <a:r>
              <a:rPr lang="en-GB" noProof="0" dirty="0" err="1"/>
              <a:t>taciti</a:t>
            </a:r>
            <a:r>
              <a:rPr lang="en-GB" noProof="0" dirty="0"/>
              <a:t> </a:t>
            </a:r>
            <a:r>
              <a:rPr lang="en-GB" noProof="0" dirty="0" err="1"/>
              <a:t>sociosqu</a:t>
            </a:r>
            <a:r>
              <a:rPr lang="en-GB" noProof="0" dirty="0"/>
              <a:t> ad </a:t>
            </a:r>
            <a:r>
              <a:rPr lang="en-GB" noProof="0" dirty="0" err="1"/>
              <a:t>litora</a:t>
            </a:r>
            <a:r>
              <a:rPr lang="en-GB" noProof="0" dirty="0"/>
              <a:t> </a:t>
            </a:r>
            <a:r>
              <a:rPr lang="en-GB" noProof="0" dirty="0" err="1"/>
              <a:t>torquent</a:t>
            </a:r>
            <a:r>
              <a:rPr lang="en-GB" noProof="0" dirty="0"/>
              <a:t> per </a:t>
            </a:r>
            <a:r>
              <a:rPr lang="en-GB" noProof="0" dirty="0" err="1"/>
              <a:t>conubia</a:t>
            </a:r>
            <a:r>
              <a:rPr lang="en-GB" noProof="0" dirty="0"/>
              <a:t> nostra, per </a:t>
            </a:r>
            <a:r>
              <a:rPr lang="en-GB" noProof="0" dirty="0" err="1"/>
              <a:t>inceptos</a:t>
            </a:r>
            <a:r>
              <a:rPr lang="en-GB" noProof="0" dirty="0"/>
              <a:t> </a:t>
            </a:r>
            <a:r>
              <a:rPr lang="en-GB" noProof="0" dirty="0" err="1"/>
              <a:t>himenaeos</a:t>
            </a:r>
            <a:r>
              <a:rPr lang="en-GB" noProof="0" dirty="0"/>
              <a:t>. </a:t>
            </a:r>
          </a:p>
          <a:p>
            <a:pPr lvl="0"/>
            <a:r>
              <a:rPr lang="en-GB" noProof="0" dirty="0" err="1"/>
              <a:t>Etiam</a:t>
            </a:r>
            <a:r>
              <a:rPr lang="en-GB" noProof="0" dirty="0"/>
              <a:t> et </a:t>
            </a:r>
            <a:r>
              <a:rPr lang="en-GB" noProof="0" dirty="0" err="1"/>
              <a:t>ipsum</a:t>
            </a:r>
            <a:r>
              <a:rPr lang="en-GB" noProof="0" dirty="0"/>
              <a:t> </a:t>
            </a:r>
            <a:r>
              <a:rPr lang="en-GB" noProof="0" dirty="0" err="1"/>
              <a:t>elementum</a:t>
            </a:r>
            <a:r>
              <a:rPr lang="en-GB" noProof="0" dirty="0"/>
              <a:t>, </a:t>
            </a:r>
            <a:r>
              <a:rPr lang="en-GB" noProof="0" dirty="0" err="1"/>
              <a:t>mollis</a:t>
            </a:r>
            <a:r>
              <a:rPr lang="en-GB" noProof="0" dirty="0"/>
              <a:t> </a:t>
            </a:r>
            <a:r>
              <a:rPr lang="en-GB" noProof="0" dirty="0" err="1"/>
              <a:t>nibh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, </a:t>
            </a:r>
            <a:r>
              <a:rPr lang="en-GB" noProof="0" dirty="0" err="1"/>
              <a:t>sodales</a:t>
            </a:r>
            <a:r>
              <a:rPr lang="en-GB" noProof="0" dirty="0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2535274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ke - home messag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öveg hely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783884"/>
            <a:ext cx="9144000" cy="279906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take – home message</a:t>
            </a:r>
          </a:p>
        </p:txBody>
      </p:sp>
      <p:pic>
        <p:nvPicPr>
          <p:cNvPr id="5" name="Kép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19" y="5779156"/>
            <a:ext cx="2761364" cy="9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3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ródia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1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2386148"/>
            <a:ext cx="9144000" cy="1123815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Thank you for your attention!</a:t>
            </a:r>
          </a:p>
        </p:txBody>
      </p:sp>
      <p:sp>
        <p:nvSpPr>
          <p:cNvPr id="15" name="Szöveg hely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683866"/>
            <a:ext cx="9144000" cy="316208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 err="1"/>
              <a:t>Dr.</a:t>
            </a:r>
            <a:r>
              <a:rPr lang="en-GB" noProof="0" dirty="0"/>
              <a:t> </a:t>
            </a:r>
            <a:r>
              <a:rPr lang="en-GB" noProof="0" dirty="0" err="1"/>
              <a:t>Mihály</a:t>
            </a:r>
            <a:r>
              <a:rPr lang="en-GB" noProof="0" dirty="0"/>
              <a:t> </a:t>
            </a:r>
            <a:r>
              <a:rPr lang="en-GB" noProof="0" dirty="0" err="1"/>
              <a:t>Minta</a:t>
            </a:r>
            <a:endParaRPr lang="en-GB" noProof="0" dirty="0"/>
          </a:p>
        </p:txBody>
      </p:sp>
      <p:pic>
        <p:nvPicPr>
          <p:cNvPr id="5" name="Kép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19" y="5779156"/>
            <a:ext cx="2761364" cy="9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8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Edit sample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12432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2644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3D4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Edit sample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6816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808163"/>
            <a:ext cx="10515600" cy="2615166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Edit sample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450317"/>
            <a:ext cx="10515600" cy="14996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Editing sample text</a:t>
            </a:r>
          </a:p>
        </p:txBody>
      </p:sp>
    </p:spTree>
    <p:extLst>
      <p:ext uri="{BB962C8B-B14F-4D97-AF65-F5344CB8AC3E}">
        <p14:creationId xmlns:p14="http://schemas.microsoft.com/office/powerpoint/2010/main" val="2362285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Edit sample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08163"/>
            <a:ext cx="5181600" cy="414178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08163"/>
            <a:ext cx="5181600" cy="414178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4021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Edit sample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808163"/>
            <a:ext cx="5157787" cy="696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Editing sample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6612" y="2505075"/>
            <a:ext cx="5157787" cy="344487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08163"/>
            <a:ext cx="5183188" cy="696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Editing sample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44487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8590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28549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Edit sample title</a:t>
            </a:r>
          </a:p>
        </p:txBody>
      </p:sp>
    </p:spTree>
    <p:extLst>
      <p:ext uri="{BB962C8B-B14F-4D97-AF65-F5344CB8AC3E}">
        <p14:creationId xmlns:p14="http://schemas.microsoft.com/office/powerpoint/2010/main" val="1758283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gyenes összekötő 8"/>
          <p:cNvCxnSpPr/>
          <p:nvPr userDrawn="1"/>
        </p:nvCxnSpPr>
        <p:spPr>
          <a:xfrm>
            <a:off x="3299294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 userDrawn="1"/>
        </p:nvCxnSpPr>
        <p:spPr>
          <a:xfrm>
            <a:off x="8906622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99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368301"/>
            <a:ext cx="6172200" cy="5581649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08163"/>
            <a:ext cx="3932237" cy="414178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Editing sample text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3933825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Edit sample title</a:t>
            </a:r>
          </a:p>
        </p:txBody>
      </p:sp>
    </p:spTree>
    <p:extLst>
      <p:ext uri="{BB962C8B-B14F-4D97-AF65-F5344CB8AC3E}">
        <p14:creationId xmlns:p14="http://schemas.microsoft.com/office/powerpoint/2010/main" val="3082454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Edit sample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410"/>
            <a:ext cx="10515600" cy="4123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11" name="Egyenes összekötő 10"/>
          <p:cNvCxnSpPr/>
          <p:nvPr userDrawn="1"/>
        </p:nvCxnSpPr>
        <p:spPr>
          <a:xfrm>
            <a:off x="3012564" y="6269355"/>
            <a:ext cx="1" cy="4514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 helye 4"/>
          <p:cNvSpPr txBox="1">
            <a:spLocks/>
          </p:cNvSpPr>
          <p:nvPr userDrawn="1"/>
        </p:nvSpPr>
        <p:spPr>
          <a:xfrm>
            <a:off x="3012564" y="6163978"/>
            <a:ext cx="6173121" cy="6810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200" b="1" noProof="0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4" name="Téglalap 3"/>
          <p:cNvSpPr/>
          <p:nvPr userDrawn="1"/>
        </p:nvSpPr>
        <p:spPr>
          <a:xfrm>
            <a:off x="0" y="6163978"/>
            <a:ext cx="12192000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  <p:cxnSp>
        <p:nvCxnSpPr>
          <p:cNvPr id="16" name="Egyenes összekötő 15"/>
          <p:cNvCxnSpPr/>
          <p:nvPr userDrawn="1"/>
        </p:nvCxnSpPr>
        <p:spPr>
          <a:xfrm>
            <a:off x="3299294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 userDrawn="1"/>
        </p:nvCxnSpPr>
        <p:spPr>
          <a:xfrm>
            <a:off x="8906622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 helye 4"/>
          <p:cNvSpPr txBox="1">
            <a:spLocks/>
          </p:cNvSpPr>
          <p:nvPr userDrawn="1"/>
        </p:nvSpPr>
        <p:spPr>
          <a:xfrm>
            <a:off x="3283585" y="6134735"/>
            <a:ext cx="5616575" cy="72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200" noProof="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Doctoral</a:t>
            </a:r>
            <a:r>
              <a:rPr lang="hu-HU" sz="1200" noProof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College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200" noProof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  <a:r>
              <a:rPr lang="hu-HU" sz="1200" noProof="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hu-HU" sz="1200" noProof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noProof="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  <a:endParaRPr lang="en-GB" sz="1200" noProof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 helye 6"/>
          <p:cNvSpPr txBox="1">
            <a:spLocks/>
          </p:cNvSpPr>
          <p:nvPr userDrawn="1"/>
        </p:nvSpPr>
        <p:spPr>
          <a:xfrm>
            <a:off x="8904288" y="6134735"/>
            <a:ext cx="3287712" cy="720000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200" noProof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Domjan</a:t>
            </a:r>
            <a:endParaRPr lang="en-GB" sz="1200" noProof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5ECEDAA-9BB3-914C-9095-CF6BD8E82FD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7" y="6067942"/>
            <a:ext cx="2516065" cy="8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3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7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8" r:id="rId13"/>
    <p:sldLayoutId id="2147483699" r:id="rId14"/>
    <p:sldLayoutId id="2147483696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071" userDrawn="1">
          <p15:clr>
            <a:srgbClr val="F26B43"/>
          </p15:clr>
        </p15:guide>
        <p15:guide id="4" pos="5609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pos="347" userDrawn="1">
          <p15:clr>
            <a:srgbClr val="F26B43"/>
          </p15:clr>
        </p15:guide>
        <p15:guide id="8" orient="horz" pos="232" userDrawn="1">
          <p15:clr>
            <a:srgbClr val="F26B43"/>
          </p15:clr>
        </p15:guide>
        <p15:guide id="9" pos="7151" userDrawn="1">
          <p15:clr>
            <a:srgbClr val="F26B43"/>
          </p15:clr>
        </p15:guide>
        <p15:guide id="10" pos="529" userDrawn="1">
          <p15:clr>
            <a:srgbClr val="F26B43"/>
          </p15:clr>
        </p15:guide>
        <p15:guide id="11" orient="horz" pos="11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2"/>
          </p:nvPr>
        </p:nvSpPr>
        <p:spPr>
          <a:xfrm>
            <a:off x="233463" y="678906"/>
            <a:ext cx="12191999" cy="1088842"/>
          </a:xfrm>
        </p:spPr>
        <p:txBody>
          <a:bodyPr/>
          <a:lstStyle/>
          <a:p>
            <a:r>
              <a:rPr lang="hu-HU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Adaptive</a:t>
            </a:r>
            <a:r>
              <a:rPr lang="hu-HU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Bayesian</a:t>
            </a:r>
            <a:r>
              <a:rPr lang="hu-HU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hu-HU" sz="3900" b="1" dirty="0">
                <a:latin typeface="Arial" panose="020B0604020202020204" pitchFamily="34" charset="0"/>
                <a:cs typeface="Arial" panose="020B0604020202020204" pitchFamily="34" charset="0"/>
              </a:rPr>
              <a:t> Framework </a:t>
            </a:r>
            <a:r>
              <a:rPr lang="hu-HU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hu-HU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Precision</a:t>
            </a:r>
            <a:r>
              <a:rPr lang="hu-HU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Entropy</a:t>
            </a:r>
            <a:r>
              <a:rPr lang="hu-HU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Indicator</a:t>
            </a:r>
            <a:r>
              <a:rPr lang="hu-HU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Biomedical</a:t>
            </a:r>
            <a:r>
              <a:rPr lang="hu-HU" sz="3900" b="1" dirty="0">
                <a:latin typeface="Arial" panose="020B0604020202020204" pitchFamily="34" charset="0"/>
                <a:cs typeface="Arial" panose="020B0604020202020204" pitchFamily="34" charset="0"/>
              </a:rPr>
              <a:t> Decision Support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>
          <a:xfrm>
            <a:off x="249676" y="3753474"/>
            <a:ext cx="11692647" cy="316208"/>
          </a:xfrm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Domján Péter, 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Angyal Viola, dr. Bertalan Ádám, dr.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Vingender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István</a:t>
            </a:r>
          </a:p>
          <a:p>
            <a:r>
              <a:rPr lang="hu-HU" dirty="0"/>
              <a:t>dr. </a:t>
            </a:r>
            <a:r>
              <a:rPr lang="hu-HU" dirty="0" err="1"/>
              <a:t>Dinya</a:t>
            </a:r>
            <a:r>
              <a:rPr lang="hu-HU" dirty="0"/>
              <a:t> Elek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1"/>
          </p:nvPr>
        </p:nvSpPr>
        <p:spPr>
          <a:xfrm>
            <a:off x="1524000" y="4898585"/>
            <a:ext cx="9144000" cy="1029663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Doctoral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College,</a:t>
            </a:r>
          </a:p>
          <a:p>
            <a:pPr>
              <a:spcBef>
                <a:spcPts val="300"/>
              </a:spcBef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spcBef>
                <a:spcPts val="300"/>
              </a:spcBef>
            </a:pP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Interdisciplinary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Health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Program</a:t>
            </a:r>
          </a:p>
          <a:p>
            <a:pPr>
              <a:spcBef>
                <a:spcPts val="300"/>
              </a:spcBef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F724059-745F-4196-A366-2DA582FCF5BC}"/>
              </a:ext>
            </a:extLst>
          </p:cNvPr>
          <p:cNvSpPr txBox="1"/>
          <p:nvPr/>
        </p:nvSpPr>
        <p:spPr>
          <a:xfrm>
            <a:off x="116732" y="637161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07/08/2025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24F0EC3A-AB5F-4713-83EA-4A928F4D3F7C}"/>
              </a:ext>
            </a:extLst>
          </p:cNvPr>
          <p:cNvSpPr/>
          <p:nvPr/>
        </p:nvSpPr>
        <p:spPr>
          <a:xfrm>
            <a:off x="2297349" y="2539990"/>
            <a:ext cx="75973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</a:t>
            </a:r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Science </a:t>
            </a:r>
            <a:r>
              <a:rPr lang="hu-H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  <a:p>
            <a:pPr algn="ctr"/>
            <a:r>
              <a:rPr lang="hu-H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Semmelweis University, Budapest, Hungary </a:t>
            </a: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67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8D138F0-5C97-42C7-ACD5-133E1E4E4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468"/>
          <a:stretch/>
        </p:blipFill>
        <p:spPr>
          <a:xfrm>
            <a:off x="571500" y="1128712"/>
            <a:ext cx="11049000" cy="4026947"/>
          </a:xfrm>
          <a:prstGeom prst="rect">
            <a:avLst/>
          </a:prstGeom>
        </p:spPr>
      </p:pic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A75A949A-F652-4796-A428-1D9C9028F3F2}"/>
              </a:ext>
            </a:extLst>
          </p:cNvPr>
          <p:cNvCxnSpPr/>
          <p:nvPr/>
        </p:nvCxnSpPr>
        <p:spPr>
          <a:xfrm>
            <a:off x="1741251" y="2626468"/>
            <a:ext cx="9484469" cy="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53BDCCCE-EABC-426E-9134-220772460270}"/>
              </a:ext>
            </a:extLst>
          </p:cNvPr>
          <p:cNvCxnSpPr/>
          <p:nvPr/>
        </p:nvCxnSpPr>
        <p:spPr>
          <a:xfrm>
            <a:off x="1741251" y="3429000"/>
            <a:ext cx="9484469" cy="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67E74C7F-8681-439B-922E-2A9DCBD703DA}"/>
              </a:ext>
            </a:extLst>
          </p:cNvPr>
          <p:cNvCxnSpPr/>
          <p:nvPr/>
        </p:nvCxnSpPr>
        <p:spPr>
          <a:xfrm>
            <a:off x="4931924" y="1702341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A60F68E1-4409-46D7-9F05-E326A459D170}"/>
              </a:ext>
            </a:extLst>
          </p:cNvPr>
          <p:cNvCxnSpPr/>
          <p:nvPr/>
        </p:nvCxnSpPr>
        <p:spPr>
          <a:xfrm>
            <a:off x="6498077" y="1702341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9B56B0A4-CEE5-4C07-973F-9AA45DC4A4D6}"/>
              </a:ext>
            </a:extLst>
          </p:cNvPr>
          <p:cNvCxnSpPr/>
          <p:nvPr/>
        </p:nvCxnSpPr>
        <p:spPr>
          <a:xfrm>
            <a:off x="7986409" y="1702341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2D739038-5E32-4416-B027-29A95ABEA426}"/>
              </a:ext>
            </a:extLst>
          </p:cNvPr>
          <p:cNvCxnSpPr/>
          <p:nvPr/>
        </p:nvCxnSpPr>
        <p:spPr>
          <a:xfrm>
            <a:off x="3433865" y="1702341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B058B043-8BD6-4BAB-AD70-AE2BB534FCBE}"/>
              </a:ext>
            </a:extLst>
          </p:cNvPr>
          <p:cNvCxnSpPr/>
          <p:nvPr/>
        </p:nvCxnSpPr>
        <p:spPr>
          <a:xfrm>
            <a:off x="2324912" y="1702341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AE4D245F-CFC0-4826-96C8-1600F09CAFFF}"/>
              </a:ext>
            </a:extLst>
          </p:cNvPr>
          <p:cNvCxnSpPr/>
          <p:nvPr/>
        </p:nvCxnSpPr>
        <p:spPr>
          <a:xfrm>
            <a:off x="9280188" y="1702341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59D683CF-B6FE-47FB-BA0D-C8B614C7FFE0}"/>
              </a:ext>
            </a:extLst>
          </p:cNvPr>
          <p:cNvCxnSpPr/>
          <p:nvPr/>
        </p:nvCxnSpPr>
        <p:spPr>
          <a:xfrm>
            <a:off x="10408596" y="1702341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C43B6BC3-2973-4800-899D-ED19CFBF1073}"/>
              </a:ext>
            </a:extLst>
          </p:cNvPr>
          <p:cNvSpPr txBox="1"/>
          <p:nvPr/>
        </p:nvSpPr>
        <p:spPr>
          <a:xfrm>
            <a:off x="713363" y="350198"/>
            <a:ext cx="3450073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Arial" panose="020B0604020202020204" pitchFamily="34" charset="0"/>
              </a:rPr>
              <a:t>G (Concentration) 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8391E72D-BE28-47B3-8FBE-2A05FDFA6D56}"/>
              </a:ext>
            </a:extLst>
          </p:cNvPr>
          <p:cNvSpPr txBox="1"/>
          <p:nvPr/>
        </p:nvSpPr>
        <p:spPr>
          <a:xfrm>
            <a:off x="7572985" y="350198"/>
            <a:ext cx="3526273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Arial" panose="020B0604020202020204" pitchFamily="34" charset="0"/>
              </a:rPr>
              <a:t>H (</a:t>
            </a:r>
            <a:r>
              <a:rPr lang="hu-HU" sz="2500" dirty="0" err="1">
                <a:latin typeface="Arial" panose="020B0604020202020204" pitchFamily="34" charset="0"/>
              </a:rPr>
              <a:t>Uncertainty</a:t>
            </a:r>
            <a:r>
              <a:rPr lang="hu-HU" sz="25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Nyíl: lefelé mutató 1">
            <a:extLst>
              <a:ext uri="{FF2B5EF4-FFF2-40B4-BE49-F238E27FC236}">
                <a16:creationId xmlns:a16="http://schemas.microsoft.com/office/drawing/2014/main" id="{474757AC-C771-43BD-98F1-DA8339E2B61C}"/>
              </a:ext>
            </a:extLst>
          </p:cNvPr>
          <p:cNvSpPr/>
          <p:nvPr/>
        </p:nvSpPr>
        <p:spPr>
          <a:xfrm rot="10800000">
            <a:off x="3433865" y="352983"/>
            <a:ext cx="359924" cy="45303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  <p:sp>
        <p:nvSpPr>
          <p:cNvPr id="19" name="Nyíl: lefelé mutató 18">
            <a:extLst>
              <a:ext uri="{FF2B5EF4-FFF2-40B4-BE49-F238E27FC236}">
                <a16:creationId xmlns:a16="http://schemas.microsoft.com/office/drawing/2014/main" id="{424348F2-B98A-4031-B935-253640C44705}"/>
              </a:ext>
            </a:extLst>
          </p:cNvPr>
          <p:cNvSpPr/>
          <p:nvPr/>
        </p:nvSpPr>
        <p:spPr>
          <a:xfrm>
            <a:off x="9896274" y="362206"/>
            <a:ext cx="359924" cy="4530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FD30F57E-C2AC-4978-81C0-CC4EA972BCA9}"/>
                  </a:ext>
                </a:extLst>
              </p:cNvPr>
              <p:cNvSpPr txBox="1"/>
              <p:nvPr/>
            </p:nvSpPr>
            <p:spPr>
              <a:xfrm>
                <a:off x="5933295" y="5150270"/>
                <a:ext cx="343043" cy="7202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500" b="1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25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𝑯</m:t>
                          </m:r>
                        </m:num>
                        <m:den>
                          <m:r>
                            <a:rPr lang="hu-HU" sz="25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𝑮</m:t>
                          </m:r>
                        </m:den>
                      </m:f>
                    </m:oMath>
                  </m:oMathPara>
                </a14:m>
                <a:endParaRPr lang="hu-HU" sz="2500" b="1" dirty="0">
                  <a:highlight>
                    <a:srgbClr val="FFFF00"/>
                  </a:highlight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FD30F57E-C2AC-4978-81C0-CC4EA972B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295" y="5150270"/>
                <a:ext cx="343043" cy="7202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Nyíl: lefelé mutató 20">
            <a:extLst>
              <a:ext uri="{FF2B5EF4-FFF2-40B4-BE49-F238E27FC236}">
                <a16:creationId xmlns:a16="http://schemas.microsoft.com/office/drawing/2014/main" id="{D0D04EDA-479B-4C10-BA9A-588273DB6CB7}"/>
              </a:ext>
            </a:extLst>
          </p:cNvPr>
          <p:cNvSpPr/>
          <p:nvPr/>
        </p:nvSpPr>
        <p:spPr>
          <a:xfrm>
            <a:off x="6462410" y="5283432"/>
            <a:ext cx="359924" cy="4530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7CA3C92-625B-4E14-9834-719221EF5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42"/>
          <a:stretch/>
        </p:blipFill>
        <p:spPr>
          <a:xfrm>
            <a:off x="542925" y="1147762"/>
            <a:ext cx="11106150" cy="4017625"/>
          </a:xfrm>
          <a:prstGeom prst="rect">
            <a:avLst/>
          </a:prstGeom>
        </p:spPr>
      </p:pic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966FD80F-7B98-49CB-8E37-6E039CAC88C9}"/>
              </a:ext>
            </a:extLst>
          </p:cNvPr>
          <p:cNvCxnSpPr/>
          <p:nvPr/>
        </p:nvCxnSpPr>
        <p:spPr>
          <a:xfrm>
            <a:off x="1770433" y="2772383"/>
            <a:ext cx="9484469" cy="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66DB646E-5A1C-4FFF-9CD5-849E3AAD6364}"/>
              </a:ext>
            </a:extLst>
          </p:cNvPr>
          <p:cNvCxnSpPr/>
          <p:nvPr/>
        </p:nvCxnSpPr>
        <p:spPr>
          <a:xfrm>
            <a:off x="1770433" y="3268493"/>
            <a:ext cx="9484469" cy="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090D923F-F539-40C9-ADB2-4027564829C1}"/>
              </a:ext>
            </a:extLst>
          </p:cNvPr>
          <p:cNvCxnSpPr/>
          <p:nvPr/>
        </p:nvCxnSpPr>
        <p:spPr>
          <a:xfrm>
            <a:off x="6391073" y="1692613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4CA68910-8BE5-4533-977E-2E01F3354F80}"/>
              </a:ext>
            </a:extLst>
          </p:cNvPr>
          <p:cNvCxnSpPr/>
          <p:nvPr/>
        </p:nvCxnSpPr>
        <p:spPr>
          <a:xfrm>
            <a:off x="4679005" y="1692613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FC1226E7-D000-4DB2-A698-516070CF4CAD}"/>
              </a:ext>
            </a:extLst>
          </p:cNvPr>
          <p:cNvCxnSpPr/>
          <p:nvPr/>
        </p:nvCxnSpPr>
        <p:spPr>
          <a:xfrm>
            <a:off x="3171217" y="1692613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id="{6B007393-9011-41D2-8268-CACBCF27E6A7}"/>
              </a:ext>
            </a:extLst>
          </p:cNvPr>
          <p:cNvCxnSpPr/>
          <p:nvPr/>
        </p:nvCxnSpPr>
        <p:spPr>
          <a:xfrm>
            <a:off x="7986410" y="1692613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Egyenes összekötő 19">
            <a:extLst>
              <a:ext uri="{FF2B5EF4-FFF2-40B4-BE49-F238E27FC236}">
                <a16:creationId xmlns:a16="http://schemas.microsoft.com/office/drawing/2014/main" id="{DCA089A0-93C5-4F55-9CD2-6A1A2B5FBE30}"/>
              </a:ext>
            </a:extLst>
          </p:cNvPr>
          <p:cNvCxnSpPr/>
          <p:nvPr/>
        </p:nvCxnSpPr>
        <p:spPr>
          <a:xfrm>
            <a:off x="9649839" y="1692613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92D19ABC-ADC8-4243-944B-0956B8B03E41}"/>
              </a:ext>
            </a:extLst>
          </p:cNvPr>
          <p:cNvSpPr txBox="1"/>
          <p:nvPr/>
        </p:nvSpPr>
        <p:spPr>
          <a:xfrm>
            <a:off x="713363" y="350198"/>
            <a:ext cx="3450073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Arial" panose="020B0604020202020204" pitchFamily="34" charset="0"/>
              </a:rPr>
              <a:t>G (Concentration)  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C87B9861-DBAA-4452-A39A-0B1774FAD4B7}"/>
              </a:ext>
            </a:extLst>
          </p:cNvPr>
          <p:cNvSpPr txBox="1"/>
          <p:nvPr/>
        </p:nvSpPr>
        <p:spPr>
          <a:xfrm>
            <a:off x="7572985" y="350198"/>
            <a:ext cx="3526273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Arial" panose="020B0604020202020204" pitchFamily="34" charset="0"/>
              </a:rPr>
              <a:t>H (</a:t>
            </a:r>
            <a:r>
              <a:rPr lang="hu-HU" sz="2500" dirty="0" err="1">
                <a:latin typeface="Arial" panose="020B0604020202020204" pitchFamily="34" charset="0"/>
              </a:rPr>
              <a:t>Uncertainty</a:t>
            </a:r>
            <a:r>
              <a:rPr lang="hu-HU" sz="25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4" name="Nyíl: lefelé mutató 23">
            <a:extLst>
              <a:ext uri="{FF2B5EF4-FFF2-40B4-BE49-F238E27FC236}">
                <a16:creationId xmlns:a16="http://schemas.microsoft.com/office/drawing/2014/main" id="{04BC6B0E-9FE5-4B1A-A526-1A7638B3A5C1}"/>
              </a:ext>
            </a:extLst>
          </p:cNvPr>
          <p:cNvSpPr/>
          <p:nvPr/>
        </p:nvSpPr>
        <p:spPr>
          <a:xfrm rot="10800000">
            <a:off x="3351988" y="348472"/>
            <a:ext cx="359924" cy="45303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  <p:sp>
        <p:nvSpPr>
          <p:cNvPr id="25" name="Nyíl: lefelé mutató 24">
            <a:extLst>
              <a:ext uri="{FF2B5EF4-FFF2-40B4-BE49-F238E27FC236}">
                <a16:creationId xmlns:a16="http://schemas.microsoft.com/office/drawing/2014/main" id="{208060A0-90FA-46D5-BE89-9F7C88D5944A}"/>
              </a:ext>
            </a:extLst>
          </p:cNvPr>
          <p:cNvSpPr/>
          <p:nvPr/>
        </p:nvSpPr>
        <p:spPr>
          <a:xfrm>
            <a:off x="9906001" y="348472"/>
            <a:ext cx="359924" cy="4530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  <p:sp>
        <p:nvSpPr>
          <p:cNvPr id="26" name="Nyíl: lefelé mutató 25">
            <a:extLst>
              <a:ext uri="{FF2B5EF4-FFF2-40B4-BE49-F238E27FC236}">
                <a16:creationId xmlns:a16="http://schemas.microsoft.com/office/drawing/2014/main" id="{49B3FDD5-2F9C-4030-8CE3-2099720913FC}"/>
              </a:ext>
            </a:extLst>
          </p:cNvPr>
          <p:cNvSpPr/>
          <p:nvPr/>
        </p:nvSpPr>
        <p:spPr>
          <a:xfrm rot="10800000">
            <a:off x="3789732" y="348472"/>
            <a:ext cx="359924" cy="45303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  <p:sp>
        <p:nvSpPr>
          <p:cNvPr id="27" name="Nyíl: lefelé mutató 26">
            <a:extLst>
              <a:ext uri="{FF2B5EF4-FFF2-40B4-BE49-F238E27FC236}">
                <a16:creationId xmlns:a16="http://schemas.microsoft.com/office/drawing/2014/main" id="{6C18C045-F4D7-48D3-AB63-E892508004A3}"/>
              </a:ext>
            </a:extLst>
          </p:cNvPr>
          <p:cNvSpPr/>
          <p:nvPr/>
        </p:nvSpPr>
        <p:spPr>
          <a:xfrm>
            <a:off x="10316184" y="348472"/>
            <a:ext cx="359924" cy="4530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8F499623-6C17-4101-AAE7-8A8450E8E7FB}"/>
                  </a:ext>
                </a:extLst>
              </p:cNvPr>
              <p:cNvSpPr txBox="1"/>
              <p:nvPr/>
            </p:nvSpPr>
            <p:spPr>
              <a:xfrm>
                <a:off x="5933295" y="5150270"/>
                <a:ext cx="343043" cy="7202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500" b="1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25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𝑯</m:t>
                          </m:r>
                        </m:num>
                        <m:den>
                          <m:r>
                            <a:rPr lang="hu-HU" sz="25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𝑮</m:t>
                          </m:r>
                        </m:den>
                      </m:f>
                    </m:oMath>
                  </m:oMathPara>
                </a14:m>
                <a:endParaRPr lang="hu-HU" sz="2500" b="1" dirty="0">
                  <a:highlight>
                    <a:srgbClr val="FFFF00"/>
                  </a:highlight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8F499623-6C17-4101-AAE7-8A8450E8E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295" y="5150270"/>
                <a:ext cx="343043" cy="7202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Nyíl: lefelé mutató 27">
            <a:extLst>
              <a:ext uri="{FF2B5EF4-FFF2-40B4-BE49-F238E27FC236}">
                <a16:creationId xmlns:a16="http://schemas.microsoft.com/office/drawing/2014/main" id="{E85C3ED7-3E25-4993-99AB-506925E31CA8}"/>
              </a:ext>
            </a:extLst>
          </p:cNvPr>
          <p:cNvSpPr/>
          <p:nvPr/>
        </p:nvSpPr>
        <p:spPr>
          <a:xfrm>
            <a:off x="6462410" y="5283432"/>
            <a:ext cx="359924" cy="4530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  <p:sp>
        <p:nvSpPr>
          <p:cNvPr id="29" name="Nyíl: lefelé mutató 28">
            <a:extLst>
              <a:ext uri="{FF2B5EF4-FFF2-40B4-BE49-F238E27FC236}">
                <a16:creationId xmlns:a16="http://schemas.microsoft.com/office/drawing/2014/main" id="{508554F0-E1CB-4575-8AF6-274E56CC6467}"/>
              </a:ext>
            </a:extLst>
          </p:cNvPr>
          <p:cNvSpPr/>
          <p:nvPr/>
        </p:nvSpPr>
        <p:spPr>
          <a:xfrm>
            <a:off x="6872593" y="5283432"/>
            <a:ext cx="359924" cy="4530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9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zövegdoboz 21">
            <a:extLst>
              <a:ext uri="{FF2B5EF4-FFF2-40B4-BE49-F238E27FC236}">
                <a16:creationId xmlns:a16="http://schemas.microsoft.com/office/drawing/2014/main" id="{92D19ABC-ADC8-4243-944B-0956B8B03E41}"/>
              </a:ext>
            </a:extLst>
          </p:cNvPr>
          <p:cNvSpPr txBox="1"/>
          <p:nvPr/>
        </p:nvSpPr>
        <p:spPr>
          <a:xfrm>
            <a:off x="713363" y="350198"/>
            <a:ext cx="3450073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Arial" panose="020B0604020202020204" pitchFamily="34" charset="0"/>
              </a:rPr>
              <a:t>G (Concentration) 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C87B9861-DBAA-4452-A39A-0B1774FAD4B7}"/>
              </a:ext>
            </a:extLst>
          </p:cNvPr>
          <p:cNvSpPr txBox="1"/>
          <p:nvPr/>
        </p:nvSpPr>
        <p:spPr>
          <a:xfrm>
            <a:off x="7572985" y="350198"/>
            <a:ext cx="3526273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Arial" panose="020B0604020202020204" pitchFamily="34" charset="0"/>
              </a:rPr>
              <a:t>H (</a:t>
            </a:r>
            <a:r>
              <a:rPr lang="hu-HU" sz="2500" dirty="0" err="1">
                <a:latin typeface="Arial" panose="020B0604020202020204" pitchFamily="34" charset="0"/>
              </a:rPr>
              <a:t>Uncertainty</a:t>
            </a:r>
            <a:r>
              <a:rPr lang="hu-HU" sz="25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4" name="Nyíl: lefelé mutató 23">
            <a:extLst>
              <a:ext uri="{FF2B5EF4-FFF2-40B4-BE49-F238E27FC236}">
                <a16:creationId xmlns:a16="http://schemas.microsoft.com/office/drawing/2014/main" id="{04BC6B0E-9FE5-4B1A-A526-1A7638B3A5C1}"/>
              </a:ext>
            </a:extLst>
          </p:cNvPr>
          <p:cNvSpPr/>
          <p:nvPr/>
        </p:nvSpPr>
        <p:spPr>
          <a:xfrm rot="10800000">
            <a:off x="3386037" y="350198"/>
            <a:ext cx="359924" cy="45303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  <p:sp>
        <p:nvSpPr>
          <p:cNvPr id="25" name="Nyíl: lefelé mutató 24">
            <a:extLst>
              <a:ext uri="{FF2B5EF4-FFF2-40B4-BE49-F238E27FC236}">
                <a16:creationId xmlns:a16="http://schemas.microsoft.com/office/drawing/2014/main" id="{208060A0-90FA-46D5-BE89-9F7C88D5944A}"/>
              </a:ext>
            </a:extLst>
          </p:cNvPr>
          <p:cNvSpPr/>
          <p:nvPr/>
        </p:nvSpPr>
        <p:spPr>
          <a:xfrm>
            <a:off x="9918968" y="374214"/>
            <a:ext cx="359924" cy="4530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  <p:sp>
        <p:nvSpPr>
          <p:cNvPr id="26" name="Nyíl: lefelé mutató 25">
            <a:extLst>
              <a:ext uri="{FF2B5EF4-FFF2-40B4-BE49-F238E27FC236}">
                <a16:creationId xmlns:a16="http://schemas.microsoft.com/office/drawing/2014/main" id="{49B3FDD5-2F9C-4030-8CE3-2099720913FC}"/>
              </a:ext>
            </a:extLst>
          </p:cNvPr>
          <p:cNvSpPr/>
          <p:nvPr/>
        </p:nvSpPr>
        <p:spPr>
          <a:xfrm rot="10800000">
            <a:off x="3823781" y="350198"/>
            <a:ext cx="359924" cy="45303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  <p:sp>
        <p:nvSpPr>
          <p:cNvPr id="27" name="Nyíl: lefelé mutató 26">
            <a:extLst>
              <a:ext uri="{FF2B5EF4-FFF2-40B4-BE49-F238E27FC236}">
                <a16:creationId xmlns:a16="http://schemas.microsoft.com/office/drawing/2014/main" id="{6C18C045-F4D7-48D3-AB63-E892508004A3}"/>
              </a:ext>
            </a:extLst>
          </p:cNvPr>
          <p:cNvSpPr/>
          <p:nvPr/>
        </p:nvSpPr>
        <p:spPr>
          <a:xfrm>
            <a:off x="10329151" y="374214"/>
            <a:ext cx="359924" cy="4530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B04AD45-7EE4-416D-AB7E-18FB4429C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172952"/>
            <a:ext cx="10248900" cy="3943350"/>
          </a:xfrm>
          <a:prstGeom prst="rect">
            <a:avLst/>
          </a:prstGeom>
        </p:spPr>
      </p:pic>
      <p:sp>
        <p:nvSpPr>
          <p:cNvPr id="21" name="Nyíl: lefelé mutató 20">
            <a:extLst>
              <a:ext uri="{FF2B5EF4-FFF2-40B4-BE49-F238E27FC236}">
                <a16:creationId xmlns:a16="http://schemas.microsoft.com/office/drawing/2014/main" id="{71A59129-2B62-4E40-8AF5-635CDECE499E}"/>
              </a:ext>
            </a:extLst>
          </p:cNvPr>
          <p:cNvSpPr/>
          <p:nvPr/>
        </p:nvSpPr>
        <p:spPr>
          <a:xfrm rot="10800000">
            <a:off x="4259092" y="350198"/>
            <a:ext cx="359924" cy="45303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  <p:sp>
        <p:nvSpPr>
          <p:cNvPr id="28" name="Nyíl: lefelé mutató 27">
            <a:extLst>
              <a:ext uri="{FF2B5EF4-FFF2-40B4-BE49-F238E27FC236}">
                <a16:creationId xmlns:a16="http://schemas.microsoft.com/office/drawing/2014/main" id="{6ACECEDD-B962-49C9-9035-13AE8FAD285D}"/>
              </a:ext>
            </a:extLst>
          </p:cNvPr>
          <p:cNvSpPr/>
          <p:nvPr/>
        </p:nvSpPr>
        <p:spPr>
          <a:xfrm>
            <a:off x="10739334" y="374214"/>
            <a:ext cx="359924" cy="4530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zövegdoboz 1">
                <a:extLst>
                  <a:ext uri="{FF2B5EF4-FFF2-40B4-BE49-F238E27FC236}">
                    <a16:creationId xmlns:a16="http://schemas.microsoft.com/office/drawing/2014/main" id="{EE41699B-248F-44BD-B4C0-697B03DBEB10}"/>
                  </a:ext>
                </a:extLst>
              </p:cNvPr>
              <p:cNvSpPr txBox="1"/>
              <p:nvPr/>
            </p:nvSpPr>
            <p:spPr>
              <a:xfrm>
                <a:off x="5933295" y="5150270"/>
                <a:ext cx="343043" cy="7202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500" b="1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25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𝑯</m:t>
                          </m:r>
                        </m:num>
                        <m:den>
                          <m:r>
                            <a:rPr lang="hu-HU" sz="25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𝑮</m:t>
                          </m:r>
                        </m:den>
                      </m:f>
                    </m:oMath>
                  </m:oMathPara>
                </a14:m>
                <a:endParaRPr lang="hu-HU" sz="2500" b="1" dirty="0">
                  <a:highlight>
                    <a:srgbClr val="FFFF00"/>
                  </a:highlight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Szövegdoboz 1">
                <a:extLst>
                  <a:ext uri="{FF2B5EF4-FFF2-40B4-BE49-F238E27FC236}">
                    <a16:creationId xmlns:a16="http://schemas.microsoft.com/office/drawing/2014/main" id="{EE41699B-248F-44BD-B4C0-697B03DBE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295" y="5150270"/>
                <a:ext cx="343043" cy="7202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Nyíl: lefelé mutató 14">
            <a:extLst>
              <a:ext uri="{FF2B5EF4-FFF2-40B4-BE49-F238E27FC236}">
                <a16:creationId xmlns:a16="http://schemas.microsoft.com/office/drawing/2014/main" id="{68083E35-1DF6-4112-A573-5FFC14560A48}"/>
              </a:ext>
            </a:extLst>
          </p:cNvPr>
          <p:cNvSpPr/>
          <p:nvPr/>
        </p:nvSpPr>
        <p:spPr>
          <a:xfrm>
            <a:off x="6462410" y="5283432"/>
            <a:ext cx="359924" cy="4530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  <p:sp>
        <p:nvSpPr>
          <p:cNvPr id="16" name="Nyíl: lefelé mutató 15">
            <a:extLst>
              <a:ext uri="{FF2B5EF4-FFF2-40B4-BE49-F238E27FC236}">
                <a16:creationId xmlns:a16="http://schemas.microsoft.com/office/drawing/2014/main" id="{72958BCD-A76D-4956-9CE3-4A14582C3EA0}"/>
              </a:ext>
            </a:extLst>
          </p:cNvPr>
          <p:cNvSpPr/>
          <p:nvPr/>
        </p:nvSpPr>
        <p:spPr>
          <a:xfrm>
            <a:off x="6872593" y="5283432"/>
            <a:ext cx="359924" cy="4530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  <p:sp>
        <p:nvSpPr>
          <p:cNvPr id="17" name="Nyíl: lefelé mutató 16">
            <a:extLst>
              <a:ext uri="{FF2B5EF4-FFF2-40B4-BE49-F238E27FC236}">
                <a16:creationId xmlns:a16="http://schemas.microsoft.com/office/drawing/2014/main" id="{03E3578F-5741-4647-A0A0-94CC0E959C61}"/>
              </a:ext>
            </a:extLst>
          </p:cNvPr>
          <p:cNvSpPr/>
          <p:nvPr/>
        </p:nvSpPr>
        <p:spPr>
          <a:xfrm>
            <a:off x="7282776" y="5283432"/>
            <a:ext cx="359924" cy="4530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32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37122402-BB4E-4E93-971F-89C338E92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50" y="472601"/>
            <a:ext cx="9527138" cy="556795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8BA8F0B-3B8E-40DF-913B-38A44DCF40E3}"/>
              </a:ext>
            </a:extLst>
          </p:cNvPr>
          <p:cNvSpPr txBox="1"/>
          <p:nvPr/>
        </p:nvSpPr>
        <p:spPr>
          <a:xfrm>
            <a:off x="10817157" y="5671225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</a:rPr>
              <a:t>n=81,000</a:t>
            </a:r>
          </a:p>
        </p:txBody>
      </p:sp>
    </p:spTree>
    <p:extLst>
      <p:ext uri="{BB962C8B-B14F-4D97-AF65-F5344CB8AC3E}">
        <p14:creationId xmlns:p14="http://schemas.microsoft.com/office/powerpoint/2010/main" val="3202100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445E6DA9-3EA6-4181-B6AD-33360DE29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859" y="147806"/>
            <a:ext cx="6196519" cy="5918875"/>
          </a:xfrm>
          <a:prstGeom prst="rect">
            <a:avLst/>
          </a:prstGeom>
        </p:spPr>
      </p:pic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99C2568E-3D37-4F92-82F8-18F260F3E0B2}"/>
              </a:ext>
            </a:extLst>
          </p:cNvPr>
          <p:cNvCxnSpPr>
            <a:cxnSpLocks/>
          </p:cNvCxnSpPr>
          <p:nvPr/>
        </p:nvCxnSpPr>
        <p:spPr>
          <a:xfrm flipV="1">
            <a:off x="4353890" y="2765420"/>
            <a:ext cx="119974" cy="1070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6BDE57EC-4079-44FF-A34C-8DDB4DF152BD}"/>
              </a:ext>
            </a:extLst>
          </p:cNvPr>
          <p:cNvCxnSpPr/>
          <p:nvPr/>
        </p:nvCxnSpPr>
        <p:spPr>
          <a:xfrm>
            <a:off x="4353890" y="2765420"/>
            <a:ext cx="119974" cy="1070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églalap 10">
            <a:extLst>
              <a:ext uri="{FF2B5EF4-FFF2-40B4-BE49-F238E27FC236}">
                <a16:creationId xmlns:a16="http://schemas.microsoft.com/office/drawing/2014/main" id="{048B0E3F-ED0D-4322-8548-05FF011FBC77}"/>
              </a:ext>
            </a:extLst>
          </p:cNvPr>
          <p:cNvSpPr/>
          <p:nvPr/>
        </p:nvSpPr>
        <p:spPr>
          <a:xfrm>
            <a:off x="7081736" y="317266"/>
            <a:ext cx="48151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latin typeface="Arial" panose="020B0604020202020204" pitchFamily="34" charset="0"/>
              </a:rPr>
              <a:t>The aim is for the search algorithm to locate </a:t>
            </a:r>
            <a:br>
              <a:rPr lang="hu-HU" sz="2800" dirty="0">
                <a:latin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</a:rPr>
              <a:t>the 10-radius target area from any starting point within the 100-radius circle by performing search steps, </a:t>
            </a:r>
            <a:br>
              <a:rPr lang="hu-HU" sz="2800" dirty="0">
                <a:latin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</a:rPr>
              <a:t>with a total of 1,000 successful target searches to be</a:t>
            </a:r>
            <a:r>
              <a:rPr lang="hu-HU" sz="2800" dirty="0">
                <a:latin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</a:rPr>
              <a:t>achieved.</a:t>
            </a:r>
            <a:endParaRPr lang="hu-HU" sz="25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28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C1B19D17-0E6F-45C1-8B62-4D7B2C8225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55" y="284522"/>
            <a:ext cx="7321684" cy="572462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E96D28F-B7DF-40C1-B2AD-631BC8CB1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27" y="2212940"/>
            <a:ext cx="1524000" cy="136207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9F6A2E5-6263-456A-81DB-5D675DFC2F32}"/>
              </a:ext>
            </a:extLst>
          </p:cNvPr>
          <p:cNvSpPr txBox="1"/>
          <p:nvPr/>
        </p:nvSpPr>
        <p:spPr>
          <a:xfrm>
            <a:off x="741983" y="1812830"/>
            <a:ext cx="163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>
                <a:latin typeface="Arial" panose="020B0604020202020204" pitchFamily="34" charset="0"/>
              </a:rPr>
              <a:t>Target</a:t>
            </a:r>
            <a:r>
              <a:rPr lang="hu-HU" sz="2000" b="1" dirty="0">
                <a:latin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</a:rPr>
              <a:t>Zone</a:t>
            </a:r>
            <a:endParaRPr lang="hu-HU" sz="2000" b="1" dirty="0">
              <a:latin typeface="Arial" panose="020B0604020202020204" pitchFamily="34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63AFC2C-6D3B-4ED9-A969-FFA2803C0D1C}"/>
              </a:ext>
            </a:extLst>
          </p:cNvPr>
          <p:cNvSpPr/>
          <p:nvPr/>
        </p:nvSpPr>
        <p:spPr>
          <a:xfrm>
            <a:off x="152992" y="123433"/>
            <a:ext cx="260966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500" b="1" dirty="0">
                <a:latin typeface="Arial" panose="020B0604020202020204" pitchFamily="34" charset="0"/>
              </a:rPr>
              <a:t>Random </a:t>
            </a:r>
            <a:r>
              <a:rPr lang="hu-HU" sz="2500" b="1" dirty="0" err="1">
                <a:latin typeface="Arial" panose="020B0604020202020204" pitchFamily="34" charset="0"/>
              </a:rPr>
              <a:t>Search</a:t>
            </a:r>
            <a:endParaRPr lang="hu-HU" sz="2500" b="1" dirty="0">
              <a:latin typeface="Arial" panose="020B0604020202020204" pitchFamily="34" charset="0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AABC6568-6DF2-41D6-9E74-2DF36F1D718D}"/>
              </a:ext>
            </a:extLst>
          </p:cNvPr>
          <p:cNvSpPr/>
          <p:nvPr/>
        </p:nvSpPr>
        <p:spPr>
          <a:xfrm>
            <a:off x="68094" y="3975125"/>
            <a:ext cx="28210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latin typeface="Arial" panose="020B0604020202020204" pitchFamily="34" charset="0"/>
              </a:rPr>
              <a:t>1,000 </a:t>
            </a:r>
            <a:r>
              <a:rPr lang="hu-HU" b="1" dirty="0" err="1">
                <a:latin typeface="Arial" panose="020B0604020202020204" pitchFamily="34" charset="0"/>
              </a:rPr>
              <a:t>successful</a:t>
            </a:r>
            <a:r>
              <a:rPr lang="hu-HU" b="1" dirty="0">
                <a:latin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</a:rPr>
              <a:t>target</a:t>
            </a:r>
            <a:r>
              <a:rPr lang="hu-HU" b="1" dirty="0">
                <a:latin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</a:rPr>
              <a:t>hits</a:t>
            </a:r>
            <a:endParaRPr lang="hu-HU" b="1" dirty="0">
              <a:latin typeface="Arial" panose="020B0604020202020204" pitchFamily="34" charset="0"/>
            </a:endParaRPr>
          </a:p>
          <a:p>
            <a:pPr algn="ctr"/>
            <a:r>
              <a:rPr lang="hu-HU" b="1" dirty="0">
                <a:latin typeface="Arial" panose="020B0604020202020204" pitchFamily="34" charset="0"/>
              </a:rPr>
              <a:t>10,341 </a:t>
            </a:r>
            <a:r>
              <a:rPr lang="hu-HU" b="1" dirty="0" err="1">
                <a:latin typeface="Arial" panose="020B0604020202020204" pitchFamily="34" charset="0"/>
              </a:rPr>
              <a:t>search</a:t>
            </a:r>
            <a:r>
              <a:rPr lang="hu-HU" b="1" dirty="0">
                <a:latin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</a:rPr>
              <a:t>steps</a:t>
            </a:r>
            <a:endParaRPr lang="hu-H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2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5371525F-1665-41F4-BE8C-17E32F219E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58" y="0"/>
            <a:ext cx="7612294" cy="586465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8CB5551-DE87-41F9-8ADC-CD60B8673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44" y="2053752"/>
            <a:ext cx="1504950" cy="14859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CDB2C6C8-8017-4CBF-9A8E-E445B2521896}"/>
              </a:ext>
            </a:extLst>
          </p:cNvPr>
          <p:cNvSpPr txBox="1"/>
          <p:nvPr/>
        </p:nvSpPr>
        <p:spPr>
          <a:xfrm>
            <a:off x="648150" y="1734499"/>
            <a:ext cx="163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>
                <a:latin typeface="Arial" panose="020B0604020202020204" pitchFamily="34" charset="0"/>
              </a:rPr>
              <a:t>Target</a:t>
            </a:r>
            <a:r>
              <a:rPr lang="hu-HU" sz="2000" b="1" dirty="0">
                <a:latin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</a:rPr>
              <a:t>Zone</a:t>
            </a:r>
            <a:endParaRPr lang="hu-HU" sz="2000" b="1" dirty="0">
              <a:latin typeface="Arial" panose="020B0604020202020204" pitchFamily="34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56098596-0DE4-4787-B81D-18B3A142F332}"/>
              </a:ext>
            </a:extLst>
          </p:cNvPr>
          <p:cNvSpPr/>
          <p:nvPr/>
        </p:nvSpPr>
        <p:spPr>
          <a:xfrm>
            <a:off x="152992" y="123433"/>
            <a:ext cx="2609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500" b="1" dirty="0">
                <a:latin typeface="Arial" panose="020B0604020202020204" pitchFamily="34" charset="0"/>
              </a:rPr>
              <a:t>Random </a:t>
            </a:r>
            <a:r>
              <a:rPr lang="hu-HU" sz="2500" b="1" dirty="0" err="1">
                <a:latin typeface="Arial" panose="020B0604020202020204" pitchFamily="34" charset="0"/>
              </a:rPr>
              <a:t>Walking</a:t>
            </a:r>
            <a:r>
              <a:rPr lang="hu-HU" sz="2500" b="1" dirty="0">
                <a:latin typeface="Arial" panose="020B0604020202020204" pitchFamily="34" charset="0"/>
              </a:rPr>
              <a:t> </a:t>
            </a:r>
            <a:r>
              <a:rPr lang="hu-HU" sz="2500" b="1" dirty="0" err="1">
                <a:latin typeface="Arial" panose="020B0604020202020204" pitchFamily="34" charset="0"/>
              </a:rPr>
              <a:t>Search</a:t>
            </a:r>
            <a:endParaRPr lang="hu-HU" sz="2500" b="1" dirty="0">
              <a:latin typeface="Arial" panose="020B0604020202020204" pitchFamily="34" charset="0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BE09881E-9BF6-4684-A276-84CA3009F26E}"/>
              </a:ext>
            </a:extLst>
          </p:cNvPr>
          <p:cNvSpPr/>
          <p:nvPr/>
        </p:nvSpPr>
        <p:spPr>
          <a:xfrm>
            <a:off x="68094" y="3975125"/>
            <a:ext cx="28210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latin typeface="Arial" panose="020B0604020202020204" pitchFamily="34" charset="0"/>
              </a:rPr>
              <a:t>1,000 </a:t>
            </a:r>
            <a:r>
              <a:rPr lang="hu-HU" b="1" dirty="0" err="1">
                <a:latin typeface="Arial" panose="020B0604020202020204" pitchFamily="34" charset="0"/>
              </a:rPr>
              <a:t>successful</a:t>
            </a:r>
            <a:r>
              <a:rPr lang="hu-HU" b="1" dirty="0">
                <a:latin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</a:rPr>
              <a:t>target</a:t>
            </a:r>
            <a:r>
              <a:rPr lang="hu-HU" b="1" dirty="0">
                <a:latin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</a:rPr>
              <a:t>hits</a:t>
            </a:r>
            <a:endParaRPr lang="hu-HU" b="1" dirty="0">
              <a:latin typeface="Arial" panose="020B0604020202020204" pitchFamily="34" charset="0"/>
            </a:endParaRPr>
          </a:p>
          <a:p>
            <a:pPr algn="ctr"/>
            <a:r>
              <a:rPr lang="hu-HU" b="1" dirty="0">
                <a:latin typeface="Arial" panose="020B0604020202020204" pitchFamily="34" charset="0"/>
              </a:rPr>
              <a:t>114,425 </a:t>
            </a:r>
            <a:r>
              <a:rPr lang="hu-HU" b="1" dirty="0" err="1">
                <a:latin typeface="Arial" panose="020B0604020202020204" pitchFamily="34" charset="0"/>
              </a:rPr>
              <a:t>search</a:t>
            </a:r>
            <a:r>
              <a:rPr lang="hu-HU" b="1" dirty="0">
                <a:latin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</a:rPr>
              <a:t>steps</a:t>
            </a:r>
            <a:endParaRPr lang="hu-H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28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937646FA-B48E-4324-81A9-03103EA551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643" y="116731"/>
            <a:ext cx="7657505" cy="599863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59D8CC3-F599-4270-B665-62668DC18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91" y="2262389"/>
            <a:ext cx="1657350" cy="143827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3B0F81F-C7D2-4A3C-AE80-2C5E8CB7F213}"/>
              </a:ext>
            </a:extLst>
          </p:cNvPr>
          <p:cNvSpPr txBox="1"/>
          <p:nvPr/>
        </p:nvSpPr>
        <p:spPr>
          <a:xfrm>
            <a:off x="529797" y="1862279"/>
            <a:ext cx="163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>
                <a:latin typeface="Arial" panose="020B0604020202020204" pitchFamily="34" charset="0"/>
              </a:rPr>
              <a:t>Target</a:t>
            </a:r>
            <a:r>
              <a:rPr lang="hu-HU" sz="2000" b="1" dirty="0">
                <a:latin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</a:rPr>
              <a:t>Zone</a:t>
            </a:r>
            <a:endParaRPr lang="hu-HU" sz="2000" b="1" dirty="0">
              <a:latin typeface="Arial" panose="020B0604020202020204" pitchFamily="34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4117C4E0-9A99-4A46-961C-DA545029C48D}"/>
              </a:ext>
            </a:extLst>
          </p:cNvPr>
          <p:cNvSpPr/>
          <p:nvPr/>
        </p:nvSpPr>
        <p:spPr>
          <a:xfrm>
            <a:off x="152992" y="123433"/>
            <a:ext cx="260966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500" b="1" dirty="0" err="1">
                <a:latin typeface="Arial" panose="020B0604020202020204" pitchFamily="34" charset="0"/>
              </a:rPr>
              <a:t>Genetic</a:t>
            </a:r>
            <a:r>
              <a:rPr lang="hu-HU" sz="2500" b="1" dirty="0">
                <a:latin typeface="Arial" panose="020B0604020202020204" pitchFamily="34" charset="0"/>
              </a:rPr>
              <a:t> </a:t>
            </a:r>
            <a:r>
              <a:rPr lang="hu-HU" sz="2500" b="1" dirty="0" err="1">
                <a:latin typeface="Arial" panose="020B0604020202020204" pitchFamily="34" charset="0"/>
              </a:rPr>
              <a:t>Search</a:t>
            </a:r>
            <a:endParaRPr lang="hu-HU" sz="2500" b="1" dirty="0">
              <a:latin typeface="Arial" panose="020B0604020202020204" pitchFamily="34" charset="0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421A7491-7187-46E9-85F6-5897EB8CAA48}"/>
              </a:ext>
            </a:extLst>
          </p:cNvPr>
          <p:cNvSpPr/>
          <p:nvPr/>
        </p:nvSpPr>
        <p:spPr>
          <a:xfrm>
            <a:off x="68094" y="3975125"/>
            <a:ext cx="28210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latin typeface="Arial" panose="020B0604020202020204" pitchFamily="34" charset="0"/>
              </a:rPr>
              <a:t>1,000 </a:t>
            </a:r>
            <a:r>
              <a:rPr lang="hu-HU" b="1" dirty="0" err="1">
                <a:latin typeface="Arial" panose="020B0604020202020204" pitchFamily="34" charset="0"/>
              </a:rPr>
              <a:t>successful</a:t>
            </a:r>
            <a:r>
              <a:rPr lang="hu-HU" b="1" dirty="0">
                <a:latin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</a:rPr>
              <a:t>target</a:t>
            </a:r>
            <a:r>
              <a:rPr lang="hu-HU" b="1" dirty="0">
                <a:latin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</a:rPr>
              <a:t>hits</a:t>
            </a:r>
            <a:endParaRPr lang="hu-HU" b="1" dirty="0">
              <a:latin typeface="Arial" panose="020B0604020202020204" pitchFamily="34" charset="0"/>
            </a:endParaRPr>
          </a:p>
          <a:p>
            <a:pPr algn="ctr"/>
            <a:r>
              <a:rPr lang="hu-HU" b="1" dirty="0">
                <a:latin typeface="Arial" panose="020B0604020202020204" pitchFamily="34" charset="0"/>
              </a:rPr>
              <a:t>574,131 </a:t>
            </a:r>
            <a:r>
              <a:rPr lang="hu-HU" b="1" dirty="0" err="1">
                <a:latin typeface="Arial" panose="020B0604020202020204" pitchFamily="34" charset="0"/>
              </a:rPr>
              <a:t>search</a:t>
            </a:r>
            <a:r>
              <a:rPr lang="hu-HU" b="1" dirty="0">
                <a:latin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</a:rPr>
              <a:t>steps</a:t>
            </a:r>
            <a:endParaRPr lang="hu-H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82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39B7EB0C-68DF-4000-87ED-781AABD76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83"/>
          <a:stretch/>
        </p:blipFill>
        <p:spPr>
          <a:xfrm>
            <a:off x="933254" y="272375"/>
            <a:ext cx="10813270" cy="56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46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2E25E731-87B6-46D9-9564-1F9A049EF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982" y="0"/>
            <a:ext cx="4702053" cy="612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20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BDD57C03-6658-4E63-8A59-1D2A7C9A4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715" y="1031130"/>
            <a:ext cx="4047768" cy="3965031"/>
          </a:xfrm>
          <a:prstGeom prst="rect">
            <a:avLst/>
          </a:prstGeom>
        </p:spPr>
      </p:pic>
      <p:pic>
        <p:nvPicPr>
          <p:cNvPr id="5" name="Picture 4" descr="Korszerűbbé válik a sugárterápiás tervezés | Rákgyógyítás">
            <a:extLst>
              <a:ext uri="{FF2B5EF4-FFF2-40B4-BE49-F238E27FC236}">
                <a16:creationId xmlns:a16="http://schemas.microsoft.com/office/drawing/2014/main" id="{F678DDCC-BAF5-4DD8-A48A-63C84957E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7" y="226309"/>
            <a:ext cx="5027030" cy="199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enerált kép">
            <a:extLst>
              <a:ext uri="{FF2B5EF4-FFF2-40B4-BE49-F238E27FC236}">
                <a16:creationId xmlns:a16="http://schemas.microsoft.com/office/drawing/2014/main" id="{41522784-85F1-4714-B59C-096E16EE4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00" y="2224553"/>
            <a:ext cx="3829879" cy="382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991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445E6DA9-3EA6-4181-B6AD-33360DE29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8655" y="79713"/>
            <a:ext cx="6196519" cy="5918875"/>
          </a:xfrm>
          <a:prstGeom prst="rect">
            <a:avLst/>
          </a:prstGeom>
        </p:spPr>
      </p:pic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99C2568E-3D37-4F92-82F8-18F260F3E0B2}"/>
              </a:ext>
            </a:extLst>
          </p:cNvPr>
          <p:cNvCxnSpPr>
            <a:cxnSpLocks/>
          </p:cNvCxnSpPr>
          <p:nvPr/>
        </p:nvCxnSpPr>
        <p:spPr>
          <a:xfrm flipV="1">
            <a:off x="8361686" y="2697327"/>
            <a:ext cx="119974" cy="1070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6BDE57EC-4079-44FF-A34C-8DDB4DF152BD}"/>
              </a:ext>
            </a:extLst>
          </p:cNvPr>
          <p:cNvCxnSpPr/>
          <p:nvPr/>
        </p:nvCxnSpPr>
        <p:spPr>
          <a:xfrm>
            <a:off x="8361686" y="2697327"/>
            <a:ext cx="119974" cy="1070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F156428D-6F7E-4435-84E2-1AEF5C6DB6BF}"/>
              </a:ext>
            </a:extLst>
          </p:cNvPr>
          <p:cNvCxnSpPr>
            <a:cxnSpLocks/>
          </p:cNvCxnSpPr>
          <p:nvPr/>
        </p:nvCxnSpPr>
        <p:spPr>
          <a:xfrm flipV="1">
            <a:off x="5955489" y="325552"/>
            <a:ext cx="4917440" cy="488696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68995847-5FE2-427A-BAAE-DFD0B3F438E4}"/>
              </a:ext>
            </a:extLst>
          </p:cNvPr>
          <p:cNvCxnSpPr>
            <a:cxnSpLocks/>
          </p:cNvCxnSpPr>
          <p:nvPr/>
        </p:nvCxnSpPr>
        <p:spPr>
          <a:xfrm flipV="1">
            <a:off x="5955489" y="325552"/>
            <a:ext cx="1615440" cy="4886961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églalap 12">
                <a:extLst>
                  <a:ext uri="{FF2B5EF4-FFF2-40B4-BE49-F238E27FC236}">
                    <a16:creationId xmlns:a16="http://schemas.microsoft.com/office/drawing/2014/main" id="{63459642-A612-41C1-9ECA-3B2223FE218C}"/>
                  </a:ext>
                </a:extLst>
              </p:cNvPr>
              <p:cNvSpPr/>
              <p:nvPr/>
            </p:nvSpPr>
            <p:spPr>
              <a:xfrm>
                <a:off x="7056777" y="990396"/>
                <a:ext cx="429925" cy="61087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𝑯</m:t>
                          </m:r>
                        </m:num>
                        <m:den>
                          <m:r>
                            <a:rPr lang="hu-HU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𝑮</m:t>
                          </m:r>
                        </m:den>
                      </m:f>
                    </m:oMath>
                  </m:oMathPara>
                </a14:m>
                <a:endParaRPr lang="hu-HU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églalap 12">
                <a:extLst>
                  <a:ext uri="{FF2B5EF4-FFF2-40B4-BE49-F238E27FC236}">
                    <a16:creationId xmlns:a16="http://schemas.microsoft.com/office/drawing/2014/main" id="{63459642-A612-41C1-9ECA-3B2223FE21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777" y="990396"/>
                <a:ext cx="429925" cy="61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8896C48D-FE3E-4F4F-9C35-9D9B1762F043}"/>
              </a:ext>
            </a:extLst>
          </p:cNvPr>
          <p:cNvCxnSpPr/>
          <p:nvPr/>
        </p:nvCxnSpPr>
        <p:spPr>
          <a:xfrm flipH="1" flipV="1">
            <a:off x="7475481" y="1341552"/>
            <a:ext cx="886205" cy="1355775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25F4524E-D404-464A-B353-27A0327C1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883" y="1759500"/>
            <a:ext cx="886206" cy="25986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F259F34-7811-4DDE-B65B-921A20045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6996" y="3802299"/>
            <a:ext cx="352425" cy="3429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6E2D167-2D59-4339-9569-0C4D69C7E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67" y="974319"/>
            <a:ext cx="5076825" cy="101917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7C30485B-834D-473F-8720-207B767D405B}"/>
              </a:ext>
            </a:extLst>
          </p:cNvPr>
          <p:cNvSpPr txBox="1"/>
          <p:nvPr/>
        </p:nvSpPr>
        <p:spPr>
          <a:xfrm>
            <a:off x="2238216" y="325552"/>
            <a:ext cx="9877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000" b="1" dirty="0">
                <a:solidFill>
                  <a:srgbClr val="000000"/>
                </a:solidFill>
                <a:latin typeface="Arial" panose="020B0604020202020204" pitchFamily="34" charset="0"/>
              </a:rPr>
              <a:t>IEI =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9CFB8E51-7F1F-4F24-BE47-BCA4C8AC58ED}"/>
              </a:ext>
            </a:extLst>
          </p:cNvPr>
          <p:cNvSpPr/>
          <p:nvPr/>
        </p:nvSpPr>
        <p:spPr>
          <a:xfrm>
            <a:off x="932071" y="2459504"/>
            <a:ext cx="363038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Arial" panose="020B0604020202020204" pitchFamily="34" charset="0"/>
              </a:rPr>
              <a:t>This illustrates </a:t>
            </a:r>
            <a:br>
              <a:rPr lang="hu-HU" sz="3000" dirty="0">
                <a:latin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</a:rPr>
              <a:t>the spatial extension of </a:t>
            </a:r>
            <a:br>
              <a:rPr lang="hu-HU" sz="3000" dirty="0">
                <a:latin typeface="Arial" panose="020B0604020202020204" pitchFamily="34" charset="0"/>
              </a:rPr>
            </a:br>
            <a:r>
              <a:rPr lang="en-US" sz="3000" dirty="0">
                <a:latin typeface="Arial" panose="020B0604020202020204" pitchFamily="34" charset="0"/>
              </a:rPr>
              <a:t>Shannon entropy.</a:t>
            </a:r>
            <a:endParaRPr lang="hu-HU" sz="3000" dirty="0">
              <a:latin typeface="Arial" panose="020B0604020202020204" pitchFamily="34" charset="0"/>
            </a:endParaRPr>
          </a:p>
          <a:p>
            <a:pPr algn="ctr"/>
            <a:endParaRPr lang="hu-HU" sz="3000" dirty="0">
              <a:latin typeface="Arial" panose="020B0604020202020204" pitchFamily="34" charset="0"/>
            </a:endParaRPr>
          </a:p>
          <a:p>
            <a:pPr algn="ctr"/>
            <a:r>
              <a:rPr lang="hu-HU" sz="3000" b="1" dirty="0" err="1">
                <a:latin typeface="Arial" panose="020B0604020202020204" pitchFamily="34" charset="0"/>
              </a:rPr>
              <a:t>Imprecision</a:t>
            </a:r>
            <a:r>
              <a:rPr lang="hu-HU" sz="3000" b="1" dirty="0">
                <a:latin typeface="Arial" panose="020B0604020202020204" pitchFamily="34" charset="0"/>
              </a:rPr>
              <a:t> </a:t>
            </a:r>
            <a:r>
              <a:rPr lang="hu-HU" sz="3000" b="1" dirty="0" err="1">
                <a:latin typeface="Arial" panose="020B0604020202020204" pitchFamily="34" charset="0"/>
              </a:rPr>
              <a:t>Entropy</a:t>
            </a:r>
            <a:r>
              <a:rPr lang="hu-HU" sz="3000" b="1" dirty="0">
                <a:latin typeface="Arial" panose="020B0604020202020204" pitchFamily="34" charset="0"/>
              </a:rPr>
              <a:t> Index</a:t>
            </a:r>
          </a:p>
        </p:txBody>
      </p:sp>
    </p:spTree>
    <p:extLst>
      <p:ext uri="{BB962C8B-B14F-4D97-AF65-F5344CB8AC3E}">
        <p14:creationId xmlns:p14="http://schemas.microsoft.com/office/powerpoint/2010/main" val="846574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4E9C23-9322-48E2-8BBD-FEA91A1A0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Bayesian</a:t>
            </a:r>
            <a:r>
              <a:rPr lang="hu-HU" dirty="0"/>
              <a:t> </a:t>
            </a:r>
            <a:r>
              <a:rPr lang="hu-HU" dirty="0" err="1"/>
              <a:t>Adaptive</a:t>
            </a:r>
            <a:r>
              <a:rPr lang="hu-HU" dirty="0"/>
              <a:t> System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17E56BA-A4FB-4813-BF3E-37EEDB630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5573"/>
            <a:ext cx="3319973" cy="317121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34ABAB9-B645-45F3-ABFE-01C2F9417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9" y="4601181"/>
            <a:ext cx="8623571" cy="53635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8238BF6-7F92-48F5-AAB8-CD2482A16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9" y="2037640"/>
            <a:ext cx="3308293" cy="53169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4890FCA-7FDF-44C7-8FBF-F97FEC01B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6795" y="2170135"/>
            <a:ext cx="485775" cy="2667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639378B-2F0A-4551-AC36-09D8346FF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999" y="3015573"/>
            <a:ext cx="7093741" cy="133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3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6A200F11-5691-4C4F-A97D-02A2D3440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375" y="196613"/>
            <a:ext cx="7371760" cy="580048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5536EBF-AD4C-470A-8AA3-9CF07B95C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25" y="2257424"/>
            <a:ext cx="1504950" cy="142875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FF5885B-5AF5-463C-980F-2C7C7F677970}"/>
              </a:ext>
            </a:extLst>
          </p:cNvPr>
          <p:cNvSpPr txBox="1"/>
          <p:nvPr/>
        </p:nvSpPr>
        <p:spPr>
          <a:xfrm>
            <a:off x="801378" y="1712839"/>
            <a:ext cx="163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>
                <a:latin typeface="Arial" panose="020B0604020202020204" pitchFamily="34" charset="0"/>
              </a:rPr>
              <a:t>Target</a:t>
            </a:r>
            <a:r>
              <a:rPr lang="hu-HU" sz="2000" b="1" dirty="0">
                <a:latin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</a:rPr>
              <a:t>Zone</a:t>
            </a:r>
            <a:endParaRPr lang="hu-HU" sz="2000" b="1" dirty="0">
              <a:latin typeface="Arial" panose="020B0604020202020204" pitchFamily="34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4F617FC4-987D-4416-A4DE-003B338D5C8D}"/>
              </a:ext>
            </a:extLst>
          </p:cNvPr>
          <p:cNvSpPr/>
          <p:nvPr/>
        </p:nvSpPr>
        <p:spPr>
          <a:xfrm>
            <a:off x="68095" y="123433"/>
            <a:ext cx="26167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500" b="1" dirty="0" err="1">
                <a:latin typeface="Arial" panose="020B0604020202020204" pitchFamily="34" charset="0"/>
              </a:rPr>
              <a:t>Bayesian</a:t>
            </a:r>
            <a:r>
              <a:rPr lang="hu-HU" sz="2500" b="1" dirty="0">
                <a:latin typeface="Arial" panose="020B0604020202020204" pitchFamily="34" charset="0"/>
              </a:rPr>
              <a:t> </a:t>
            </a:r>
            <a:r>
              <a:rPr lang="hu-HU" sz="2500" b="1" dirty="0" err="1">
                <a:latin typeface="Arial" panose="020B0604020202020204" pitchFamily="34" charset="0"/>
              </a:rPr>
              <a:t>Adaptive</a:t>
            </a:r>
            <a:r>
              <a:rPr lang="hu-HU" sz="2500" b="1" dirty="0">
                <a:latin typeface="Arial" panose="020B0604020202020204" pitchFamily="34" charset="0"/>
              </a:rPr>
              <a:t> </a:t>
            </a:r>
            <a:r>
              <a:rPr lang="hu-HU" sz="2500" b="1" dirty="0" err="1">
                <a:latin typeface="Arial" panose="020B0604020202020204" pitchFamily="34" charset="0"/>
              </a:rPr>
              <a:t>Search</a:t>
            </a:r>
            <a:r>
              <a:rPr lang="hu-HU" sz="2500" b="1" dirty="0">
                <a:latin typeface="Arial" panose="020B0604020202020204" pitchFamily="34" charset="0"/>
              </a:rPr>
              <a:t> </a:t>
            </a:r>
            <a:r>
              <a:rPr lang="hu-HU" sz="2500" b="1" dirty="0" err="1">
                <a:latin typeface="Arial" panose="020B0604020202020204" pitchFamily="34" charset="0"/>
              </a:rPr>
              <a:t>Algorithm</a:t>
            </a:r>
            <a:endParaRPr lang="hu-HU" sz="2500" b="1" dirty="0">
              <a:latin typeface="Arial" panose="020B0604020202020204" pitchFamily="34" charset="0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388018B4-D9F8-4343-8C64-636F7192B928}"/>
              </a:ext>
            </a:extLst>
          </p:cNvPr>
          <p:cNvSpPr/>
          <p:nvPr/>
        </p:nvSpPr>
        <p:spPr>
          <a:xfrm>
            <a:off x="68094" y="3975125"/>
            <a:ext cx="28210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latin typeface="Arial" panose="020B0604020202020204" pitchFamily="34" charset="0"/>
              </a:rPr>
              <a:t>1,000 </a:t>
            </a:r>
            <a:r>
              <a:rPr lang="hu-HU" b="1" dirty="0" err="1">
                <a:latin typeface="Arial" panose="020B0604020202020204" pitchFamily="34" charset="0"/>
              </a:rPr>
              <a:t>successful</a:t>
            </a:r>
            <a:r>
              <a:rPr lang="hu-HU" b="1" dirty="0">
                <a:latin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</a:rPr>
              <a:t>target</a:t>
            </a:r>
            <a:r>
              <a:rPr lang="hu-HU" b="1" dirty="0">
                <a:latin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</a:rPr>
              <a:t>hits</a:t>
            </a:r>
            <a:endParaRPr lang="hu-HU" b="1" dirty="0">
              <a:latin typeface="Arial" panose="020B0604020202020204" pitchFamily="34" charset="0"/>
            </a:endParaRPr>
          </a:p>
          <a:p>
            <a:pPr algn="ctr"/>
            <a:r>
              <a:rPr lang="hu-HU" b="1" dirty="0">
                <a:latin typeface="Arial" panose="020B0604020202020204" pitchFamily="34" charset="0"/>
              </a:rPr>
              <a:t>8,867 </a:t>
            </a:r>
            <a:r>
              <a:rPr lang="hu-HU" b="1" dirty="0" err="1">
                <a:latin typeface="Arial" panose="020B0604020202020204" pitchFamily="34" charset="0"/>
              </a:rPr>
              <a:t>search</a:t>
            </a:r>
            <a:r>
              <a:rPr lang="hu-HU" b="1" dirty="0">
                <a:latin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</a:rPr>
              <a:t>steps</a:t>
            </a:r>
            <a:endParaRPr lang="hu-H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30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9B53EE-5228-4ECA-8100-A50D72D15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909"/>
            <a:ext cx="10515600" cy="1325563"/>
          </a:xfrm>
        </p:spPr>
        <p:txBody>
          <a:bodyPr/>
          <a:lstStyle/>
          <a:p>
            <a:r>
              <a:rPr lang="hu-HU" dirty="0" err="1"/>
              <a:t>Entropy</a:t>
            </a:r>
            <a:r>
              <a:rPr lang="hu-HU" dirty="0"/>
              <a:t> </a:t>
            </a:r>
            <a:r>
              <a:rPr lang="hu-HU" dirty="0" err="1"/>
              <a:t>Field</a:t>
            </a:r>
            <a:r>
              <a:rPr lang="hu-HU" dirty="0"/>
              <a:t> </a:t>
            </a:r>
            <a:r>
              <a:rPr lang="hu-HU" dirty="0" err="1"/>
              <a:t>Distortion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1387055-50A8-4EFA-A856-FBDCC4CDC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0" y="1566153"/>
            <a:ext cx="5060525" cy="433723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7E9011F-7FC8-49A9-883A-E1CF367BC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93" y="2998286"/>
            <a:ext cx="5668642" cy="279479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02C63BF-6E31-4321-BABF-D93481DFC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340" y="1064916"/>
            <a:ext cx="5477895" cy="168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21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EF1FFDFA-5EA2-4CB8-BF41-B20CA5EB3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26" y="123433"/>
            <a:ext cx="7655669" cy="6039133"/>
          </a:xfrm>
          <a:prstGeom prst="rect">
            <a:avLst/>
          </a:prstGeom>
        </p:spPr>
      </p:pic>
      <p:pic>
        <p:nvPicPr>
          <p:cNvPr id="42" name="Kép 41">
            <a:extLst>
              <a:ext uri="{FF2B5EF4-FFF2-40B4-BE49-F238E27FC236}">
                <a16:creationId xmlns:a16="http://schemas.microsoft.com/office/drawing/2014/main" id="{B06A05AB-0D21-4564-966B-232B61AA6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78" y="2234865"/>
            <a:ext cx="1600200" cy="1390650"/>
          </a:xfrm>
          <a:prstGeom prst="rect">
            <a:avLst/>
          </a:prstGeom>
        </p:spPr>
      </p:pic>
      <p:sp>
        <p:nvSpPr>
          <p:cNvPr id="43" name="Szövegdoboz 42">
            <a:extLst>
              <a:ext uri="{FF2B5EF4-FFF2-40B4-BE49-F238E27FC236}">
                <a16:creationId xmlns:a16="http://schemas.microsoft.com/office/drawing/2014/main" id="{2361E1CE-C634-4589-9951-992242E0CB4F}"/>
              </a:ext>
            </a:extLst>
          </p:cNvPr>
          <p:cNvSpPr txBox="1"/>
          <p:nvPr/>
        </p:nvSpPr>
        <p:spPr>
          <a:xfrm>
            <a:off x="886556" y="1834755"/>
            <a:ext cx="163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>
                <a:latin typeface="Arial" panose="020B0604020202020204" pitchFamily="34" charset="0"/>
              </a:rPr>
              <a:t>Target</a:t>
            </a:r>
            <a:r>
              <a:rPr lang="hu-HU" sz="2000" b="1" dirty="0">
                <a:latin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</a:rPr>
              <a:t>Zone</a:t>
            </a:r>
            <a:endParaRPr lang="hu-HU" sz="2000" b="1" dirty="0">
              <a:latin typeface="Arial" panose="020B0604020202020204" pitchFamily="34" charset="0"/>
            </a:endParaRPr>
          </a:p>
        </p:txBody>
      </p:sp>
      <p:sp>
        <p:nvSpPr>
          <p:cNvPr id="44" name="Téglalap 43">
            <a:extLst>
              <a:ext uri="{FF2B5EF4-FFF2-40B4-BE49-F238E27FC236}">
                <a16:creationId xmlns:a16="http://schemas.microsoft.com/office/drawing/2014/main" id="{DA8BDDE9-4253-4A3B-9C3B-9B5EF0704312}"/>
              </a:ext>
            </a:extLst>
          </p:cNvPr>
          <p:cNvSpPr/>
          <p:nvPr/>
        </p:nvSpPr>
        <p:spPr>
          <a:xfrm>
            <a:off x="152992" y="123433"/>
            <a:ext cx="260966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500" b="1" dirty="0" err="1">
                <a:latin typeface="Arial" panose="020B0604020202020204" pitchFamily="34" charset="0"/>
              </a:rPr>
              <a:t>Weighted</a:t>
            </a:r>
            <a:r>
              <a:rPr lang="hu-HU" sz="2500" b="1" dirty="0">
                <a:latin typeface="Arial" panose="020B0604020202020204" pitchFamily="34" charset="0"/>
              </a:rPr>
              <a:t> </a:t>
            </a:r>
            <a:r>
              <a:rPr lang="hu-HU" sz="2500" b="1" dirty="0" err="1">
                <a:latin typeface="Arial" panose="020B0604020202020204" pitchFamily="34" charset="0"/>
              </a:rPr>
              <a:t>Average</a:t>
            </a:r>
            <a:r>
              <a:rPr lang="hu-HU" sz="2500" b="1" dirty="0">
                <a:latin typeface="Arial" panose="020B0604020202020204" pitchFamily="34" charset="0"/>
              </a:rPr>
              <a:t> IEI </a:t>
            </a:r>
            <a:r>
              <a:rPr lang="hu-HU" sz="2500" b="1" dirty="0" err="1">
                <a:latin typeface="Arial" panose="020B0604020202020204" pitchFamily="34" charset="0"/>
              </a:rPr>
              <a:t>Values</a:t>
            </a:r>
            <a:endParaRPr lang="hu-HU" sz="25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48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0D9B7A-E792-4A00-9A62-7C50BD8A3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1816"/>
            <a:ext cx="10515600" cy="1325563"/>
          </a:xfrm>
        </p:spPr>
        <p:txBody>
          <a:bodyPr/>
          <a:lstStyle/>
          <a:p>
            <a:r>
              <a:rPr lang="en-US" dirty="0"/>
              <a:t>Density function of the posterior values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C13FA18-27BB-4909-B2B4-2670A0C77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72" y="1205902"/>
            <a:ext cx="8535335" cy="4446195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8EE411B1-AC7D-4BAF-8B91-F1B61F9BCC86}"/>
              </a:ext>
            </a:extLst>
          </p:cNvPr>
          <p:cNvSpPr/>
          <p:nvPr/>
        </p:nvSpPr>
        <p:spPr>
          <a:xfrm>
            <a:off x="6881598" y="5783253"/>
            <a:ext cx="5811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In total</a:t>
            </a:r>
            <a:r>
              <a:rPr lang="hu-HU" sz="1600" dirty="0">
                <a:latin typeface="Arial" panose="020B0604020202020204" pitchFamily="34" charset="0"/>
              </a:rPr>
              <a:t>:</a:t>
            </a:r>
            <a:r>
              <a:rPr lang="en-US" sz="1600" dirty="0">
                <a:latin typeface="Arial" panose="020B0604020202020204" pitchFamily="34" charset="0"/>
              </a:rPr>
              <a:t> 7,867 × 40 = 314,680 posterior values were analyzed.</a:t>
            </a:r>
            <a:endParaRPr lang="hu-HU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256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5737C4-3018-4BF1-81AF-55DFA7DCF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905"/>
            <a:ext cx="10515600" cy="1325563"/>
          </a:xfrm>
        </p:spPr>
        <p:txBody>
          <a:bodyPr>
            <a:normAutofit/>
          </a:bodyPr>
          <a:lstStyle/>
          <a:p>
            <a:r>
              <a:rPr lang="hu-HU" sz="3800" dirty="0" err="1"/>
              <a:t>Posterior</a:t>
            </a:r>
            <a:r>
              <a:rPr lang="hu-HU" sz="3800" dirty="0"/>
              <a:t> </a:t>
            </a:r>
            <a:r>
              <a:rPr lang="hu-HU" sz="3800" dirty="0" err="1"/>
              <a:t>cumulative</a:t>
            </a:r>
            <a:r>
              <a:rPr lang="hu-HU" sz="3800" dirty="0"/>
              <a:t> </a:t>
            </a:r>
            <a:r>
              <a:rPr lang="hu-HU" sz="3800" dirty="0" err="1"/>
              <a:t>distribution</a:t>
            </a:r>
            <a:r>
              <a:rPr lang="hu-HU" sz="3800" dirty="0"/>
              <a:t> </a:t>
            </a:r>
            <a:r>
              <a:rPr lang="hu-HU" sz="3800" dirty="0" err="1"/>
              <a:t>function</a:t>
            </a:r>
            <a:r>
              <a:rPr lang="hu-HU" sz="3800" dirty="0"/>
              <a:t> (CDF)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CCE95C6-013D-4316-B3A6-1C58691CC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48" y="1194239"/>
            <a:ext cx="8755904" cy="4469522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C27361CF-AF1A-4BE4-A0E1-292226FFFD2E}"/>
              </a:ext>
            </a:extLst>
          </p:cNvPr>
          <p:cNvSpPr/>
          <p:nvPr/>
        </p:nvSpPr>
        <p:spPr>
          <a:xfrm>
            <a:off x="6881598" y="5783253"/>
            <a:ext cx="5811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In total</a:t>
            </a:r>
            <a:r>
              <a:rPr lang="hu-HU" sz="1600" dirty="0">
                <a:latin typeface="Arial" panose="020B0604020202020204" pitchFamily="34" charset="0"/>
              </a:rPr>
              <a:t>:</a:t>
            </a:r>
            <a:r>
              <a:rPr lang="en-US" sz="1600" dirty="0">
                <a:latin typeface="Arial" panose="020B0604020202020204" pitchFamily="34" charset="0"/>
              </a:rPr>
              <a:t> 7,867 × 40 = 314,680 posterior values were analyzed.</a:t>
            </a:r>
            <a:endParaRPr lang="hu-HU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29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4FED11-4E33-4564-9896-0E88BB10E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Summary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F1C35BF-836F-4C2D-965C-23858B25DF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Mapping of the target area (entropy </a:t>
            </a:r>
            <a:r>
              <a:rPr lang="hu-HU" dirty="0" err="1"/>
              <a:t>field</a:t>
            </a:r>
            <a:r>
              <a:rPr lang="en-US" dirty="0"/>
              <a:t>) was performed using </a:t>
            </a:r>
            <a:r>
              <a:rPr lang="en-US" dirty="0">
                <a:highlight>
                  <a:srgbClr val="FFFF00"/>
                </a:highlight>
              </a:rPr>
              <a:t>12,000 measurement points</a:t>
            </a:r>
            <a:r>
              <a:rPr lang="en-US" dirty="0"/>
              <a:t> (IEI values).</a:t>
            </a:r>
            <a:endParaRPr lang="hu-HU" dirty="0"/>
          </a:p>
          <a:p>
            <a:r>
              <a:rPr lang="en-US" dirty="0"/>
              <a:t>A total of </a:t>
            </a:r>
            <a:r>
              <a:rPr lang="en-US" dirty="0">
                <a:highlight>
                  <a:srgbClr val="FFFF00"/>
                </a:highlight>
              </a:rPr>
              <a:t>4,000 measurements </a:t>
            </a:r>
            <a:r>
              <a:rPr lang="en-US" dirty="0"/>
              <a:t>and </a:t>
            </a:r>
            <a:r>
              <a:rPr lang="en-US" dirty="0">
                <a:highlight>
                  <a:srgbClr val="FFFF00"/>
                </a:highlight>
              </a:rPr>
              <a:t>707,764 steps were analyzed </a:t>
            </a:r>
            <a:r>
              <a:rPr lang="en-US" dirty="0"/>
              <a:t>in the control studies.</a:t>
            </a:r>
            <a:endParaRPr lang="hu-HU" dirty="0"/>
          </a:p>
          <a:p>
            <a:r>
              <a:rPr lang="en-US" sz="1900" b="1" dirty="0"/>
              <a:t>Bayesian search algorithm</a:t>
            </a:r>
            <a:r>
              <a:rPr lang="hu-HU" sz="1900" b="1" dirty="0"/>
              <a:t> </a:t>
            </a:r>
            <a:r>
              <a:rPr lang="en-US" sz="1900" dirty="0"/>
              <a:t>(</a:t>
            </a:r>
            <a:r>
              <a:rPr lang="en-US" sz="1900" dirty="0">
                <a:solidFill>
                  <a:srgbClr val="C00000"/>
                </a:solidFill>
              </a:rPr>
              <a:t>8.86</a:t>
            </a:r>
            <a:r>
              <a:rPr lang="en-US" sz="1900" dirty="0"/>
              <a:t> steps)</a:t>
            </a:r>
            <a:r>
              <a:rPr lang="hu-HU" sz="1900" dirty="0"/>
              <a:t>*</a:t>
            </a:r>
            <a:br>
              <a:rPr lang="en-US" sz="1900" dirty="0"/>
            </a:br>
            <a:r>
              <a:rPr lang="en-US" sz="1900" b="1" dirty="0"/>
              <a:t>Random search</a:t>
            </a:r>
            <a:r>
              <a:rPr lang="hu-HU" sz="1900" b="1" dirty="0"/>
              <a:t> </a:t>
            </a:r>
            <a:r>
              <a:rPr lang="en-US" sz="1900" dirty="0"/>
              <a:t>(10.34 steps)</a:t>
            </a:r>
            <a:r>
              <a:rPr lang="hu-HU" sz="1900" dirty="0"/>
              <a:t>*</a:t>
            </a:r>
            <a:br>
              <a:rPr lang="en-US" sz="1900" dirty="0"/>
            </a:br>
            <a:r>
              <a:rPr lang="en-US" sz="1900" b="1" dirty="0"/>
              <a:t>Random walk search</a:t>
            </a:r>
            <a:r>
              <a:rPr lang="hu-HU" sz="1900" b="1" dirty="0"/>
              <a:t> </a:t>
            </a:r>
            <a:r>
              <a:rPr lang="en-US" sz="1900" dirty="0"/>
              <a:t>(114.42 steps)</a:t>
            </a:r>
            <a:r>
              <a:rPr lang="hu-HU" sz="1900" dirty="0"/>
              <a:t>*</a:t>
            </a:r>
            <a:br>
              <a:rPr lang="en-US" sz="1900" dirty="0"/>
            </a:br>
            <a:r>
              <a:rPr lang="en-US" sz="1900" b="1" dirty="0"/>
              <a:t>Genetic search algorithm</a:t>
            </a:r>
            <a:r>
              <a:rPr lang="hu-HU" sz="1900" b="1" dirty="0"/>
              <a:t> </a:t>
            </a:r>
            <a:r>
              <a:rPr lang="en-US" sz="1900" dirty="0"/>
              <a:t>(574.13 steps)</a:t>
            </a:r>
            <a:r>
              <a:rPr lang="hu-HU" sz="1900" dirty="0"/>
              <a:t>*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EAF0519-F59F-43E0-9BA1-DBD546CCE1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entropy </a:t>
            </a:r>
            <a:r>
              <a:rPr lang="hu-HU" dirty="0" err="1"/>
              <a:t>field</a:t>
            </a:r>
            <a:r>
              <a:rPr lang="en-US" dirty="0"/>
              <a:t> is maximal and homogeneous as long as there is no (observed) designated </a:t>
            </a:r>
            <a:br>
              <a:rPr lang="hu-HU" dirty="0"/>
            </a:br>
            <a:r>
              <a:rPr lang="en-US" dirty="0"/>
              <a:t>target direction.</a:t>
            </a:r>
            <a:endParaRPr lang="hu-HU" dirty="0"/>
          </a:p>
          <a:p>
            <a:r>
              <a:rPr lang="en-US" dirty="0"/>
              <a:t>The presence of a target direction causes entropy </a:t>
            </a:r>
            <a:r>
              <a:rPr lang="hu-HU" dirty="0" err="1"/>
              <a:t>field</a:t>
            </a:r>
            <a:r>
              <a:rPr lang="en-US" dirty="0"/>
              <a:t> distortion, which affects search efficiency.</a:t>
            </a:r>
            <a:endParaRPr lang="hu-HU" dirty="0"/>
          </a:p>
          <a:p>
            <a:r>
              <a:rPr lang="en-US" dirty="0"/>
              <a:t>Deviation from the target is caused by the uncertainty inherent in the system.</a:t>
            </a:r>
            <a:br>
              <a:rPr lang="en-US" dirty="0"/>
            </a:br>
            <a:r>
              <a:rPr lang="en-US" dirty="0"/>
              <a:t>By reducing uncertainty </a:t>
            </a:r>
            <a:r>
              <a:rPr lang="hu-HU" b="1" dirty="0">
                <a:highlight>
                  <a:srgbClr val="00FFFF"/>
                </a:highlight>
              </a:rPr>
              <a:t>lim</a:t>
            </a:r>
            <a:r>
              <a:rPr lang="hu-HU" b="1" baseline="-25000" dirty="0">
                <a:highlight>
                  <a:srgbClr val="00FFFF"/>
                </a:highlight>
              </a:rPr>
              <a:t>x→0</a:t>
            </a:r>
            <a:r>
              <a:rPr lang="en-US" dirty="0"/>
              <a:t>, we can reach the state of perfect targeting.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3367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B40AB6-5BA9-4465-98D6-12B30F1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323"/>
            <a:ext cx="10515600" cy="1325563"/>
          </a:xfrm>
        </p:spPr>
        <p:txBody>
          <a:bodyPr/>
          <a:lstStyle/>
          <a:p>
            <a:r>
              <a:rPr lang="hu-HU" dirty="0" err="1"/>
              <a:t>Summary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E8696E1-A267-4A13-8870-F8A363331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6838"/>
            <a:ext cx="10515600" cy="4124324"/>
          </a:xfrm>
        </p:spPr>
        <p:txBody>
          <a:bodyPr/>
          <a:lstStyle/>
          <a:p>
            <a:r>
              <a:rPr lang="en-GB" dirty="0"/>
              <a:t>The distortion of the entropy space affects the number of search steps.</a:t>
            </a:r>
            <a:br>
              <a:rPr lang="en-GB" dirty="0"/>
            </a:br>
            <a:r>
              <a:rPr lang="en-GB" dirty="0"/>
              <a:t>By taking uncertainty patterns into account, the research time can be reduced.</a:t>
            </a:r>
          </a:p>
          <a:p>
            <a:r>
              <a:rPr lang="en-GB" dirty="0"/>
              <a:t>The Bayesian adaptive search system successfully found the target by reducing uncertainty (IEI), based on 314,680 posterior data points.</a:t>
            </a:r>
          </a:p>
          <a:p>
            <a:r>
              <a:rPr lang="en-GB" i="1" dirty="0"/>
              <a:t>In addition to healthcare applications, these results may also be linked to quantum physical phenomena</a:t>
            </a:r>
            <a:r>
              <a:rPr lang="hu-HU" i="1" dirty="0"/>
              <a:t>, </a:t>
            </a:r>
            <a:r>
              <a:rPr lang="hu-HU" i="1" dirty="0" err="1"/>
              <a:t>such</a:t>
            </a:r>
            <a:r>
              <a:rPr lang="en-GB" i="1" dirty="0"/>
              <a:t> as </a:t>
            </a:r>
            <a:r>
              <a:rPr lang="hu-HU" i="1" dirty="0" err="1"/>
              <a:t>the</a:t>
            </a:r>
            <a:r>
              <a:rPr lang="hu-HU" i="1" dirty="0"/>
              <a:t> </a:t>
            </a:r>
            <a:r>
              <a:rPr lang="en-GB" i="1" dirty="0"/>
              <a:t>double</a:t>
            </a:r>
            <a:r>
              <a:rPr lang="hu-HU" i="1" dirty="0"/>
              <a:t>-</a:t>
            </a:r>
            <a:r>
              <a:rPr lang="en-GB" i="1" dirty="0"/>
              <a:t>slit experiment.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2" descr="What is Quantum Mechanics and Why Does it Matter?">
            <a:extLst>
              <a:ext uri="{FF2B5EF4-FFF2-40B4-BE49-F238E27FC236}">
                <a16:creationId xmlns:a16="http://schemas.microsoft.com/office/drawing/2014/main" id="{64D8BAE2-CA76-41AC-AD8C-D58614AC5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816" y="4351757"/>
            <a:ext cx="2773009" cy="173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7555E39B-76DF-4512-916E-CE34F7AADAED}"/>
              </a:ext>
            </a:extLst>
          </p:cNvPr>
          <p:cNvSpPr/>
          <p:nvPr/>
        </p:nvSpPr>
        <p:spPr>
          <a:xfrm>
            <a:off x="2940996" y="516155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</a:rPr>
              <a:t>The entropy </a:t>
            </a:r>
            <a:r>
              <a:rPr lang="hu-HU" b="1" dirty="0" err="1">
                <a:latin typeface="Arial" panose="020B0604020202020204" pitchFamily="34" charset="0"/>
              </a:rPr>
              <a:t>field</a:t>
            </a:r>
            <a:r>
              <a:rPr lang="en-US" b="1" dirty="0">
                <a:latin typeface="Arial" panose="020B0604020202020204" pitchFamily="34" charset="0"/>
              </a:rPr>
              <a:t> surrounds our lives, and mapping it can influence the outcomes of individual research studies.</a:t>
            </a:r>
            <a:endParaRPr lang="hu-HU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124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2305455" y="936884"/>
            <a:ext cx="9320720" cy="320640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4000" b="1" i="1" dirty="0"/>
              <a:t>Understanding and measuring the uncertainty </a:t>
            </a:r>
            <a:br>
              <a:rPr lang="hu-HU" sz="4000" b="1" i="1" dirty="0"/>
            </a:br>
            <a:r>
              <a:rPr lang="en-US" sz="4000" b="1" i="1" dirty="0"/>
              <a:t>behind pattern concentration</a:t>
            </a:r>
            <a:r>
              <a:rPr lang="hu-HU" sz="4000" b="1" i="1" dirty="0"/>
              <a:t> (</a:t>
            </a:r>
            <a:r>
              <a:rPr lang="hu-HU" sz="4000" b="1" i="1" dirty="0" err="1">
                <a:solidFill>
                  <a:srgbClr val="00B0F0"/>
                </a:solidFill>
              </a:rPr>
              <a:t>cause</a:t>
            </a:r>
            <a:r>
              <a:rPr lang="hu-HU" sz="4000" b="1" i="1" dirty="0"/>
              <a:t>),</a:t>
            </a:r>
          </a:p>
          <a:p>
            <a:pPr>
              <a:spcAft>
                <a:spcPts val="600"/>
              </a:spcAft>
            </a:pPr>
            <a:r>
              <a:rPr lang="hu-HU" sz="4000" b="1" i="1" dirty="0"/>
              <a:t> </a:t>
            </a:r>
            <a:r>
              <a:rPr lang="en-US" sz="4000" b="1" i="1" dirty="0"/>
              <a:t>rather than just focusing on the outcome</a:t>
            </a:r>
            <a:r>
              <a:rPr lang="hu-HU" sz="4000" b="1" i="1" dirty="0"/>
              <a:t> (</a:t>
            </a:r>
            <a:r>
              <a:rPr lang="hu-HU" sz="4000" b="1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effect</a:t>
            </a:r>
            <a:r>
              <a:rPr lang="hu-HU" sz="4000" b="1" i="1" dirty="0"/>
              <a:t>), </a:t>
            </a:r>
          </a:p>
          <a:p>
            <a:pPr>
              <a:spcBef>
                <a:spcPts val="0"/>
              </a:spcBef>
            </a:pPr>
            <a:r>
              <a:rPr lang="hu-HU" sz="1600" b="1" i="1" dirty="0"/>
              <a:t> </a:t>
            </a:r>
            <a:br>
              <a:rPr lang="hu-HU" sz="4000" b="1" i="1" dirty="0"/>
            </a:br>
            <a:r>
              <a:rPr lang="en-US" sz="4000" b="1" i="1" dirty="0"/>
              <a:t>enables us to significantly reduce search and research time. </a:t>
            </a:r>
            <a:endParaRPr lang="hu-HU" sz="4000" b="1" i="1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2D74506A-53AE-4FD1-B52B-F280D9218CFB}"/>
              </a:ext>
            </a:extLst>
          </p:cNvPr>
          <p:cNvSpPr/>
          <p:nvPr/>
        </p:nvSpPr>
        <p:spPr>
          <a:xfrm>
            <a:off x="178341" y="4905453"/>
            <a:ext cx="10677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hu-HU" sz="3000" b="1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000" b="1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know the underlying </a:t>
            </a:r>
            <a:r>
              <a:rPr lang="en-US" sz="30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</a:t>
            </a:r>
            <a:r>
              <a:rPr lang="en-US" sz="3000" b="1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hu-HU" sz="3000" b="1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find the right answers much faster.</a:t>
            </a:r>
            <a:endParaRPr lang="hu-HU" sz="3000" b="1" i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026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9498AFA-B536-4F98-8A25-5937ACA5C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2" y="745434"/>
            <a:ext cx="4629547" cy="469141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CA6B36B-BC3C-43D1-84F9-2FB67F13E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745433"/>
            <a:ext cx="4629547" cy="469141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DAA3BFE-3C4F-4D0E-A4D0-B71A35536F05}"/>
              </a:ext>
            </a:extLst>
          </p:cNvPr>
          <p:cNvSpPr txBox="1"/>
          <p:nvPr/>
        </p:nvSpPr>
        <p:spPr>
          <a:xfrm>
            <a:off x="5681903" y="1845441"/>
            <a:ext cx="4140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0" dirty="0">
                <a:highlight>
                  <a:srgbClr val="FFFF00"/>
                </a:highlight>
                <a:latin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81581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6"/>
          <p:cNvSpPr>
            <a:spLocks noGrp="1"/>
          </p:cNvSpPr>
          <p:nvPr>
            <p:ph type="body" sz="quarter" idx="12"/>
          </p:nvPr>
        </p:nvSpPr>
        <p:spPr>
          <a:xfrm>
            <a:off x="1524000" y="430469"/>
            <a:ext cx="9144000" cy="1123815"/>
          </a:xfrm>
        </p:spPr>
        <p:txBody>
          <a:bodyPr/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hu-HU" dirty="0" err="1"/>
              <a:t>r</a:t>
            </a:r>
            <a:r>
              <a:rPr lang="hu-HU" dirty="0"/>
              <a:t> </a:t>
            </a:r>
            <a:r>
              <a:rPr lang="hu-HU" dirty="0" err="1"/>
              <a:t>attention</a:t>
            </a:r>
            <a:r>
              <a:rPr lang="hu-HU" dirty="0"/>
              <a:t>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0"/>
          </p:nvPr>
        </p:nvSpPr>
        <p:spPr>
          <a:xfrm>
            <a:off x="1524000" y="4695542"/>
            <a:ext cx="9144000" cy="316208"/>
          </a:xfrm>
        </p:spPr>
        <p:txBody>
          <a:bodyPr/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www.gerontosociology.com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domjan.peter@phd.semmelweis.hu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A090526-E9DE-49F3-A48C-D71785F59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83" y="2162458"/>
            <a:ext cx="2115033" cy="211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1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43343BA6-2F16-4997-9E87-198C3B1A44DC}"/>
              </a:ext>
            </a:extLst>
          </p:cNvPr>
          <p:cNvSpPr txBox="1"/>
          <p:nvPr/>
        </p:nvSpPr>
        <p:spPr>
          <a:xfrm>
            <a:off x="5334429" y="1874411"/>
            <a:ext cx="10406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0" dirty="0">
                <a:highlight>
                  <a:srgbClr val="FFFF00"/>
                </a:highlight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06D003B-E5FE-4BB3-B9C3-5EAF38288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1" y="596347"/>
            <a:ext cx="4814125" cy="487845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0A3165E-C982-474B-86A3-0E749AE2E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14" y="521925"/>
            <a:ext cx="4887565" cy="495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övegdoboz 13">
            <a:extLst>
              <a:ext uri="{FF2B5EF4-FFF2-40B4-BE49-F238E27FC236}">
                <a16:creationId xmlns:a16="http://schemas.microsoft.com/office/drawing/2014/main" id="{0A5183DA-6D91-4087-BD59-64EA6F424109}"/>
              </a:ext>
            </a:extLst>
          </p:cNvPr>
          <p:cNvSpPr txBox="1"/>
          <p:nvPr/>
        </p:nvSpPr>
        <p:spPr>
          <a:xfrm>
            <a:off x="899806" y="5462544"/>
            <a:ext cx="10392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Arial" panose="020B0604020202020204" pitchFamily="34" charset="0"/>
              </a:rPr>
              <a:t>Kazimir </a:t>
            </a:r>
            <a:r>
              <a:rPr lang="hu-HU" sz="2800" b="1" dirty="0" err="1">
                <a:latin typeface="Arial" panose="020B0604020202020204" pitchFamily="34" charset="0"/>
              </a:rPr>
              <a:t>Malevich</a:t>
            </a:r>
            <a:r>
              <a:rPr lang="hu-HU" sz="2800" b="1" dirty="0">
                <a:latin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</a:rPr>
              <a:t>Black Square on a White Background (1915)</a:t>
            </a:r>
            <a:endParaRPr lang="hu-H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CC6BFDB-0D26-482B-BA7B-25A4A8AE3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222" y="493406"/>
            <a:ext cx="4711553" cy="485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60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övegdoboz 13">
            <a:extLst>
              <a:ext uri="{FF2B5EF4-FFF2-40B4-BE49-F238E27FC236}">
                <a16:creationId xmlns:a16="http://schemas.microsoft.com/office/drawing/2014/main" id="{0A5183DA-6D91-4087-BD59-64EA6F424109}"/>
              </a:ext>
            </a:extLst>
          </p:cNvPr>
          <p:cNvSpPr txBox="1"/>
          <p:nvPr/>
        </p:nvSpPr>
        <p:spPr>
          <a:xfrm>
            <a:off x="899808" y="5452816"/>
            <a:ext cx="10392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Arial" panose="020B0604020202020204" pitchFamily="34" charset="0"/>
              </a:rPr>
              <a:t>Julie </a:t>
            </a:r>
            <a:r>
              <a:rPr lang="hu-HU" sz="2800" b="1" dirty="0" err="1">
                <a:latin typeface="Arial" panose="020B0604020202020204" pitchFamily="34" charset="0"/>
              </a:rPr>
              <a:t>Mehretu</a:t>
            </a:r>
            <a:r>
              <a:rPr lang="hu-HU" sz="2800" b="1" dirty="0">
                <a:latin typeface="Arial" panose="020B0604020202020204" pitchFamily="34" charset="0"/>
              </a:rPr>
              <a:t>: </a:t>
            </a:r>
            <a:r>
              <a:rPr lang="hu-HU" sz="2800" dirty="0" err="1">
                <a:latin typeface="Arial" panose="020B0604020202020204" pitchFamily="34" charset="0"/>
              </a:rPr>
              <a:t>Stadia</a:t>
            </a:r>
            <a:r>
              <a:rPr lang="hu-HU" sz="2800" dirty="0">
                <a:latin typeface="Arial" panose="020B0604020202020204" pitchFamily="34" charset="0"/>
              </a:rPr>
              <a:t> II (2004)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067262C-D36E-4F74-8E37-3F7AB7A0C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216" y="265752"/>
            <a:ext cx="6368604" cy="501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45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A60EEF4D-D669-43D0-9F55-D5DCC6297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02" y="2131786"/>
            <a:ext cx="3809586" cy="3735614"/>
          </a:xfrm>
          <a:prstGeom prst="rect">
            <a:avLst/>
          </a:prstGeom>
        </p:spPr>
      </p:pic>
      <p:pic>
        <p:nvPicPr>
          <p:cNvPr id="5" name="Picture 2" descr="Generált kép">
            <a:extLst>
              <a:ext uri="{FF2B5EF4-FFF2-40B4-BE49-F238E27FC236}">
                <a16:creationId xmlns:a16="http://schemas.microsoft.com/office/drawing/2014/main" id="{319C08BB-037D-421A-8520-803CA46B0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37" y="301558"/>
            <a:ext cx="5410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799B7D05-393F-4596-88BC-81B0BAB069FA}"/>
              </a:ext>
            </a:extLst>
          </p:cNvPr>
          <p:cNvSpPr txBox="1"/>
          <p:nvPr/>
        </p:nvSpPr>
        <p:spPr>
          <a:xfrm>
            <a:off x="975484" y="1293779"/>
            <a:ext cx="2953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Arial" panose="020B0604020202020204" pitchFamily="34" charset="0"/>
              </a:rPr>
              <a:t>Uncertainty</a:t>
            </a:r>
            <a:r>
              <a:rPr lang="hu-HU" sz="2400" b="1" dirty="0">
                <a:latin typeface="Arial" panose="020B0604020202020204" pitchFamily="34" charset="0"/>
              </a:rPr>
              <a:t> is </a:t>
            </a:r>
            <a:r>
              <a:rPr lang="hu-HU" sz="2400" b="1" dirty="0" err="1">
                <a:latin typeface="Arial" panose="020B0604020202020204" pitchFamily="34" charset="0"/>
              </a:rPr>
              <a:t>high</a:t>
            </a:r>
            <a:endParaRPr lang="hu-HU" sz="2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081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64DD4223-5F80-47FE-9D7F-3BC176281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15" y="2130358"/>
            <a:ext cx="3743776" cy="3696744"/>
          </a:xfrm>
          <a:prstGeom prst="rect">
            <a:avLst/>
          </a:prstGeom>
        </p:spPr>
      </p:pic>
      <p:pic>
        <p:nvPicPr>
          <p:cNvPr id="5" name="Picture 2" descr="Generált kép">
            <a:extLst>
              <a:ext uri="{FF2B5EF4-FFF2-40B4-BE49-F238E27FC236}">
                <a16:creationId xmlns:a16="http://schemas.microsoft.com/office/drawing/2014/main" id="{338779E1-FFD8-44D2-A42F-F76D9BCC4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285" y="290443"/>
            <a:ext cx="5410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95F41BB-5095-46A8-BB5F-47B1BC670BFE}"/>
              </a:ext>
            </a:extLst>
          </p:cNvPr>
          <p:cNvSpPr txBox="1"/>
          <p:nvPr/>
        </p:nvSpPr>
        <p:spPr>
          <a:xfrm>
            <a:off x="975484" y="1293779"/>
            <a:ext cx="2816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Arial" panose="020B0604020202020204" pitchFamily="34" charset="0"/>
              </a:rPr>
              <a:t>Uncertainty</a:t>
            </a:r>
            <a:r>
              <a:rPr lang="hu-HU" sz="2400" b="1" dirty="0">
                <a:latin typeface="Arial" panose="020B0604020202020204" pitchFamily="34" charset="0"/>
              </a:rPr>
              <a:t> is </a:t>
            </a:r>
            <a:r>
              <a:rPr lang="hu-HU" sz="2400" b="1" dirty="0" err="1">
                <a:latin typeface="Arial" panose="020B0604020202020204" pitchFamily="34" charset="0"/>
              </a:rPr>
              <a:t>low</a:t>
            </a:r>
            <a:endParaRPr lang="hu-HU" sz="2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57D2F776-3E32-4672-AEEC-1175C669D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30"/>
          <a:stretch/>
        </p:blipFill>
        <p:spPr>
          <a:xfrm>
            <a:off x="457200" y="1093956"/>
            <a:ext cx="11277600" cy="4051976"/>
          </a:xfrm>
          <a:prstGeom prst="rect">
            <a:avLst/>
          </a:prstGeom>
        </p:spPr>
      </p:pic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462072DC-D4EA-4FF2-B75B-039AC1D0E082}"/>
              </a:ext>
            </a:extLst>
          </p:cNvPr>
          <p:cNvCxnSpPr/>
          <p:nvPr/>
        </p:nvCxnSpPr>
        <p:spPr>
          <a:xfrm>
            <a:off x="1702340" y="2354094"/>
            <a:ext cx="9484469" cy="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3E25B4FA-9152-44C9-A4BF-DD433BEDECF1}"/>
              </a:ext>
            </a:extLst>
          </p:cNvPr>
          <p:cNvCxnSpPr/>
          <p:nvPr/>
        </p:nvCxnSpPr>
        <p:spPr>
          <a:xfrm>
            <a:off x="1702340" y="3599234"/>
            <a:ext cx="9484469" cy="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D02B8895-D308-4BEF-9356-6A5793C67631}"/>
              </a:ext>
            </a:extLst>
          </p:cNvPr>
          <p:cNvCxnSpPr/>
          <p:nvPr/>
        </p:nvCxnSpPr>
        <p:spPr>
          <a:xfrm>
            <a:off x="2412460" y="1595337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D86EC789-39C8-4512-98FA-0DC5147131AF}"/>
              </a:ext>
            </a:extLst>
          </p:cNvPr>
          <p:cNvCxnSpPr/>
          <p:nvPr/>
        </p:nvCxnSpPr>
        <p:spPr>
          <a:xfrm>
            <a:off x="3784060" y="1595337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0342FDBB-4B8A-48B6-89DB-47CC68FEFBC2}"/>
              </a:ext>
            </a:extLst>
          </p:cNvPr>
          <p:cNvCxnSpPr/>
          <p:nvPr/>
        </p:nvCxnSpPr>
        <p:spPr>
          <a:xfrm>
            <a:off x="5058384" y="1595337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EAE75FDB-7E02-4A64-809D-0FD858F70534}"/>
              </a:ext>
            </a:extLst>
          </p:cNvPr>
          <p:cNvCxnSpPr/>
          <p:nvPr/>
        </p:nvCxnSpPr>
        <p:spPr>
          <a:xfrm>
            <a:off x="6459167" y="1595337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DDE5CBDD-5B8F-498A-A7F3-127EFC3AAF87}"/>
              </a:ext>
            </a:extLst>
          </p:cNvPr>
          <p:cNvCxnSpPr/>
          <p:nvPr/>
        </p:nvCxnSpPr>
        <p:spPr>
          <a:xfrm>
            <a:off x="7743218" y="1595337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9BA0CE31-6E51-48C3-A505-261561D94AF3}"/>
              </a:ext>
            </a:extLst>
          </p:cNvPr>
          <p:cNvCxnSpPr/>
          <p:nvPr/>
        </p:nvCxnSpPr>
        <p:spPr>
          <a:xfrm>
            <a:off x="9085635" y="1595337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37C355CE-25E6-4BFA-BAE4-B5A13BD8F0A4}"/>
              </a:ext>
            </a:extLst>
          </p:cNvPr>
          <p:cNvCxnSpPr/>
          <p:nvPr/>
        </p:nvCxnSpPr>
        <p:spPr>
          <a:xfrm>
            <a:off x="10321047" y="1595337"/>
            <a:ext cx="0" cy="2830749"/>
          </a:xfrm>
          <a:prstGeom prst="line">
            <a:avLst/>
          </a:prstGeom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180349D4-2741-401C-92CD-343E3DB8DF40}"/>
              </a:ext>
            </a:extLst>
          </p:cNvPr>
          <p:cNvSpPr txBox="1"/>
          <p:nvPr/>
        </p:nvSpPr>
        <p:spPr>
          <a:xfrm>
            <a:off x="713363" y="350198"/>
            <a:ext cx="4131008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Arial" panose="020B0604020202020204" pitchFamily="34" charset="0"/>
              </a:rPr>
              <a:t>G (Concentration) = </a:t>
            </a:r>
            <a:r>
              <a:rPr lang="hu-HU" sz="2500" dirty="0" err="1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</a:rPr>
              <a:t>low</a:t>
            </a:r>
            <a:endParaRPr lang="hu-HU" sz="2500" dirty="0">
              <a:solidFill>
                <a:schemeClr val="bg1"/>
              </a:solidFill>
              <a:highlight>
                <a:srgbClr val="FF0000"/>
              </a:highlight>
              <a:latin typeface="Arial" panose="020B0604020202020204" pitchFamily="34" charset="0"/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0FE4BB09-8EDC-4A56-AB6C-EFFEF17D49ED}"/>
              </a:ext>
            </a:extLst>
          </p:cNvPr>
          <p:cNvSpPr txBox="1"/>
          <p:nvPr/>
        </p:nvSpPr>
        <p:spPr>
          <a:xfrm>
            <a:off x="7572985" y="350198"/>
            <a:ext cx="3526273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Arial" panose="020B0604020202020204" pitchFamily="34" charset="0"/>
              </a:rPr>
              <a:t>H (</a:t>
            </a:r>
            <a:r>
              <a:rPr lang="hu-HU" sz="2500" dirty="0" err="1">
                <a:latin typeface="Arial" panose="020B0604020202020204" pitchFamily="34" charset="0"/>
              </a:rPr>
              <a:t>Uncertainty</a:t>
            </a:r>
            <a:r>
              <a:rPr lang="hu-HU" sz="2500" dirty="0">
                <a:latin typeface="Arial" panose="020B0604020202020204" pitchFamily="34" charset="0"/>
              </a:rPr>
              <a:t>) = </a:t>
            </a:r>
            <a:r>
              <a:rPr lang="hu-HU" sz="2500" dirty="0" err="1">
                <a:highlight>
                  <a:srgbClr val="00FF00"/>
                </a:highlight>
                <a:latin typeface="Arial" panose="020B0604020202020204" pitchFamily="34" charset="0"/>
              </a:rPr>
              <a:t>high</a:t>
            </a:r>
            <a:endParaRPr lang="hu-HU" sz="2500" dirty="0">
              <a:highlight>
                <a:srgbClr val="00FF00"/>
              </a:highlight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2417A25D-A19E-4971-8D8B-C64DDA132689}"/>
                  </a:ext>
                </a:extLst>
              </p:cNvPr>
              <p:cNvSpPr txBox="1"/>
              <p:nvPr/>
            </p:nvSpPr>
            <p:spPr>
              <a:xfrm>
                <a:off x="5933295" y="5150270"/>
                <a:ext cx="343043" cy="7202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500" b="1" i="1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25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𝑯</m:t>
                          </m:r>
                        </m:num>
                        <m:den>
                          <m:r>
                            <a:rPr lang="hu-HU" sz="2500" b="1" i="1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𝑮</m:t>
                          </m:r>
                        </m:den>
                      </m:f>
                    </m:oMath>
                  </m:oMathPara>
                </a14:m>
                <a:endParaRPr lang="hu-HU" sz="2500" b="1" dirty="0">
                  <a:highlight>
                    <a:srgbClr val="FFFF00"/>
                  </a:highlight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2417A25D-A19E-4971-8D8B-C64DDA132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295" y="5150270"/>
                <a:ext cx="343043" cy="7202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52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Semmelweis Egyetem">
      <a:dk1>
        <a:srgbClr val="242F62"/>
      </a:dk1>
      <a:lt1>
        <a:sysClr val="window" lastClr="FFFFFF"/>
      </a:lt1>
      <a:dk2>
        <a:srgbClr val="242F62"/>
      </a:dk2>
      <a:lt2>
        <a:srgbClr val="E3D496"/>
      </a:lt2>
      <a:accent1>
        <a:srgbClr val="B3A16E"/>
      </a:accent1>
      <a:accent2>
        <a:srgbClr val="E3D496"/>
      </a:accent2>
      <a:accent3>
        <a:srgbClr val="B3A16E"/>
      </a:accent3>
      <a:accent4>
        <a:srgbClr val="E3D496"/>
      </a:accent4>
      <a:accent5>
        <a:srgbClr val="B3A16E"/>
      </a:accent5>
      <a:accent6>
        <a:srgbClr val="E3D496"/>
      </a:accent6>
      <a:hlink>
        <a:srgbClr val="B3A16E"/>
      </a:hlink>
      <a:folHlink>
        <a:srgbClr val="B3A16E"/>
      </a:folHlink>
    </a:clrScheme>
    <a:fontScheme name="Long reformation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utató1" id="{DDB0DDBD-6287-4501-BD40-D641BDBF5C6F}" vid="{15285A77-5A02-4D46-8F1F-1AC551FF6B67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HUN_PPT_sablon_1108</Template>
  <TotalTime>3582</TotalTime>
  <Words>587</Words>
  <Application>Microsoft Office PowerPoint</Application>
  <PresentationFormat>Szélesvásznú</PresentationFormat>
  <Paragraphs>77</Paragraphs>
  <Slides>30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4" baseType="lpstr">
      <vt:lpstr>Cambria Math</vt:lpstr>
      <vt:lpstr>Calibri</vt:lpstr>
      <vt:lpstr>Arial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Bayesian Adaptive System</vt:lpstr>
      <vt:lpstr>PowerPoint-bemutató</vt:lpstr>
      <vt:lpstr>Entropy Field Distortion</vt:lpstr>
      <vt:lpstr>PowerPoint-bemutató</vt:lpstr>
      <vt:lpstr>Density function of the posterior values</vt:lpstr>
      <vt:lpstr>Posterior cumulative distribution function (CDF)</vt:lpstr>
      <vt:lpstr>Summary</vt:lpstr>
      <vt:lpstr>Summary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</dc:title>
  <dc:creator>Pátrovics András Rodrigó</dc:creator>
  <cp:lastModifiedBy>Anonymus</cp:lastModifiedBy>
  <cp:revision>404</cp:revision>
  <dcterms:created xsi:type="dcterms:W3CDTF">2021-11-08T12:50:52Z</dcterms:created>
  <dcterms:modified xsi:type="dcterms:W3CDTF">2025-08-05T18:27:46Z</dcterms:modified>
</cp:coreProperties>
</file>