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72" r:id="rId2"/>
    <p:sldId id="316" r:id="rId3"/>
    <p:sldId id="273" r:id="rId4"/>
    <p:sldId id="301" r:id="rId5"/>
    <p:sldId id="302" r:id="rId6"/>
    <p:sldId id="303" r:id="rId7"/>
    <p:sldId id="336" r:id="rId8"/>
    <p:sldId id="300" r:id="rId9"/>
    <p:sldId id="281" r:id="rId10"/>
    <p:sldId id="315" r:id="rId11"/>
    <p:sldId id="310" r:id="rId12"/>
    <p:sldId id="298" r:id="rId13"/>
    <p:sldId id="314" r:id="rId14"/>
    <p:sldId id="317" r:id="rId15"/>
    <p:sldId id="307" r:id="rId16"/>
    <p:sldId id="305" r:id="rId17"/>
    <p:sldId id="306" r:id="rId18"/>
    <p:sldId id="334" r:id="rId19"/>
    <p:sldId id="283" r:id="rId20"/>
    <p:sldId id="308" r:id="rId21"/>
    <p:sldId id="335" r:id="rId22"/>
    <p:sldId id="294" r:id="rId23"/>
    <p:sldId id="286" r:id="rId24"/>
    <p:sldId id="287" r:id="rId25"/>
    <p:sldId id="288" r:id="rId26"/>
    <p:sldId id="289" r:id="rId27"/>
    <p:sldId id="290" r:id="rId28"/>
    <p:sldId id="278" r:id="rId29"/>
    <p:sldId id="271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nymus" initials="An" lastIdx="1" clrIdx="0">
    <p:extLst>
      <p:ext uri="{19B8F6BF-5375-455C-9EA6-DF929625EA0E}">
        <p15:presenceInfo xmlns:p15="http://schemas.microsoft.com/office/powerpoint/2012/main" userId="Anonym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5332" autoAdjust="0"/>
  </p:normalViewPr>
  <p:slideViewPr>
    <p:cSldViewPr snapToGrid="0">
      <p:cViewPr varScale="1">
        <p:scale>
          <a:sx n="79" d="100"/>
          <a:sy n="79" d="100"/>
        </p:scale>
        <p:origin x="9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1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16T10:02:29.39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2025.08.24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2025.08.24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GB" noProof="0" dirty="0"/>
              <a:t>SAMPLE NAME OF DEPARTMENT, </a:t>
            </a:r>
            <a:br>
              <a:rPr lang="en-GB" noProof="0" dirty="0"/>
            </a:br>
            <a:r>
              <a:rPr lang="en-GB" noProof="0" dirty="0"/>
              <a:t>BROKEN INTO TWO LINES IN CASE OF A LONG NAME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insert a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sszegzés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Summary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, </a:t>
            </a:r>
            <a:r>
              <a:rPr lang="en-GB" noProof="0" dirty="0" err="1"/>
              <a:t>rhoncus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rutrum</a:t>
            </a:r>
            <a:r>
              <a:rPr lang="en-GB" noProof="0" dirty="0"/>
              <a:t> sed.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 quam, </a:t>
            </a:r>
            <a:r>
              <a:rPr lang="en-GB" noProof="0" dirty="0" err="1"/>
              <a:t>aliquam</a:t>
            </a:r>
            <a:r>
              <a:rPr lang="en-GB" noProof="0" dirty="0"/>
              <a:t> ac </a:t>
            </a:r>
            <a:r>
              <a:rPr lang="en-GB" noProof="0" dirty="0" err="1"/>
              <a:t>molestie</a:t>
            </a:r>
            <a:r>
              <a:rPr lang="en-GB" noProof="0" dirty="0"/>
              <a:t> at, </a:t>
            </a:r>
            <a:r>
              <a:rPr lang="en-GB" noProof="0" dirty="0" err="1"/>
              <a:t>porttitor</a:t>
            </a:r>
            <a:r>
              <a:rPr lang="en-GB" noProof="0" dirty="0"/>
              <a:t> in </a:t>
            </a:r>
            <a:r>
              <a:rPr lang="en-GB" noProof="0" dirty="0" err="1"/>
              <a:t>velit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/>
              <a:t>Class </a:t>
            </a:r>
            <a:r>
              <a:rPr lang="en-GB" noProof="0" dirty="0" err="1"/>
              <a:t>aptent</a:t>
            </a:r>
            <a:r>
              <a:rPr lang="en-GB" noProof="0" dirty="0"/>
              <a:t> </a:t>
            </a:r>
            <a:r>
              <a:rPr lang="en-GB" noProof="0" dirty="0" err="1"/>
              <a:t>taciti</a:t>
            </a:r>
            <a:r>
              <a:rPr lang="en-GB" noProof="0" dirty="0"/>
              <a:t> </a:t>
            </a:r>
            <a:r>
              <a:rPr lang="en-GB" noProof="0" dirty="0" err="1"/>
              <a:t>sociosqu</a:t>
            </a:r>
            <a:r>
              <a:rPr lang="en-GB" noProof="0" dirty="0"/>
              <a:t> ad </a:t>
            </a:r>
            <a:r>
              <a:rPr lang="en-GB" noProof="0" dirty="0" err="1"/>
              <a:t>litora</a:t>
            </a:r>
            <a:r>
              <a:rPr lang="en-GB" noProof="0" dirty="0"/>
              <a:t> </a:t>
            </a:r>
            <a:r>
              <a:rPr lang="en-GB" noProof="0" dirty="0" err="1"/>
              <a:t>torquent</a:t>
            </a:r>
            <a:r>
              <a:rPr lang="en-GB" noProof="0" dirty="0"/>
              <a:t> per </a:t>
            </a:r>
            <a:r>
              <a:rPr lang="en-GB" noProof="0" dirty="0" err="1"/>
              <a:t>conubia</a:t>
            </a:r>
            <a:r>
              <a:rPr lang="en-GB" noProof="0" dirty="0"/>
              <a:t> nostra, per </a:t>
            </a:r>
            <a:r>
              <a:rPr lang="en-GB" noProof="0" dirty="0" err="1"/>
              <a:t>inceptos</a:t>
            </a:r>
            <a:r>
              <a:rPr lang="en-GB" noProof="0" dirty="0"/>
              <a:t> </a:t>
            </a:r>
            <a:r>
              <a:rPr lang="en-GB" noProof="0" dirty="0" err="1"/>
              <a:t>himenaeos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Etiam</a:t>
            </a:r>
            <a:r>
              <a:rPr lang="en-GB" noProof="0" dirty="0"/>
              <a:t> et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elementum</a:t>
            </a:r>
            <a:r>
              <a:rPr lang="en-GB" noProof="0" dirty="0"/>
              <a:t>, </a:t>
            </a:r>
            <a:r>
              <a:rPr lang="en-GB" noProof="0" dirty="0" err="1"/>
              <a:t>mollis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, </a:t>
            </a:r>
            <a:r>
              <a:rPr lang="en-GB" noProof="0" dirty="0" err="1"/>
              <a:t>sodales</a:t>
            </a:r>
            <a:r>
              <a:rPr lang="en-GB" noProof="0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253527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e - home messag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83884"/>
            <a:ext cx="9144000" cy="279906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take – home message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Thank you for your attention!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b="1" noProof="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63978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</a:rPr>
              <a:t>Doktori Iskola,</a:t>
            </a:r>
            <a:b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</a:rPr>
              <a:t>Egészségtudományi Tagozat</a:t>
            </a:r>
            <a:endParaRPr lang="en-GB" sz="1200" noProof="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</a:rPr>
              <a:t>Domján Péter</a:t>
            </a:r>
            <a:endParaRPr lang="en-GB" sz="1200" noProof="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ECEDAA-9BB3-914C-9095-CF6BD8E82F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" y="6067942"/>
            <a:ext cx="2516065" cy="8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8" r:id="rId13"/>
    <p:sldLayoutId id="2147483699" r:id="rId14"/>
    <p:sldLayoutId id="2147483696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0" y="810627"/>
            <a:ext cx="12191999" cy="1088842"/>
          </a:xfrm>
        </p:spPr>
        <p:txBody>
          <a:bodyPr/>
          <a:lstStyle/>
          <a:p>
            <a:r>
              <a:rPr lang="hu-HU" sz="3300" b="1" dirty="0"/>
              <a:t>Az egészségfejlesztési teljesítmények mérése </a:t>
            </a:r>
            <a:br>
              <a:rPr lang="hu-HU" sz="3300" b="1" dirty="0"/>
            </a:br>
            <a:r>
              <a:rPr lang="hu-HU" sz="3300" b="1" dirty="0"/>
              <a:t>az EFI irodák területi elhelyezkedésének a tükrében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523999" y="3961071"/>
            <a:ext cx="9144000" cy="316208"/>
          </a:xfrm>
        </p:spPr>
        <p:txBody>
          <a:bodyPr/>
          <a:lstStyle/>
          <a:p>
            <a:r>
              <a:rPr lang="hu-HU" sz="2600" dirty="0"/>
              <a:t>Domján Péter, Angyal Viola, Dr. Bertalan Ádám, </a:t>
            </a:r>
            <a:br>
              <a:rPr lang="hu-HU" sz="2600" dirty="0"/>
            </a:br>
            <a:r>
              <a:rPr lang="hu-HU" sz="2600" dirty="0"/>
              <a:t>Dr. </a:t>
            </a:r>
            <a:r>
              <a:rPr lang="hu-HU" sz="2600" dirty="0" err="1"/>
              <a:t>Vingender</a:t>
            </a:r>
            <a:r>
              <a:rPr lang="hu-HU" sz="2600" dirty="0"/>
              <a:t> István</a:t>
            </a:r>
            <a:endParaRPr lang="en-GB" sz="2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1523999" y="4791944"/>
            <a:ext cx="9144000" cy="10296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hu-HU" sz="2000" dirty="0"/>
              <a:t>Semmelweis Egyetem, Doktori Iskola</a:t>
            </a:r>
          </a:p>
          <a:p>
            <a:pPr>
              <a:spcBef>
                <a:spcPts val="300"/>
              </a:spcBef>
            </a:pPr>
            <a:r>
              <a:rPr lang="hu-HU" sz="2000" dirty="0"/>
              <a:t>Egészségtudományi tagozat</a:t>
            </a:r>
          </a:p>
          <a:p>
            <a:pPr>
              <a:spcBef>
                <a:spcPts val="300"/>
              </a:spcBef>
            </a:pPr>
            <a:endParaRPr lang="hu-HU" dirty="0"/>
          </a:p>
        </p:txBody>
      </p:sp>
      <p:sp>
        <p:nvSpPr>
          <p:cNvPr id="6" name="Szöveg helye 3">
            <a:extLst>
              <a:ext uri="{FF2B5EF4-FFF2-40B4-BE49-F238E27FC236}">
                <a16:creationId xmlns:a16="http://schemas.microsoft.com/office/drawing/2014/main" id="{D3C12A58-4486-4663-940D-3D47595E8B18}"/>
              </a:ext>
            </a:extLst>
          </p:cNvPr>
          <p:cNvSpPr txBox="1">
            <a:spLocks/>
          </p:cNvSpPr>
          <p:nvPr/>
        </p:nvSpPr>
        <p:spPr>
          <a:xfrm>
            <a:off x="1523999" y="2738825"/>
            <a:ext cx="9144000" cy="316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600" dirty="0">
                <a:latin typeface="Arial" panose="020B0604020202020204" pitchFamily="34" charset="0"/>
              </a:rPr>
              <a:t>MESZK XII. SZAKDOLGOZÓI TUDOMÁNYOS KONGERSSZUS</a:t>
            </a:r>
          </a:p>
          <a:p>
            <a:r>
              <a:rPr lang="hu-HU" sz="2600" dirty="0">
                <a:latin typeface="Arial" panose="020B0604020202020204" pitchFamily="34" charset="0"/>
              </a:rPr>
              <a:t>2025.09.04. – 2025.09.06.</a:t>
            </a:r>
            <a:endParaRPr lang="en-GB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504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EFI Irodák területi eloszlása </a:t>
            </a:r>
            <a:br>
              <a:rPr lang="hu-HU" dirty="0"/>
            </a:br>
            <a:r>
              <a:rPr lang="hu-HU" dirty="0"/>
              <a:t>Kernel sűrűségfüggvény elemzéssel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659286D-6B44-42D9-8AE7-9859BE9D3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51" y="1538929"/>
            <a:ext cx="8786106" cy="404281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4F5D9D6-2F76-4CE6-BA67-C48A367655ED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QGIS software, NNGYK adatok alapján , 2024.01 (N=108)</a:t>
            </a:r>
          </a:p>
        </p:txBody>
      </p:sp>
    </p:spTree>
    <p:extLst>
      <p:ext uri="{BB962C8B-B14F-4D97-AF65-F5344CB8AC3E}">
        <p14:creationId xmlns:p14="http://schemas.microsoft.com/office/powerpoint/2010/main" val="344089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71122E01-4AE8-4218-81A3-581CED2569E6}"/>
                  </a:ext>
                </a:extLst>
              </p:cNvPr>
              <p:cNvSpPr/>
              <p:nvPr/>
            </p:nvSpPr>
            <p:spPr>
              <a:xfrm>
                <a:off x="660818" y="803252"/>
                <a:ext cx="4532331" cy="74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hu-HU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hu-HU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sSubSup>
                      <m:sSubSup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𝛴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sSubSup>
                      <m:sSubSup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𝛴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hu-HU" sz="3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71122E01-4AE8-4218-81A3-581CED256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8" y="803252"/>
                <a:ext cx="4532331" cy="746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9203F959-4179-4A0A-9354-54E9A9B2FAA6}"/>
                  </a:ext>
                </a:extLst>
              </p:cNvPr>
              <p:cNvSpPr/>
              <p:nvPr/>
            </p:nvSpPr>
            <p:spPr>
              <a:xfrm>
                <a:off x="5634485" y="2370724"/>
                <a:ext cx="5912388" cy="1373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 smtClean="0">
                          <a:latin typeface="Cambria Math" panose="02040503050406030204" pitchFamily="18" charset="0"/>
                        </a:rPr>
                        <m:t>𝐿𝑄</m:t>
                      </m:r>
                      <m:r>
                        <a:rPr lang="hu-HU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𝐸𝐹𝐼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𝑖𝑟𝑜𝑑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𝑠𝑧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𝑚𝑎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𝑣𝑖𝑧𝑠𝑔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𝑚𝑒𝑔𝑦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𝑏𝑒𝑛</m:t>
                              </m:r>
                            </m:num>
                            <m:den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𝐸𝐹𝐼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𝐼𝑟𝑜𝑑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𝑠𝑧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𝑚𝑎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𝑀𝑎𝑔𝑦𝑎𝑟𝑜𝑟𝑠𝑧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𝑔𝑜𝑛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𝑉𝑖𝑧𝑠𝑔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𝑟𝑚𝑒𝑔𝑦𝑒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𝑙𝑎𝑘𝑜𝑠𝑠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𝑔𝑠𝑧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𝑚𝑎</m:t>
                              </m:r>
                            </m:num>
                            <m:den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𝑇𝑒𝑙𝑗𝑒𝑠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𝑚𝑎𝑔𝑦𝑎𝑟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𝑙𝑎𝑘𝑜𝑠𝑠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u-HU" sz="2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9203F959-4179-4A0A-9354-54E9A9B2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485" y="2370724"/>
                <a:ext cx="5912388" cy="1373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2437D002-8A8F-49A9-8F2C-0CEA85BC8E2D}"/>
                  </a:ext>
                </a:extLst>
              </p:cNvPr>
              <p:cNvSpPr/>
              <p:nvPr/>
            </p:nvSpPr>
            <p:spPr>
              <a:xfrm>
                <a:off x="660818" y="4194000"/>
                <a:ext cx="3157531" cy="90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𝐻𝐻𝐼</m:t>
                    </m:r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hu-HU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hu-HU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𝑆𝑖</m:t>
                            </m:r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hu-HU" sz="3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2437D002-8A8F-49A9-8F2C-0CEA85BC8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8" y="4194000"/>
                <a:ext cx="3157531" cy="901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B699F506-F7DA-46E4-B3DC-B237364D6C76}"/>
                  </a:ext>
                </a:extLst>
              </p:cNvPr>
              <p:cNvSpPr/>
              <p:nvPr/>
            </p:nvSpPr>
            <p:spPr>
              <a:xfrm>
                <a:off x="660818" y="2664000"/>
                <a:ext cx="4478021" cy="555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3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hu-HU" sz="3000" i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30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u-H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3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000" i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u-HU" sz="3000" i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hu-HU" sz="3000" i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3000" dirty="0"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B699F506-F7DA-46E4-B3DC-B237364D6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8" y="2664000"/>
                <a:ext cx="4478021" cy="555601"/>
              </a:xfrm>
              <a:prstGeom prst="rect">
                <a:avLst/>
              </a:prstGeom>
              <a:blipFill>
                <a:blip r:embed="rId5"/>
                <a:stretch>
                  <a:fillRect t="-15385" r="-2449" b="-318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58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8A9CEBC-9EB1-4565-8918-464ED9BD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505" y="350196"/>
            <a:ext cx="3214989" cy="320211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3DD890B-4847-4D66-8176-581425DB613F}"/>
              </a:ext>
            </a:extLst>
          </p:cNvPr>
          <p:cNvSpPr txBox="1"/>
          <p:nvPr/>
        </p:nvSpPr>
        <p:spPr>
          <a:xfrm>
            <a:off x="2441642" y="4173166"/>
            <a:ext cx="138852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500" b="1" dirty="0">
                <a:latin typeface="Arial" panose="020B0604020202020204" pitchFamily="34" charset="0"/>
              </a:rPr>
              <a:t>Fej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A8EFBD7-8186-481F-BD0D-5CDC760F591C}"/>
              </a:ext>
            </a:extLst>
          </p:cNvPr>
          <p:cNvSpPr txBox="1"/>
          <p:nvPr/>
        </p:nvSpPr>
        <p:spPr>
          <a:xfrm>
            <a:off x="8161506" y="4173166"/>
            <a:ext cx="166584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500" b="1" dirty="0">
                <a:latin typeface="Arial" panose="020B0604020202020204" pitchFamily="34" charset="0"/>
              </a:rPr>
              <a:t>Írás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EBBFA3D-CE49-4162-9160-8C9299684E4C}"/>
              </a:ext>
            </a:extLst>
          </p:cNvPr>
          <p:cNvSpPr txBox="1"/>
          <p:nvPr/>
        </p:nvSpPr>
        <p:spPr>
          <a:xfrm>
            <a:off x="5424180" y="3793787"/>
            <a:ext cx="171393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500" b="1" dirty="0">
                <a:solidFill>
                  <a:srgbClr val="FF0000"/>
                </a:solidFill>
                <a:latin typeface="Arial" panose="020B0604020202020204" pitchFamily="34" charset="0"/>
              </a:rPr>
              <a:t>???</a:t>
            </a:r>
          </a:p>
        </p:txBody>
      </p:sp>
      <p:sp>
        <p:nvSpPr>
          <p:cNvPr id="2" name="Gondolatbuborék: felhő 1">
            <a:extLst>
              <a:ext uri="{FF2B5EF4-FFF2-40B4-BE49-F238E27FC236}">
                <a16:creationId xmlns:a16="http://schemas.microsoft.com/office/drawing/2014/main" id="{10222C0E-ABC6-4C34-83E3-7022E15C9D63}"/>
              </a:ext>
            </a:extLst>
          </p:cNvPr>
          <p:cNvSpPr/>
          <p:nvPr/>
        </p:nvSpPr>
        <p:spPr>
          <a:xfrm>
            <a:off x="9095362" y="350196"/>
            <a:ext cx="2889115" cy="1491441"/>
          </a:xfrm>
          <a:prstGeom prst="cloudCallout">
            <a:avLst>
              <a:gd name="adj1" fmla="val -91119"/>
              <a:gd name="adj2" fmla="val 808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rial" panose="020B0604020202020204" pitchFamily="34" charset="0"/>
              </a:rPr>
              <a:t>Pénzfeldobás</a:t>
            </a:r>
          </a:p>
        </p:txBody>
      </p:sp>
    </p:spTree>
    <p:extLst>
      <p:ext uri="{BB962C8B-B14F-4D97-AF65-F5344CB8AC3E}">
        <p14:creationId xmlns:p14="http://schemas.microsoft.com/office/powerpoint/2010/main" val="241101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0A5183DA-6D91-4087-BD59-64EA6F424109}"/>
              </a:ext>
            </a:extLst>
          </p:cNvPr>
          <p:cNvSpPr txBox="1"/>
          <p:nvPr/>
        </p:nvSpPr>
        <p:spPr>
          <a:xfrm>
            <a:off x="899806" y="5462544"/>
            <a:ext cx="1039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</a:rPr>
              <a:t>Kazimir </a:t>
            </a:r>
            <a:r>
              <a:rPr lang="hu-HU" sz="2800" b="1" dirty="0" err="1">
                <a:latin typeface="Arial" panose="020B0604020202020204" pitchFamily="34" charset="0"/>
              </a:rPr>
              <a:t>Malevich</a:t>
            </a:r>
            <a:r>
              <a:rPr lang="hu-HU" sz="2800" b="1" dirty="0">
                <a:latin typeface="Arial" panose="020B0604020202020204" pitchFamily="34" charset="0"/>
              </a:rPr>
              <a:t>: </a:t>
            </a:r>
            <a:r>
              <a:rPr lang="hu-HU" sz="2800" dirty="0">
                <a:latin typeface="Arial" panose="020B0604020202020204" pitchFamily="34" charset="0"/>
              </a:rPr>
              <a:t>„Fekete négyzet fehér alapon” </a:t>
            </a:r>
            <a:r>
              <a:rPr lang="en-US" sz="2800" dirty="0">
                <a:latin typeface="Arial" panose="020B0604020202020204" pitchFamily="34" charset="0"/>
              </a:rPr>
              <a:t>(1915)</a:t>
            </a:r>
            <a:endParaRPr lang="hu-H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CC6BFDB-0D26-482B-BA7B-25A4A8AE3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22" y="493406"/>
            <a:ext cx="4711553" cy="48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6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0A5183DA-6D91-4087-BD59-64EA6F424109}"/>
              </a:ext>
            </a:extLst>
          </p:cNvPr>
          <p:cNvSpPr txBox="1"/>
          <p:nvPr/>
        </p:nvSpPr>
        <p:spPr>
          <a:xfrm>
            <a:off x="899808" y="5452816"/>
            <a:ext cx="1039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</a:rPr>
              <a:t>Julie </a:t>
            </a:r>
            <a:r>
              <a:rPr lang="hu-HU" sz="2800" b="1" dirty="0" err="1">
                <a:latin typeface="Arial" panose="020B0604020202020204" pitchFamily="34" charset="0"/>
              </a:rPr>
              <a:t>Mehretu</a:t>
            </a:r>
            <a:r>
              <a:rPr lang="hu-HU" sz="2800" b="1" dirty="0">
                <a:latin typeface="Arial" panose="020B0604020202020204" pitchFamily="34" charset="0"/>
              </a:rPr>
              <a:t>: </a:t>
            </a:r>
            <a:r>
              <a:rPr lang="hu-HU" sz="2800" dirty="0">
                <a:latin typeface="Arial" panose="020B0604020202020204" pitchFamily="34" charset="0"/>
              </a:rPr>
              <a:t>Stadion II (2004)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067262C-D36E-4F74-8E37-3F7AB7A0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216" y="265752"/>
            <a:ext cx="6368604" cy="501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4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7D2F776-3E32-4672-AEEC-1175C669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30"/>
          <a:stretch/>
        </p:blipFill>
        <p:spPr>
          <a:xfrm>
            <a:off x="457200" y="1093956"/>
            <a:ext cx="11277600" cy="4051976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462072DC-D4EA-4FF2-B75B-039AC1D0E082}"/>
              </a:ext>
            </a:extLst>
          </p:cNvPr>
          <p:cNvCxnSpPr/>
          <p:nvPr/>
        </p:nvCxnSpPr>
        <p:spPr>
          <a:xfrm>
            <a:off x="1702340" y="235409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E25B4FA-9152-44C9-A4BF-DD433BEDECF1}"/>
              </a:ext>
            </a:extLst>
          </p:cNvPr>
          <p:cNvCxnSpPr/>
          <p:nvPr/>
        </p:nvCxnSpPr>
        <p:spPr>
          <a:xfrm>
            <a:off x="1702340" y="359923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02B8895-D308-4BEF-9356-6A5793C67631}"/>
              </a:ext>
            </a:extLst>
          </p:cNvPr>
          <p:cNvCxnSpPr/>
          <p:nvPr/>
        </p:nvCxnSpPr>
        <p:spPr>
          <a:xfrm>
            <a:off x="24124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86EC789-39C8-4512-98FA-0DC5147131AF}"/>
              </a:ext>
            </a:extLst>
          </p:cNvPr>
          <p:cNvCxnSpPr/>
          <p:nvPr/>
        </p:nvCxnSpPr>
        <p:spPr>
          <a:xfrm>
            <a:off x="37840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342FDBB-4B8A-48B6-89DB-47CC68FEFBC2}"/>
              </a:ext>
            </a:extLst>
          </p:cNvPr>
          <p:cNvCxnSpPr/>
          <p:nvPr/>
        </p:nvCxnSpPr>
        <p:spPr>
          <a:xfrm>
            <a:off x="5058384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EAE75FDB-7E02-4A64-809D-0FD858F70534}"/>
              </a:ext>
            </a:extLst>
          </p:cNvPr>
          <p:cNvCxnSpPr/>
          <p:nvPr/>
        </p:nvCxnSpPr>
        <p:spPr>
          <a:xfrm>
            <a:off x="645916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DDE5CBDD-5B8F-498A-A7F3-127EFC3AAF87}"/>
              </a:ext>
            </a:extLst>
          </p:cNvPr>
          <p:cNvCxnSpPr/>
          <p:nvPr/>
        </p:nvCxnSpPr>
        <p:spPr>
          <a:xfrm>
            <a:off x="7743218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9BA0CE31-6E51-48C3-A505-261561D94AF3}"/>
              </a:ext>
            </a:extLst>
          </p:cNvPr>
          <p:cNvCxnSpPr/>
          <p:nvPr/>
        </p:nvCxnSpPr>
        <p:spPr>
          <a:xfrm>
            <a:off x="9085635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37C355CE-25E6-4BFA-BAE4-B5A13BD8F0A4}"/>
              </a:ext>
            </a:extLst>
          </p:cNvPr>
          <p:cNvCxnSpPr/>
          <p:nvPr/>
        </p:nvCxnSpPr>
        <p:spPr>
          <a:xfrm>
            <a:off x="1032104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0349D4-2741-401C-92CD-343E3DB8DF40}"/>
              </a:ext>
            </a:extLst>
          </p:cNvPr>
          <p:cNvSpPr txBox="1"/>
          <p:nvPr/>
        </p:nvSpPr>
        <p:spPr>
          <a:xfrm>
            <a:off x="713362" y="350198"/>
            <a:ext cx="459793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</a:rPr>
              <a:t>G (koncentráció) = </a:t>
            </a:r>
            <a:r>
              <a:rPr lang="hu-HU" sz="25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</a:rPr>
              <a:t>alacsony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FE4BB09-8EDC-4A56-AB6C-EFFEF17D49ED}"/>
              </a:ext>
            </a:extLst>
          </p:cNvPr>
          <p:cNvSpPr txBox="1"/>
          <p:nvPr/>
        </p:nvSpPr>
        <p:spPr>
          <a:xfrm>
            <a:off x="7572984" y="350198"/>
            <a:ext cx="4314209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</a:rPr>
              <a:t>H (bizonytalanság) = </a:t>
            </a:r>
            <a:r>
              <a:rPr lang="hu-HU" sz="2500" dirty="0">
                <a:highlight>
                  <a:srgbClr val="00FF00"/>
                </a:highlight>
                <a:latin typeface="Arial" panose="020B0604020202020204" pitchFamily="34" charset="0"/>
              </a:rPr>
              <a:t>magas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2417A25D-A19E-4971-8D8B-C64DDA132689}"/>
                  </a:ext>
                </a:extLst>
              </p:cNvPr>
              <p:cNvSpPr txBox="1"/>
              <p:nvPr/>
            </p:nvSpPr>
            <p:spPr>
              <a:xfrm>
                <a:off x="5933295" y="5150270"/>
                <a:ext cx="343043" cy="720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5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5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hu-HU" sz="25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hu-HU" sz="2500" b="1" dirty="0"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2417A25D-A19E-4971-8D8B-C64DDA132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95" y="5150270"/>
                <a:ext cx="343043" cy="720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52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8D138F0-5C97-42C7-ACD5-133E1E4E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68"/>
          <a:stretch/>
        </p:blipFill>
        <p:spPr>
          <a:xfrm>
            <a:off x="571500" y="1128712"/>
            <a:ext cx="11049000" cy="4026947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A75A949A-F652-4796-A428-1D9C9028F3F2}"/>
              </a:ext>
            </a:extLst>
          </p:cNvPr>
          <p:cNvCxnSpPr/>
          <p:nvPr/>
        </p:nvCxnSpPr>
        <p:spPr>
          <a:xfrm>
            <a:off x="1741251" y="2626468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53BDCCCE-EABC-426E-9134-220772460270}"/>
              </a:ext>
            </a:extLst>
          </p:cNvPr>
          <p:cNvCxnSpPr/>
          <p:nvPr/>
        </p:nvCxnSpPr>
        <p:spPr>
          <a:xfrm>
            <a:off x="1741251" y="3429000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7E74C7F-8681-439B-922E-2A9DCBD703DA}"/>
              </a:ext>
            </a:extLst>
          </p:cNvPr>
          <p:cNvCxnSpPr/>
          <p:nvPr/>
        </p:nvCxnSpPr>
        <p:spPr>
          <a:xfrm>
            <a:off x="4931924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A60F68E1-4409-46D7-9F05-E326A459D170}"/>
              </a:ext>
            </a:extLst>
          </p:cNvPr>
          <p:cNvCxnSpPr/>
          <p:nvPr/>
        </p:nvCxnSpPr>
        <p:spPr>
          <a:xfrm>
            <a:off x="6498077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9B56B0A4-CEE5-4C07-973F-9AA45DC4A4D6}"/>
              </a:ext>
            </a:extLst>
          </p:cNvPr>
          <p:cNvCxnSpPr/>
          <p:nvPr/>
        </p:nvCxnSpPr>
        <p:spPr>
          <a:xfrm>
            <a:off x="7986409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D739038-5E32-4416-B027-29A95ABEA426}"/>
              </a:ext>
            </a:extLst>
          </p:cNvPr>
          <p:cNvCxnSpPr/>
          <p:nvPr/>
        </p:nvCxnSpPr>
        <p:spPr>
          <a:xfrm>
            <a:off x="3433865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B058B043-8BD6-4BAB-AD70-AE2BB534FCBE}"/>
              </a:ext>
            </a:extLst>
          </p:cNvPr>
          <p:cNvCxnSpPr/>
          <p:nvPr/>
        </p:nvCxnSpPr>
        <p:spPr>
          <a:xfrm>
            <a:off x="2324912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AE4D245F-CFC0-4826-96C8-1600F09CAFFF}"/>
              </a:ext>
            </a:extLst>
          </p:cNvPr>
          <p:cNvCxnSpPr/>
          <p:nvPr/>
        </p:nvCxnSpPr>
        <p:spPr>
          <a:xfrm>
            <a:off x="9280188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59D683CF-B6FE-47FB-BA0D-C8B614C7FFE0}"/>
              </a:ext>
            </a:extLst>
          </p:cNvPr>
          <p:cNvCxnSpPr/>
          <p:nvPr/>
        </p:nvCxnSpPr>
        <p:spPr>
          <a:xfrm>
            <a:off x="10408596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43B6BC3-2973-4800-899D-ED19CFBF1073}"/>
              </a:ext>
            </a:extLst>
          </p:cNvPr>
          <p:cNvSpPr txBox="1"/>
          <p:nvPr/>
        </p:nvSpPr>
        <p:spPr>
          <a:xfrm>
            <a:off x="713363" y="350198"/>
            <a:ext cx="34500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</a:rPr>
              <a:t>G (koncentráció) 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8391E72D-BE28-47B3-8FBE-2A05FDFA6D56}"/>
              </a:ext>
            </a:extLst>
          </p:cNvPr>
          <p:cNvSpPr txBox="1"/>
          <p:nvPr/>
        </p:nvSpPr>
        <p:spPr>
          <a:xfrm>
            <a:off x="6882323" y="350198"/>
            <a:ext cx="35262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</a:rPr>
              <a:t>H (bizonytalanság)</a:t>
            </a:r>
          </a:p>
        </p:txBody>
      </p:sp>
      <p:sp>
        <p:nvSpPr>
          <p:cNvPr id="2" name="Nyíl: lefelé mutató 1">
            <a:extLst>
              <a:ext uri="{FF2B5EF4-FFF2-40B4-BE49-F238E27FC236}">
                <a16:creationId xmlns:a16="http://schemas.microsoft.com/office/drawing/2014/main" id="{474757AC-C771-43BD-98F1-DA8339E2B61C}"/>
              </a:ext>
            </a:extLst>
          </p:cNvPr>
          <p:cNvSpPr/>
          <p:nvPr/>
        </p:nvSpPr>
        <p:spPr>
          <a:xfrm rot="10800000">
            <a:off x="3433865" y="352983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9" name="Nyíl: lefelé mutató 18">
            <a:extLst>
              <a:ext uri="{FF2B5EF4-FFF2-40B4-BE49-F238E27FC236}">
                <a16:creationId xmlns:a16="http://schemas.microsoft.com/office/drawing/2014/main" id="{424348F2-B98A-4031-B935-253640C44705}"/>
              </a:ext>
            </a:extLst>
          </p:cNvPr>
          <p:cNvSpPr/>
          <p:nvPr/>
        </p:nvSpPr>
        <p:spPr>
          <a:xfrm>
            <a:off x="9896274" y="362206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FD30F57E-C2AC-4978-81C0-CC4EA972BCA9}"/>
                  </a:ext>
                </a:extLst>
              </p:cNvPr>
              <p:cNvSpPr txBox="1"/>
              <p:nvPr/>
            </p:nvSpPr>
            <p:spPr>
              <a:xfrm>
                <a:off x="5933295" y="5150270"/>
                <a:ext cx="343043" cy="720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5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5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hu-HU" sz="25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hu-HU" sz="2500" b="1" dirty="0"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FD30F57E-C2AC-4978-81C0-CC4EA972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95" y="5150270"/>
                <a:ext cx="343043" cy="720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Nyíl: lefelé mutató 20">
            <a:extLst>
              <a:ext uri="{FF2B5EF4-FFF2-40B4-BE49-F238E27FC236}">
                <a16:creationId xmlns:a16="http://schemas.microsoft.com/office/drawing/2014/main" id="{D0D04EDA-479B-4C10-BA9A-588273DB6CB7}"/>
              </a:ext>
            </a:extLst>
          </p:cNvPr>
          <p:cNvSpPr/>
          <p:nvPr/>
        </p:nvSpPr>
        <p:spPr>
          <a:xfrm>
            <a:off x="6462410" y="5283432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7CA3C92-625B-4E14-9834-719221EF5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42"/>
          <a:stretch/>
        </p:blipFill>
        <p:spPr>
          <a:xfrm>
            <a:off x="542925" y="1147762"/>
            <a:ext cx="11106150" cy="4017625"/>
          </a:xfrm>
          <a:prstGeom prst="rect">
            <a:avLst/>
          </a:prstGeom>
        </p:spPr>
      </p:pic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66FD80F-7B98-49CB-8E37-6E039CAC88C9}"/>
              </a:ext>
            </a:extLst>
          </p:cNvPr>
          <p:cNvCxnSpPr/>
          <p:nvPr/>
        </p:nvCxnSpPr>
        <p:spPr>
          <a:xfrm>
            <a:off x="1770433" y="2772383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66DB646E-5A1C-4FFF-9CD5-849E3AAD6364}"/>
              </a:ext>
            </a:extLst>
          </p:cNvPr>
          <p:cNvCxnSpPr/>
          <p:nvPr/>
        </p:nvCxnSpPr>
        <p:spPr>
          <a:xfrm>
            <a:off x="1770433" y="3268493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090D923F-F539-40C9-ADB2-4027564829C1}"/>
              </a:ext>
            </a:extLst>
          </p:cNvPr>
          <p:cNvCxnSpPr/>
          <p:nvPr/>
        </p:nvCxnSpPr>
        <p:spPr>
          <a:xfrm>
            <a:off x="6391073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4CA68910-8BE5-4533-977E-2E01F3354F80}"/>
              </a:ext>
            </a:extLst>
          </p:cNvPr>
          <p:cNvCxnSpPr/>
          <p:nvPr/>
        </p:nvCxnSpPr>
        <p:spPr>
          <a:xfrm>
            <a:off x="4679005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FC1226E7-D000-4DB2-A698-516070CF4CAD}"/>
              </a:ext>
            </a:extLst>
          </p:cNvPr>
          <p:cNvCxnSpPr/>
          <p:nvPr/>
        </p:nvCxnSpPr>
        <p:spPr>
          <a:xfrm>
            <a:off x="3171217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6B007393-9011-41D2-8268-CACBCF27E6A7}"/>
              </a:ext>
            </a:extLst>
          </p:cNvPr>
          <p:cNvCxnSpPr/>
          <p:nvPr/>
        </p:nvCxnSpPr>
        <p:spPr>
          <a:xfrm>
            <a:off x="7986410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DCA089A0-93C5-4F55-9CD2-6A1A2B5FBE30}"/>
              </a:ext>
            </a:extLst>
          </p:cNvPr>
          <p:cNvCxnSpPr/>
          <p:nvPr/>
        </p:nvCxnSpPr>
        <p:spPr>
          <a:xfrm>
            <a:off x="9649839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92D19ABC-ADC8-4243-944B-0956B8B03E41}"/>
              </a:ext>
            </a:extLst>
          </p:cNvPr>
          <p:cNvSpPr txBox="1"/>
          <p:nvPr/>
        </p:nvSpPr>
        <p:spPr>
          <a:xfrm>
            <a:off x="713363" y="350198"/>
            <a:ext cx="34500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</a:rPr>
              <a:t>G (koncentráció)  </a:t>
            </a:r>
          </a:p>
        </p:txBody>
      </p:sp>
      <p:sp>
        <p:nvSpPr>
          <p:cNvPr id="24" name="Nyíl: lefelé mutató 23">
            <a:extLst>
              <a:ext uri="{FF2B5EF4-FFF2-40B4-BE49-F238E27FC236}">
                <a16:creationId xmlns:a16="http://schemas.microsoft.com/office/drawing/2014/main" id="{04BC6B0E-9FE5-4B1A-A526-1A7638B3A5C1}"/>
              </a:ext>
            </a:extLst>
          </p:cNvPr>
          <p:cNvSpPr/>
          <p:nvPr/>
        </p:nvSpPr>
        <p:spPr>
          <a:xfrm rot="10800000">
            <a:off x="3351988" y="348472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25" name="Nyíl: lefelé mutató 24">
            <a:extLst>
              <a:ext uri="{FF2B5EF4-FFF2-40B4-BE49-F238E27FC236}">
                <a16:creationId xmlns:a16="http://schemas.microsoft.com/office/drawing/2014/main" id="{208060A0-90FA-46D5-BE89-9F7C88D5944A}"/>
              </a:ext>
            </a:extLst>
          </p:cNvPr>
          <p:cNvSpPr/>
          <p:nvPr/>
        </p:nvSpPr>
        <p:spPr>
          <a:xfrm>
            <a:off x="9906001" y="348472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26" name="Nyíl: lefelé mutató 25">
            <a:extLst>
              <a:ext uri="{FF2B5EF4-FFF2-40B4-BE49-F238E27FC236}">
                <a16:creationId xmlns:a16="http://schemas.microsoft.com/office/drawing/2014/main" id="{49B3FDD5-2F9C-4030-8CE3-2099720913FC}"/>
              </a:ext>
            </a:extLst>
          </p:cNvPr>
          <p:cNvSpPr/>
          <p:nvPr/>
        </p:nvSpPr>
        <p:spPr>
          <a:xfrm rot="10800000">
            <a:off x="3789732" y="348472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27" name="Nyíl: lefelé mutató 26">
            <a:extLst>
              <a:ext uri="{FF2B5EF4-FFF2-40B4-BE49-F238E27FC236}">
                <a16:creationId xmlns:a16="http://schemas.microsoft.com/office/drawing/2014/main" id="{6C18C045-F4D7-48D3-AB63-E892508004A3}"/>
              </a:ext>
            </a:extLst>
          </p:cNvPr>
          <p:cNvSpPr/>
          <p:nvPr/>
        </p:nvSpPr>
        <p:spPr>
          <a:xfrm>
            <a:off x="10316184" y="348472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8F499623-6C17-4101-AAE7-8A8450E8E7FB}"/>
                  </a:ext>
                </a:extLst>
              </p:cNvPr>
              <p:cNvSpPr txBox="1"/>
              <p:nvPr/>
            </p:nvSpPr>
            <p:spPr>
              <a:xfrm>
                <a:off x="5933295" y="5150270"/>
                <a:ext cx="343043" cy="720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5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5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hu-HU" sz="25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hu-HU" sz="2500" b="1" dirty="0"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8F499623-6C17-4101-AAE7-8A8450E8E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95" y="5150270"/>
                <a:ext cx="343043" cy="720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Nyíl: lefelé mutató 27">
            <a:extLst>
              <a:ext uri="{FF2B5EF4-FFF2-40B4-BE49-F238E27FC236}">
                <a16:creationId xmlns:a16="http://schemas.microsoft.com/office/drawing/2014/main" id="{E85C3ED7-3E25-4993-99AB-506925E31CA8}"/>
              </a:ext>
            </a:extLst>
          </p:cNvPr>
          <p:cNvSpPr/>
          <p:nvPr/>
        </p:nvSpPr>
        <p:spPr>
          <a:xfrm>
            <a:off x="6462410" y="5283432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29" name="Nyíl: lefelé mutató 28">
            <a:extLst>
              <a:ext uri="{FF2B5EF4-FFF2-40B4-BE49-F238E27FC236}">
                <a16:creationId xmlns:a16="http://schemas.microsoft.com/office/drawing/2014/main" id="{508554F0-E1CB-4575-8AF6-274E56CC6467}"/>
              </a:ext>
            </a:extLst>
          </p:cNvPr>
          <p:cNvSpPr/>
          <p:nvPr/>
        </p:nvSpPr>
        <p:spPr>
          <a:xfrm>
            <a:off x="6872593" y="5283432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1CFF5977-81FD-4C79-84F6-18E2659B95EF}"/>
              </a:ext>
            </a:extLst>
          </p:cNvPr>
          <p:cNvSpPr txBox="1"/>
          <p:nvPr/>
        </p:nvSpPr>
        <p:spPr>
          <a:xfrm>
            <a:off x="6882323" y="350198"/>
            <a:ext cx="2973419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</a:rPr>
              <a:t>H (bizonytalanság)</a:t>
            </a:r>
          </a:p>
        </p:txBody>
      </p:sp>
    </p:spTree>
    <p:extLst>
      <p:ext uri="{BB962C8B-B14F-4D97-AF65-F5344CB8AC3E}">
        <p14:creationId xmlns:p14="http://schemas.microsoft.com/office/powerpoint/2010/main" val="25129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doboz 21">
            <a:extLst>
              <a:ext uri="{FF2B5EF4-FFF2-40B4-BE49-F238E27FC236}">
                <a16:creationId xmlns:a16="http://schemas.microsoft.com/office/drawing/2014/main" id="{92D19ABC-ADC8-4243-944B-0956B8B03E41}"/>
              </a:ext>
            </a:extLst>
          </p:cNvPr>
          <p:cNvSpPr txBox="1"/>
          <p:nvPr/>
        </p:nvSpPr>
        <p:spPr>
          <a:xfrm>
            <a:off x="713363" y="350198"/>
            <a:ext cx="34500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</a:rPr>
              <a:t>G (Koncentráció) </a:t>
            </a:r>
          </a:p>
        </p:txBody>
      </p:sp>
      <p:sp>
        <p:nvSpPr>
          <p:cNvPr id="24" name="Nyíl: lefelé mutató 23">
            <a:extLst>
              <a:ext uri="{FF2B5EF4-FFF2-40B4-BE49-F238E27FC236}">
                <a16:creationId xmlns:a16="http://schemas.microsoft.com/office/drawing/2014/main" id="{04BC6B0E-9FE5-4B1A-A526-1A7638B3A5C1}"/>
              </a:ext>
            </a:extLst>
          </p:cNvPr>
          <p:cNvSpPr/>
          <p:nvPr/>
        </p:nvSpPr>
        <p:spPr>
          <a:xfrm rot="10800000">
            <a:off x="3386037" y="350198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25" name="Nyíl: lefelé mutató 24">
            <a:extLst>
              <a:ext uri="{FF2B5EF4-FFF2-40B4-BE49-F238E27FC236}">
                <a16:creationId xmlns:a16="http://schemas.microsoft.com/office/drawing/2014/main" id="{208060A0-90FA-46D5-BE89-9F7C88D5944A}"/>
              </a:ext>
            </a:extLst>
          </p:cNvPr>
          <p:cNvSpPr/>
          <p:nvPr/>
        </p:nvSpPr>
        <p:spPr>
          <a:xfrm>
            <a:off x="9918968" y="374214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26" name="Nyíl: lefelé mutató 25">
            <a:extLst>
              <a:ext uri="{FF2B5EF4-FFF2-40B4-BE49-F238E27FC236}">
                <a16:creationId xmlns:a16="http://schemas.microsoft.com/office/drawing/2014/main" id="{49B3FDD5-2F9C-4030-8CE3-2099720913FC}"/>
              </a:ext>
            </a:extLst>
          </p:cNvPr>
          <p:cNvSpPr/>
          <p:nvPr/>
        </p:nvSpPr>
        <p:spPr>
          <a:xfrm rot="10800000">
            <a:off x="3823781" y="350198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27" name="Nyíl: lefelé mutató 26">
            <a:extLst>
              <a:ext uri="{FF2B5EF4-FFF2-40B4-BE49-F238E27FC236}">
                <a16:creationId xmlns:a16="http://schemas.microsoft.com/office/drawing/2014/main" id="{6C18C045-F4D7-48D3-AB63-E892508004A3}"/>
              </a:ext>
            </a:extLst>
          </p:cNvPr>
          <p:cNvSpPr/>
          <p:nvPr/>
        </p:nvSpPr>
        <p:spPr>
          <a:xfrm>
            <a:off x="10329151" y="374214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B04AD45-7EE4-416D-AB7E-18FB4429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72952"/>
            <a:ext cx="10248900" cy="3943350"/>
          </a:xfrm>
          <a:prstGeom prst="rect">
            <a:avLst/>
          </a:prstGeom>
        </p:spPr>
      </p:pic>
      <p:sp>
        <p:nvSpPr>
          <p:cNvPr id="21" name="Nyíl: lefelé mutató 20">
            <a:extLst>
              <a:ext uri="{FF2B5EF4-FFF2-40B4-BE49-F238E27FC236}">
                <a16:creationId xmlns:a16="http://schemas.microsoft.com/office/drawing/2014/main" id="{71A59129-2B62-4E40-8AF5-635CDECE499E}"/>
              </a:ext>
            </a:extLst>
          </p:cNvPr>
          <p:cNvSpPr/>
          <p:nvPr/>
        </p:nvSpPr>
        <p:spPr>
          <a:xfrm rot="10800000">
            <a:off x="4259092" y="350198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28" name="Nyíl: lefelé mutató 27">
            <a:extLst>
              <a:ext uri="{FF2B5EF4-FFF2-40B4-BE49-F238E27FC236}">
                <a16:creationId xmlns:a16="http://schemas.microsoft.com/office/drawing/2014/main" id="{6ACECEDD-B962-49C9-9035-13AE8FAD285D}"/>
              </a:ext>
            </a:extLst>
          </p:cNvPr>
          <p:cNvSpPr/>
          <p:nvPr/>
        </p:nvSpPr>
        <p:spPr>
          <a:xfrm>
            <a:off x="10739334" y="374214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EE41699B-248F-44BD-B4C0-697B03DBEB10}"/>
                  </a:ext>
                </a:extLst>
              </p:cNvPr>
              <p:cNvSpPr txBox="1"/>
              <p:nvPr/>
            </p:nvSpPr>
            <p:spPr>
              <a:xfrm>
                <a:off x="5933295" y="5150270"/>
                <a:ext cx="343043" cy="720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5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5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hu-HU" sz="25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hu-HU" sz="2500" b="1" dirty="0"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EE41699B-248F-44BD-B4C0-697B03DBE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95" y="5150270"/>
                <a:ext cx="343043" cy="720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Nyíl: lefelé mutató 14">
            <a:extLst>
              <a:ext uri="{FF2B5EF4-FFF2-40B4-BE49-F238E27FC236}">
                <a16:creationId xmlns:a16="http://schemas.microsoft.com/office/drawing/2014/main" id="{68083E35-1DF6-4112-A573-5FFC14560A48}"/>
              </a:ext>
            </a:extLst>
          </p:cNvPr>
          <p:cNvSpPr/>
          <p:nvPr/>
        </p:nvSpPr>
        <p:spPr>
          <a:xfrm>
            <a:off x="6462410" y="5283432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6" name="Nyíl: lefelé mutató 15">
            <a:extLst>
              <a:ext uri="{FF2B5EF4-FFF2-40B4-BE49-F238E27FC236}">
                <a16:creationId xmlns:a16="http://schemas.microsoft.com/office/drawing/2014/main" id="{72958BCD-A76D-4956-9CE3-4A14582C3EA0}"/>
              </a:ext>
            </a:extLst>
          </p:cNvPr>
          <p:cNvSpPr/>
          <p:nvPr/>
        </p:nvSpPr>
        <p:spPr>
          <a:xfrm>
            <a:off x="6872593" y="5283432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7" name="Nyíl: lefelé mutató 16">
            <a:extLst>
              <a:ext uri="{FF2B5EF4-FFF2-40B4-BE49-F238E27FC236}">
                <a16:creationId xmlns:a16="http://schemas.microsoft.com/office/drawing/2014/main" id="{03E3578F-5741-4647-A0A0-94CC0E959C61}"/>
              </a:ext>
            </a:extLst>
          </p:cNvPr>
          <p:cNvSpPr/>
          <p:nvPr/>
        </p:nvSpPr>
        <p:spPr>
          <a:xfrm>
            <a:off x="7282776" y="5283432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6CADE45-06A4-4598-95F0-7B98AD4AC611}"/>
              </a:ext>
            </a:extLst>
          </p:cNvPr>
          <p:cNvSpPr txBox="1"/>
          <p:nvPr/>
        </p:nvSpPr>
        <p:spPr>
          <a:xfrm>
            <a:off x="6882323" y="350198"/>
            <a:ext cx="303664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</a:rPr>
              <a:t>H (Bizonytalanság)</a:t>
            </a:r>
          </a:p>
        </p:txBody>
      </p:sp>
    </p:spTree>
    <p:extLst>
      <p:ext uri="{BB962C8B-B14F-4D97-AF65-F5344CB8AC3E}">
        <p14:creationId xmlns:p14="http://schemas.microsoft.com/office/powerpoint/2010/main" val="130832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832228" y="5756995"/>
            <a:ext cx="1135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latin typeface="Arial" panose="020B0604020202020204" pitchFamily="34" charset="0"/>
              </a:rPr>
              <a:t>NNGYK és KSH adatok alapján 2024.01 (19 megyét és Budapestet lefedve).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66AA406-24AE-43A3-9337-964DE2CA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33" y="213445"/>
            <a:ext cx="97059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tchalbala.com/wp-content/uploads/2025/02/tondo-av-tack-canyon.jpg">
            <a:extLst>
              <a:ext uri="{FF2B5EF4-FFF2-40B4-BE49-F238E27FC236}">
                <a16:creationId xmlns:a16="http://schemas.microsoft.com/office/drawing/2014/main" id="{8C5A1B41-391F-4B6A-8A6F-1121820F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32" y="505838"/>
            <a:ext cx="5049735" cy="50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191AF75-CFEE-496A-AC1B-965EE6055FB0}"/>
              </a:ext>
            </a:extLst>
          </p:cNvPr>
          <p:cNvSpPr/>
          <p:nvPr/>
        </p:nvSpPr>
        <p:spPr>
          <a:xfrm>
            <a:off x="8215975" y="5715160"/>
            <a:ext cx="388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August Vincent Tack. </a:t>
            </a:r>
            <a:r>
              <a:rPr lang="hu-HU" i="1" dirty="0">
                <a:latin typeface="Arial" panose="020B0604020202020204" pitchFamily="34" charset="0"/>
              </a:rPr>
              <a:t>Kanyon</a:t>
            </a:r>
            <a:r>
              <a:rPr lang="en-US" dirty="0">
                <a:latin typeface="Arial" panose="020B0604020202020204" pitchFamily="34" charset="0"/>
              </a:rPr>
              <a:t>. 1931.</a:t>
            </a:r>
            <a:endParaRPr 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9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1797DB1E-1AEE-4780-9E61-B0CC775D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02" y="74948"/>
            <a:ext cx="8046996" cy="5674164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FEF6200C-DC54-4783-86EC-907072257090}"/>
              </a:ext>
            </a:extLst>
          </p:cNvPr>
          <p:cNvSpPr/>
          <p:nvPr/>
        </p:nvSpPr>
        <p:spPr>
          <a:xfrm>
            <a:off x="8071878" y="5826933"/>
            <a:ext cx="3910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</a:rPr>
              <a:t>NNGYK és KSH adatok alapján 2024.01 </a:t>
            </a:r>
          </a:p>
        </p:txBody>
      </p:sp>
    </p:spTree>
    <p:extLst>
      <p:ext uri="{BB962C8B-B14F-4D97-AF65-F5344CB8AC3E}">
        <p14:creationId xmlns:p14="http://schemas.microsoft.com/office/powerpoint/2010/main" val="208177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1C079A-31FF-4C90-8475-730F8CCB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6B7A41-C991-440E-B6D0-D7E7E60F2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84" y="1596866"/>
            <a:ext cx="10515600" cy="374177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hu-HU" dirty="0">
                <a:solidFill>
                  <a:schemeClr val="bg1"/>
                </a:solidFill>
              </a:rPr>
              <a:t>A bizonytalanság megközelíthető az EFI Irodák elhelyezkedése oldaláról is.</a:t>
            </a:r>
          </a:p>
          <a:p>
            <a:pPr lvl="1"/>
            <a:r>
              <a:rPr lang="hu-HU" sz="2400" dirty="0" err="1"/>
              <a:t>Herfindahl</a:t>
            </a:r>
            <a:r>
              <a:rPr lang="hu-HU" sz="2400" dirty="0"/>
              <a:t>-Hirschman-index: 0.062 </a:t>
            </a:r>
          </a:p>
          <a:p>
            <a:pPr lvl="1">
              <a:spcAft>
                <a:spcPts val="600"/>
              </a:spcAft>
            </a:pPr>
            <a:r>
              <a:rPr lang="hu-HU" sz="2400" dirty="0"/>
              <a:t>Shannon-entrópia: 1.24</a:t>
            </a:r>
          </a:p>
          <a:p>
            <a:pPr lvl="1">
              <a:spcAft>
                <a:spcPts val="600"/>
              </a:spcAft>
            </a:pPr>
            <a:r>
              <a:rPr lang="hu-HU" sz="2400" dirty="0"/>
              <a:t>Gini index: 0,24</a:t>
            </a:r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3080995-B4CA-4A82-9416-ED1E1645D201}"/>
              </a:ext>
            </a:extLst>
          </p:cNvPr>
          <p:cNvSpPr/>
          <p:nvPr/>
        </p:nvSpPr>
        <p:spPr>
          <a:xfrm>
            <a:off x="5373712" y="2478964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magas bizonytalansági minta, széles lefedettség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5679E74-34BE-4D35-9579-6D1D0DDDEDA0}"/>
              </a:ext>
            </a:extLst>
          </p:cNvPr>
          <p:cNvSpPr/>
          <p:nvPr/>
        </p:nvSpPr>
        <p:spPr>
          <a:xfrm>
            <a:off x="4339198" y="2931530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mérsékelt egyenlőtlenség, </a:t>
            </a:r>
            <a:r>
              <a:rPr lang="hu-HU" dirty="0" err="1">
                <a:latin typeface="Arial" panose="020B0604020202020204" pitchFamily="34" charset="0"/>
              </a:rPr>
              <a:t>alulreprezentált</a:t>
            </a:r>
            <a:r>
              <a:rPr lang="hu-HU" dirty="0">
                <a:latin typeface="Arial" panose="020B0604020202020204" pitchFamily="34" charset="0"/>
              </a:rPr>
              <a:t> megyék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553E9D0-C3A6-48A8-9880-C39D291808E7}"/>
              </a:ext>
            </a:extLst>
          </p:cNvPr>
          <p:cNvSpPr/>
          <p:nvPr/>
        </p:nvSpPr>
        <p:spPr>
          <a:xfrm>
            <a:off x="6827389" y="2068015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</a:rPr>
              <a:t>erős diverzitás az irodák eloszlásában</a:t>
            </a: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0B47A1CB-4A03-4D88-BB58-13614F4EEE61}"/>
              </a:ext>
            </a:extLst>
          </p:cNvPr>
          <p:cNvSpPr/>
          <p:nvPr/>
        </p:nvSpPr>
        <p:spPr>
          <a:xfrm>
            <a:off x="6438363" y="2137442"/>
            <a:ext cx="308951" cy="23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42FE4BD9-7352-40C3-8C85-E9EC9EDBE5BB}"/>
              </a:ext>
            </a:extLst>
          </p:cNvPr>
          <p:cNvSpPr/>
          <p:nvPr/>
        </p:nvSpPr>
        <p:spPr>
          <a:xfrm>
            <a:off x="4949044" y="2530087"/>
            <a:ext cx="308951" cy="23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9E016E0E-AB3D-4591-B3D9-3FC22D717E66}"/>
              </a:ext>
            </a:extLst>
          </p:cNvPr>
          <p:cNvSpPr/>
          <p:nvPr/>
        </p:nvSpPr>
        <p:spPr>
          <a:xfrm>
            <a:off x="3898455" y="3000957"/>
            <a:ext cx="308951" cy="23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6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ADF41F-15A0-4A68-8119-34E0588D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Egészségfejlesztési Irodák (EFI-k) </a:t>
            </a:r>
            <a:br>
              <a:rPr lang="hu-HU" sz="4000" dirty="0"/>
            </a:br>
            <a:r>
              <a:rPr lang="hu-HU" sz="4000" dirty="0"/>
              <a:t>online jelenléte</a:t>
            </a:r>
            <a:endParaRPr lang="hu-HU" sz="4200" dirty="0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BCE9BAF3-B1A4-4042-97F6-6B6BDF87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04734"/>
              </p:ext>
            </p:extLst>
          </p:nvPr>
        </p:nvGraphicFramePr>
        <p:xfrm>
          <a:off x="2220338" y="1819072"/>
          <a:ext cx="7751324" cy="3449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2482">
                  <a:extLst>
                    <a:ext uri="{9D8B030D-6E8A-4147-A177-3AD203B41FA5}">
                      <a16:colId xmlns:a16="http://schemas.microsoft.com/office/drawing/2014/main" val="3882080585"/>
                    </a:ext>
                  </a:extLst>
                </a:gridCol>
                <a:gridCol w="1585608">
                  <a:extLst>
                    <a:ext uri="{9D8B030D-6E8A-4147-A177-3AD203B41FA5}">
                      <a16:colId xmlns:a16="http://schemas.microsoft.com/office/drawing/2014/main" val="1085959942"/>
                    </a:ext>
                  </a:extLst>
                </a:gridCol>
                <a:gridCol w="1313234">
                  <a:extLst>
                    <a:ext uri="{9D8B030D-6E8A-4147-A177-3AD203B41FA5}">
                      <a16:colId xmlns:a16="http://schemas.microsoft.com/office/drawing/2014/main" val="21408813"/>
                    </a:ext>
                  </a:extLst>
                </a:gridCol>
              </a:tblGrid>
              <a:tr h="86159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Megnevezés</a:t>
                      </a:r>
                      <a:endParaRPr lang="hu-HU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Gyakoriság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5504577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hu-HU" sz="2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 EFI csak közösségimédia oldallal rendelkezik (</a:t>
                      </a:r>
                      <a:r>
                        <a:rPr lang="hu-HU" sz="2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</a:t>
                      </a:r>
                      <a:r>
                        <a:rPr lang="hu-HU" sz="2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Facebook)</a:t>
                      </a:r>
                      <a:endParaRPr lang="en-US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hu-HU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hu-HU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2477491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EFI-</a:t>
                      </a:r>
                      <a:r>
                        <a:rPr lang="hu-HU" sz="2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nek</a:t>
                      </a:r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csak honlapja van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hu-HU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hu-HU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1885499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EFI-</a:t>
                      </a:r>
                      <a:r>
                        <a:rPr lang="hu-HU" sz="2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nek</a:t>
                      </a:r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van honlapja és közösségimédia oldala is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hu-HU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hu-HU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8738771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EFI-</a:t>
                      </a:r>
                      <a:r>
                        <a:rPr lang="hu-HU" sz="2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nek</a:t>
                      </a:r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nincs online jelenléte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hu-HU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hu-HU" sz="2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9830837"/>
                  </a:ext>
                </a:extLst>
              </a:tr>
              <a:tr h="430796">
                <a:tc>
                  <a:txBody>
                    <a:bodyPr/>
                    <a:lstStyle/>
                    <a:p>
                      <a:pPr algn="l" fontAlgn="b"/>
                      <a:r>
                        <a:rPr lang="hu-HU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Összesen:</a:t>
                      </a:r>
                      <a:endParaRPr lang="hu-HU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hu-HU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hu-HU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5006626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601F7A00-4B23-40DE-AB9C-21BBCB8EE3B4}"/>
              </a:ext>
            </a:extLst>
          </p:cNvPr>
          <p:cNvSpPr/>
          <p:nvPr/>
        </p:nvSpPr>
        <p:spPr>
          <a:xfrm>
            <a:off x="6096000" y="5749112"/>
            <a:ext cx="6027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</a:rPr>
              <a:t>EFI irodák web és közösségimédia megjelenése alapján 2024.06</a:t>
            </a:r>
          </a:p>
        </p:txBody>
      </p:sp>
    </p:spTree>
    <p:extLst>
      <p:ext uri="{BB962C8B-B14F-4D97-AF65-F5344CB8AC3E}">
        <p14:creationId xmlns:p14="http://schemas.microsoft.com/office/powerpoint/2010/main" val="878530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6E4BE84-AA69-4D2E-8EFD-21D9076D8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23" y="263916"/>
            <a:ext cx="9756258" cy="565052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8FC456C-7EA4-47F1-B943-7B7A760E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6" y="802982"/>
            <a:ext cx="246909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5C976D3-0975-4389-8602-B33A265EB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0" y="309147"/>
            <a:ext cx="9771335" cy="570855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52078CD-FFE8-4598-84AA-16BB9F882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14" y="1157592"/>
            <a:ext cx="2141057" cy="27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0DB17AE-BBA3-44E8-9805-AF960E77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82" y="97277"/>
            <a:ext cx="8217121" cy="590666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38C03E0-1817-4BCF-9872-13157C1B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2" y="1658368"/>
            <a:ext cx="246909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D8CF580-48D6-4C72-878A-953E9681F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98" y="122665"/>
            <a:ext cx="8166948" cy="58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081F399-DCD0-4EED-BF4E-8415EC51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0" y="64570"/>
            <a:ext cx="4549534" cy="30254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850CA25-7B62-4E32-823E-35F818D2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274" y="97227"/>
            <a:ext cx="4557155" cy="30330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8B3A7F6-E28E-4F07-ADE1-51B2B774B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473" y="3162907"/>
            <a:ext cx="4526672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03634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Összefoglalás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825" y="1629197"/>
            <a:ext cx="11858017" cy="448107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b="1" dirty="0"/>
              <a:t>Területi eloszlás: </a:t>
            </a:r>
            <a:r>
              <a:rPr lang="hu-HU" b="1" dirty="0" err="1"/>
              <a:t>kiegyenlítettebb</a:t>
            </a:r>
            <a:r>
              <a:rPr lang="hu-HU" b="1" dirty="0"/>
              <a:t> a vártnál, </a:t>
            </a:r>
            <a:br>
              <a:rPr lang="hu-HU" b="1" dirty="0"/>
            </a:br>
            <a:r>
              <a:rPr lang="hu-HU" b="1" dirty="0"/>
              <a:t>de vannak </a:t>
            </a:r>
            <a:r>
              <a:rPr lang="hu-HU" b="1" dirty="0" err="1"/>
              <a:t>alulreprezentált</a:t>
            </a:r>
            <a:r>
              <a:rPr lang="hu-HU" b="1" dirty="0"/>
              <a:t> vármegyék</a:t>
            </a:r>
          </a:p>
          <a:p>
            <a:pPr>
              <a:spcAft>
                <a:spcPts val="600"/>
              </a:spcAft>
            </a:pPr>
            <a:r>
              <a:rPr lang="hu-HU" b="1" dirty="0"/>
              <a:t>HHI (0,062)</a:t>
            </a:r>
            <a:r>
              <a:rPr lang="hu-HU" dirty="0"/>
              <a:t>: </a:t>
            </a:r>
            <a:r>
              <a:rPr lang="hu-HU" b="1" dirty="0"/>
              <a:t>erős diverzitás, alacsony koncentráció</a:t>
            </a:r>
          </a:p>
          <a:p>
            <a:pPr>
              <a:spcAft>
                <a:spcPts val="600"/>
              </a:spcAft>
            </a:pPr>
            <a:r>
              <a:rPr lang="hu-HU" b="1" dirty="0"/>
              <a:t>Shannon (1,24): széles lefedettség, magas „bizonytalansági” minta</a:t>
            </a:r>
          </a:p>
          <a:p>
            <a:pPr>
              <a:spcAft>
                <a:spcPts val="600"/>
              </a:spcAft>
            </a:pPr>
            <a:r>
              <a:rPr lang="hu-HU" b="1" dirty="0"/>
              <a:t>Gini (0,24): mérsékelt egyenlőtlenség → esélyegyenlőség javítható</a:t>
            </a:r>
          </a:p>
          <a:p>
            <a:pPr>
              <a:spcAft>
                <a:spcPts val="600"/>
              </a:spcAft>
            </a:pPr>
            <a:r>
              <a:rPr lang="hu-HU" b="1" dirty="0"/>
              <a:t>Gráfelemzés: eltérő szolgáltatáscsomagok → forráshatékonysági különbségek</a:t>
            </a:r>
          </a:p>
          <a:p>
            <a:pPr>
              <a:spcAft>
                <a:spcPts val="600"/>
              </a:spcAft>
            </a:pPr>
            <a:r>
              <a:rPr lang="hu-HU" b="1" dirty="0"/>
              <a:t>Következtetés: protokoll- és teljesítménymutató-hiány gátolhatja a fenntarthatóságot; </a:t>
            </a:r>
            <a:r>
              <a:rPr lang="hu-HU" b="1" dirty="0">
                <a:highlight>
                  <a:srgbClr val="800080"/>
                </a:highlight>
              </a:rPr>
              <a:t>diverzitás = alkalmazkodás a helyi igényekhez</a:t>
            </a:r>
          </a:p>
        </p:txBody>
      </p:sp>
    </p:spTree>
    <p:extLst>
      <p:ext uri="{BB962C8B-B14F-4D97-AF65-F5344CB8AC3E}">
        <p14:creationId xmlns:p14="http://schemas.microsoft.com/office/powerpoint/2010/main" val="74775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>
          <a:xfrm>
            <a:off x="1694652" y="346547"/>
            <a:ext cx="9144000" cy="1123815"/>
          </a:xfrm>
        </p:spPr>
        <p:txBody>
          <a:bodyPr/>
          <a:lstStyle/>
          <a:p>
            <a:r>
              <a:rPr lang="hu-HU" dirty="0"/>
              <a:t>Köszönöm a </a:t>
            </a:r>
            <a:br>
              <a:rPr lang="hu-HU" dirty="0"/>
            </a:br>
            <a:r>
              <a:rPr lang="hu-HU" dirty="0"/>
              <a:t>megtisztelő figyelmüket!</a:t>
            </a:r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>
          <a:xfrm>
            <a:off x="1524000" y="4245460"/>
            <a:ext cx="9144000" cy="316208"/>
          </a:xfrm>
        </p:spPr>
        <p:txBody>
          <a:bodyPr/>
          <a:lstStyle/>
          <a:p>
            <a:r>
              <a:rPr lang="hu-HU" dirty="0"/>
              <a:t>www.gerontosociology.com</a:t>
            </a:r>
          </a:p>
          <a:p>
            <a:r>
              <a:rPr lang="hu-HU" dirty="0"/>
              <a:t>domjan.peter@phd.semmelweis.hu</a:t>
            </a:r>
            <a:endParaRPr lang="en-GB" dirty="0"/>
          </a:p>
        </p:txBody>
      </p:sp>
      <p:pic>
        <p:nvPicPr>
          <p:cNvPr id="8" name="Picture 4" descr="https://attachments.office.net/owa/domjan.peter%40phd.semmelweis.hu/service.svc/s/GetAttachmentThumbnail?id=AAMkADIyNzJlNTUxLWU1Y2YtNGJkNy05MmM0LTMxZDQ5MTM0OTBlZgBGAAAAAADD1pMHYJPUSp7CsvnehxoVBwDbFju0NslGT73zxzR9rV1%2BAAAAAAEMAADbFju0NslGT73zxzR9rV1%2BAAEeDWRaAAABEgAQAHdbgfyOektDidUcMK8mcOA%3D&amp;thumbnailType=2&amp;token=eyJhbGciOiJSUzI1NiIsImtpZCI6IkEzMDVCMkU1Q0ZERjFGQTFBODgyNTU2MzM3NDhCQkNBRTAxNUU5OTIiLCJ0eXAiOiJKV1QiLCJ4NXQiOiJvd1d5NWNfZkg2R29nbFZqTjBpN3l1QVY2WkkifQ.eyJvcmlnaW4iOiJodHRwczovL291dGxvb2sub2ZmaWNlLmNvbSIsInVjIjoiMGY2ODg0NWUyOTMwNGM1MWJmYWE2ODg5Y2M2ZWMxNGEiLCJzaWduaW5fc3RhdGUiOiJrbXNpIiwidmVyIjoiRXhjaGFuZ2UuQ2FsbGJhY2suVjEiLCJhcHBjdHhzZW5kZXIiOiJPd2FEb3dubG9hZEBiYWFlOTBiOC0zOWYxLTQzNGQtYWJhNi02NGViZDU4OTYzNTciLCJpc3NyaW5nIjoiV1ciLCJhcHBjdHgiOiJ7XCJtc2V4Y2hwcm90XCI6XCJvd2FcIixcInB1aWRcIjpcIjExNTM4MDExMjY0MDY2MzczODhcIixcInNjb3BlXCI6XCJPd2FEb3dubG9hZFwiLFwib2lkXCI6XCJhNDdiM2Y3Ni0wMDI3LTQwMzQtYjZjYy04YTk3OGI5ZWU2ZGVcIixcInByaW1hcnlzaWRcIjpcIlMtMS01LTIxLTI3MjQ1MTc1NzUtOTg5OTE2NjYzLTQwMDM3MTU3MzMtMzgwODc3OTNcIn0iLCJuYmYiOjE3MzE3NTkzMjksImV4cCI6MTczMTc1OTYyOSwiaXNzIjoiMDAwMDAwMDItMDAwMC0wZmYxLWNlMDAtMDAwMDAwMDAwMDAwQGJhYWU5MGI4LTM5ZjEtNDM0ZC1hYmE2LTY0ZWJkNTg5NjM1NyIsImF1ZCI6IjAwMDAwMDAyLTAwMDAtMGZmMS1jZTAwLTAwMDAwMDAwMDAwMC9hdHRhY2htZW50cy5vZmZpY2UubmV0QGJhYWU5MGI4LTM5ZjEtNDM0ZC1hYmE2LTY0ZWJkNTg5NjM1NyIsImhhcHAiOiJvd2EifQ.txOz2_dw38F9msPKh1UDvhsYuarsXByGO1zAxOcGzyjH3SWIN2u0WV5WDd7QX-blSmCxbJWa_GBVoMkTIr7ecTMWH-pmO_JrnVLMReiVwZwQzvzW5KYwATQIiaO6cveqDH5qW1ho8gWx_2_g7Au9EPFG-pkzirnLnjW5MD40HjWbzguRD0P91MWZ6FvyIBBcqeXwS7lx8AUm3n-4gI1lcqRiR0fEPopvmi9Fd1Z00lKvXhGk9BaAhkf36mrmEqZK_mXYOFK0MATeKrg54pJmnTAdASe39Xaph1JidUBmLr2NFJDPu0fyPK2O6AY6d1ZASZ7rNTqJxyJdyK3iMRM5qQ&amp;X-OWA-CANARY=wTQ4TYVLwd8AAAAAAAAAAABRv9Q4Bt0YEVT-vJFgrZnS75pE0sz3NMXym3dCxmSurcFhKH9y4m0.&amp;owa=outlook.office.com&amp;scriptVer=20241101001.38&amp;clientId=C78656CDD67E48C29638E8D24DA3F68A&amp;animation=true">
            <a:extLst>
              <a:ext uri="{FF2B5EF4-FFF2-40B4-BE49-F238E27FC236}">
                <a16:creationId xmlns:a16="http://schemas.microsoft.com/office/drawing/2014/main" id="{1135A0A4-B41A-414E-AC18-1D1549AA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64" y="5780089"/>
            <a:ext cx="1488146" cy="6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98D44145-B002-49E8-BCB0-D2BA5A5B7F1F}"/>
              </a:ext>
            </a:extLst>
          </p:cNvPr>
          <p:cNvSpPr/>
          <p:nvPr/>
        </p:nvSpPr>
        <p:spPr>
          <a:xfrm>
            <a:off x="90791" y="5012402"/>
            <a:ext cx="10055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solidFill>
                  <a:schemeClr val="bg1"/>
                </a:solidFill>
                <a:latin typeface="Arial" panose="020B0604020202020204" pitchFamily="34" charset="0"/>
              </a:rPr>
              <a:t>Az előadás a Kulturális és Innovációs Minisztérium 2024-2.1.2-EKÖP-KDP-2024-00002 kódszámú egyetemi kutatói ösztöndíj programjának </a:t>
            </a:r>
            <a:br>
              <a:rPr lang="hu-HU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hu-HU" i="1" dirty="0">
                <a:solidFill>
                  <a:schemeClr val="bg1"/>
                </a:solidFill>
                <a:latin typeface="Arial" panose="020B0604020202020204" pitchFamily="34" charset="0"/>
              </a:rPr>
              <a:t>a Nemzeti Kutatási, Fejlesztési és Innovációs Alapból finanszírozott </a:t>
            </a:r>
            <a:br>
              <a:rPr lang="hu-HU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hu-HU" i="1" dirty="0">
                <a:solidFill>
                  <a:schemeClr val="bg1"/>
                </a:solidFill>
                <a:latin typeface="Arial" panose="020B0604020202020204" pitchFamily="34" charset="0"/>
              </a:rPr>
              <a:t>szakmai támogatásával készült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8D4FCAB-7676-4C2F-B1BF-DF5796349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49" y="1800394"/>
            <a:ext cx="2115033" cy="211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Egészségfejlesztési Iroda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3025" y="5395677"/>
            <a:ext cx="10515600" cy="431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/>
              <a:t>A KULCS A BETEGSÉGPREVENCIÓ</a:t>
            </a:r>
          </a:p>
        </p:txBody>
      </p:sp>
      <p:pic>
        <p:nvPicPr>
          <p:cNvPr id="4" name="Picture 6" descr="Ingyenes stockfotó beltéri, derékig érő lövés, élelmiszer témában Stockfotó">
            <a:extLst>
              <a:ext uri="{FF2B5EF4-FFF2-40B4-BE49-F238E27FC236}">
                <a16:creationId xmlns:a16="http://schemas.microsoft.com/office/drawing/2014/main" id="{05346E81-0C07-4BE0-8251-D305BA3B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8514"/>
            <a:ext cx="2600448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gyenes stockfotó aerobic, aktív, aktivitás témában Stockfotó">
            <a:extLst>
              <a:ext uri="{FF2B5EF4-FFF2-40B4-BE49-F238E27FC236}">
                <a16:creationId xmlns:a16="http://schemas.microsoft.com/office/drawing/2014/main" id="{5B2F5780-39C1-4CCE-A0B3-F8FD28C1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42" y="2238514"/>
            <a:ext cx="2843075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ngyenes stockfotó ászana, beltéri, éberség témában Stockfotó">
            <a:extLst>
              <a:ext uri="{FF2B5EF4-FFF2-40B4-BE49-F238E27FC236}">
                <a16:creationId xmlns:a16="http://schemas.microsoft.com/office/drawing/2014/main" id="{8ECF4041-89E1-4D67-9FDD-54DD9840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1" y="2203068"/>
            <a:ext cx="2949412" cy="1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B0D1776-E22D-4BA1-8DF1-D5DF081AB545}"/>
              </a:ext>
            </a:extLst>
          </p:cNvPr>
          <p:cNvSpPr txBox="1"/>
          <p:nvPr/>
        </p:nvSpPr>
        <p:spPr>
          <a:xfrm>
            <a:off x="1481962" y="438618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</a:rPr>
              <a:t>DIETETIKUS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7639FE8-6D04-4E21-B215-6571A0072F20}"/>
              </a:ext>
            </a:extLst>
          </p:cNvPr>
          <p:cNvSpPr txBox="1"/>
          <p:nvPr/>
        </p:nvSpPr>
        <p:spPr>
          <a:xfrm>
            <a:off x="4904248" y="4386186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</a:rPr>
              <a:t>GYÓGYTORNÁSZ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0ECE1E8-C945-45A4-B5F7-C903C0280BEC}"/>
              </a:ext>
            </a:extLst>
          </p:cNvPr>
          <p:cNvSpPr txBox="1"/>
          <p:nvPr/>
        </p:nvSpPr>
        <p:spPr>
          <a:xfrm>
            <a:off x="7864157" y="4312391"/>
            <a:ext cx="3839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</a:rPr>
              <a:t>MENTÁLHIGIÉNÉS SZAKEMBER </a:t>
            </a:r>
            <a:br>
              <a:rPr lang="hu-HU" b="1" dirty="0">
                <a:latin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</a:rPr>
              <a:t>PSZICHOLÓGUS</a:t>
            </a:r>
          </a:p>
        </p:txBody>
      </p:sp>
    </p:spTree>
    <p:extLst>
      <p:ext uri="{BB962C8B-B14F-4D97-AF65-F5344CB8AC3E}">
        <p14:creationId xmlns:p14="http://schemas.microsoft.com/office/powerpoint/2010/main" val="53798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5DAB6CF-DEBB-4DB5-81D1-DEEAB392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64" y="312498"/>
            <a:ext cx="8360011" cy="53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E484B12-AD98-4C2E-8113-8C900146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44" y="496112"/>
            <a:ext cx="7841319" cy="51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9CFD45E-DE7B-40AE-AB86-EC433040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793818"/>
            <a:ext cx="101631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3DE77B2C-3E45-4350-B7EE-FA232A380A3D}"/>
              </a:ext>
            </a:extLst>
          </p:cNvPr>
          <p:cNvCxnSpPr>
            <a:cxnSpLocks/>
          </p:cNvCxnSpPr>
          <p:nvPr/>
        </p:nvCxnSpPr>
        <p:spPr>
          <a:xfrm>
            <a:off x="3171035" y="304775"/>
            <a:ext cx="0" cy="4893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BFB562D4-89E9-467F-B399-0069643252DC}"/>
              </a:ext>
            </a:extLst>
          </p:cNvPr>
          <p:cNvSpPr/>
          <p:nvPr/>
        </p:nvSpPr>
        <p:spPr>
          <a:xfrm>
            <a:off x="345133" y="2459201"/>
            <a:ext cx="2292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egy résztvevőre jutó költség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E2DA357-332D-4835-A5B5-62667EF453BE}"/>
              </a:ext>
            </a:extLst>
          </p:cNvPr>
          <p:cNvSpPr/>
          <p:nvPr/>
        </p:nvSpPr>
        <p:spPr>
          <a:xfrm>
            <a:off x="2089825" y="174484"/>
            <a:ext cx="109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ighlight>
                  <a:srgbClr val="00FF00"/>
                </a:highlight>
                <a:latin typeface="Arial" panose="020B0604020202020204" pitchFamily="34" charset="0"/>
              </a:rPr>
              <a:t>alacsony</a:t>
            </a:r>
            <a:endParaRPr lang="hu-HU" sz="1600" dirty="0">
              <a:latin typeface="Arial" panose="020B0604020202020204" pitchFamily="34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694C6688-85F8-46C0-BE4C-C3CD2E641BDB}"/>
              </a:ext>
            </a:extLst>
          </p:cNvPr>
          <p:cNvSpPr/>
          <p:nvPr/>
        </p:nvSpPr>
        <p:spPr>
          <a:xfrm>
            <a:off x="2237302" y="482086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</a:rPr>
              <a:t>magas</a:t>
            </a:r>
            <a:endParaRPr lang="hu-HU" sz="1600" dirty="0">
              <a:latin typeface="Arial" panose="020B0604020202020204" pitchFamily="34" charset="0"/>
            </a:endParaRP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D36128D6-F946-4DDF-9A6D-CDD02B78D30D}"/>
              </a:ext>
            </a:extLst>
          </p:cNvPr>
          <p:cNvCxnSpPr/>
          <p:nvPr/>
        </p:nvCxnSpPr>
        <p:spPr>
          <a:xfrm>
            <a:off x="3521060" y="5357879"/>
            <a:ext cx="53696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églalap 13">
            <a:extLst>
              <a:ext uri="{FF2B5EF4-FFF2-40B4-BE49-F238E27FC236}">
                <a16:creationId xmlns:a16="http://schemas.microsoft.com/office/drawing/2014/main" id="{F7985BFD-479F-4E08-99CF-43AA1DA2BA35}"/>
              </a:ext>
            </a:extLst>
          </p:cNvPr>
          <p:cNvSpPr/>
          <p:nvPr/>
        </p:nvSpPr>
        <p:spPr>
          <a:xfrm>
            <a:off x="4435814" y="5535044"/>
            <a:ext cx="368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</a:rPr>
              <a:t>Kapacitáskihasználtsági ráta (%)</a:t>
            </a:r>
          </a:p>
          <a:p>
            <a:pPr algn="ctr"/>
            <a:r>
              <a:rPr lang="hu-HU" sz="1200" dirty="0">
                <a:latin typeface="Arial" panose="020B0604020202020204" pitchFamily="34" charset="0"/>
              </a:rPr>
              <a:t>(résztvevők száma / maximális kapacitás) × 100</a:t>
            </a:r>
            <a:endParaRPr lang="hu-HU" sz="1200" b="1" dirty="0">
              <a:latin typeface="Arial" panose="020B0604020202020204" pitchFamily="34" charset="0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48145F40-6971-482B-B27F-DC533689E5F3}"/>
              </a:ext>
            </a:extLst>
          </p:cNvPr>
          <p:cNvSpPr/>
          <p:nvPr/>
        </p:nvSpPr>
        <p:spPr>
          <a:xfrm>
            <a:off x="3329053" y="5564224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>
                <a:highlight>
                  <a:srgbClr val="00FF00"/>
                </a:highlight>
                <a:latin typeface="Arial" panose="020B0604020202020204" pitchFamily="34" charset="0"/>
              </a:rPr>
              <a:t>alacsony</a:t>
            </a:r>
            <a:endParaRPr lang="hu-HU" sz="1600" dirty="0">
              <a:latin typeface="Arial" panose="020B0604020202020204" pitchFamily="34" charset="0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5C1793AE-B9ED-4E11-B0FE-96EFF513BC82}"/>
              </a:ext>
            </a:extLst>
          </p:cNvPr>
          <p:cNvSpPr/>
          <p:nvPr/>
        </p:nvSpPr>
        <p:spPr>
          <a:xfrm>
            <a:off x="8236778" y="556422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</a:rPr>
              <a:t>magas</a:t>
            </a:r>
            <a:endParaRPr lang="hu-HU" sz="1600" dirty="0">
              <a:latin typeface="Arial" panose="020B0604020202020204" pitchFamily="34" charset="0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F00D0034-1EA2-479A-8BE4-C02BF0CB192F}"/>
              </a:ext>
            </a:extLst>
          </p:cNvPr>
          <p:cNvSpPr/>
          <p:nvPr/>
        </p:nvSpPr>
        <p:spPr>
          <a:xfrm>
            <a:off x="0" y="3043976"/>
            <a:ext cx="3044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89113" algn="l"/>
              </a:tabLst>
            </a:pPr>
            <a:r>
              <a:rPr lang="hu-HU" sz="1200" dirty="0">
                <a:solidFill>
                  <a:srgbClr val="FF0000"/>
                </a:solidFill>
                <a:latin typeface="Arial" panose="020B0604020202020204" pitchFamily="34" charset="0"/>
              </a:rPr>
              <a:t>összköltség / tényleges résztvevők száma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949CDCD2-2297-41CA-A0B3-60C38B013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37" y="246833"/>
            <a:ext cx="5007874" cy="50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7D80479-626C-46C5-8013-C1AD792B4883}"/>
              </a:ext>
            </a:extLst>
          </p:cNvPr>
          <p:cNvSpPr/>
          <p:nvPr/>
        </p:nvSpPr>
        <p:spPr>
          <a:xfrm>
            <a:off x="838200" y="1690688"/>
            <a:ext cx="845333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</a:rPr>
              <a:t>108 EFI Iroda </a:t>
            </a:r>
            <a:r>
              <a:rPr lang="hu-HU" sz="2400" b="1" dirty="0" err="1">
                <a:latin typeface="Arial" panose="020B0604020202020204" pitchFamily="34" charset="0"/>
              </a:rPr>
              <a:t>geokoordinátáinak</a:t>
            </a:r>
            <a:r>
              <a:rPr lang="hu-HU" sz="2400" b="1" dirty="0">
                <a:latin typeface="Arial" panose="020B0604020202020204" pitchFamily="34" charset="0"/>
              </a:rPr>
              <a:t> rögzítése QGIS-ben</a:t>
            </a:r>
          </a:p>
          <a:p>
            <a:endParaRPr lang="hu-HU" sz="2400" dirty="0">
              <a:latin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</a:rPr>
              <a:t>Térinformatikai elemzés:</a:t>
            </a:r>
          </a:p>
          <a:p>
            <a:pPr marL="433388">
              <a:spcBef>
                <a:spcPts val="600"/>
              </a:spcBef>
            </a:pPr>
            <a:r>
              <a:rPr lang="hu-HU" sz="2400" dirty="0">
                <a:latin typeface="Arial" panose="020B0604020202020204" pitchFamily="34" charset="0"/>
              </a:rPr>
              <a:t>Lorenz-görbe (+ Gini-index)</a:t>
            </a:r>
          </a:p>
          <a:p>
            <a:pPr marL="433388"/>
            <a:r>
              <a:rPr lang="hu-HU" sz="2400" dirty="0">
                <a:latin typeface="Arial" panose="020B0604020202020204" pitchFamily="34" charset="0"/>
              </a:rPr>
              <a:t>Lokáció-koncentráció index (LQ)</a:t>
            </a:r>
          </a:p>
          <a:p>
            <a:pPr marL="433388"/>
            <a:r>
              <a:rPr lang="hu-HU" sz="2400" dirty="0" err="1">
                <a:latin typeface="Arial" panose="020B0604020202020204" pitchFamily="34" charset="0"/>
              </a:rPr>
              <a:t>Herfindahl</a:t>
            </a:r>
            <a:r>
              <a:rPr lang="hu-HU" sz="2400" dirty="0">
                <a:latin typeface="Arial" panose="020B0604020202020204" pitchFamily="34" charset="0"/>
              </a:rPr>
              <a:t>-Hirschman-index (HHI)</a:t>
            </a:r>
          </a:p>
          <a:p>
            <a:pPr marL="433388"/>
            <a:r>
              <a:rPr lang="hu-HU" sz="2400" dirty="0">
                <a:latin typeface="Arial" panose="020B0604020202020204" pitchFamily="34" charset="0"/>
              </a:rPr>
              <a:t>Shannon-entrópia index (H)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2CAECC6F-69DF-4F3A-BA6E-55ADFDE5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Vizsgálati módszertan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143D36F-EA9A-43C2-AA8E-5405C26FC6D1}"/>
              </a:ext>
            </a:extLst>
          </p:cNvPr>
          <p:cNvSpPr txBox="1"/>
          <p:nvPr/>
        </p:nvSpPr>
        <p:spPr>
          <a:xfrm>
            <a:off x="6459135" y="3283085"/>
            <a:ext cx="465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highlight>
                  <a:srgbClr val="FFFF00"/>
                </a:highlight>
                <a:latin typeface="Arial" panose="020B0604020202020204" pitchFamily="34" charset="0"/>
              </a:rPr>
              <a:t>+ gráfelemzés (</a:t>
            </a:r>
            <a:r>
              <a:rPr lang="hu-HU" sz="2400" b="1" dirty="0" err="1">
                <a:highlight>
                  <a:srgbClr val="FFFF00"/>
                </a:highlight>
                <a:latin typeface="Arial" panose="020B0604020202020204" pitchFamily="34" charset="0"/>
              </a:rPr>
              <a:t>Gephi</a:t>
            </a:r>
            <a:r>
              <a:rPr lang="hu-HU" sz="2400" b="1" dirty="0">
                <a:highlight>
                  <a:srgbClr val="FFFF00"/>
                </a:highlight>
                <a:latin typeface="Arial" panose="020B0604020202020204" pitchFamily="34" charset="0"/>
              </a:rPr>
              <a:t> szoftver)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EE6E686-9690-450D-B852-4A3DE20C568A}"/>
              </a:ext>
            </a:extLst>
          </p:cNvPr>
          <p:cNvSpPr/>
          <p:nvPr/>
        </p:nvSpPr>
        <p:spPr>
          <a:xfrm>
            <a:off x="838200" y="5106314"/>
            <a:ext cx="11245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highlight>
                  <a:srgbClr val="00FFFF"/>
                </a:highlight>
                <a:latin typeface="Arial" panose="020B0604020202020204" pitchFamily="34" charset="0"/>
              </a:rPr>
              <a:t>Cél: </a:t>
            </a:r>
            <a:r>
              <a:rPr lang="hu-HU" sz="2400" dirty="0">
                <a:highlight>
                  <a:srgbClr val="00FFFF"/>
                </a:highlight>
                <a:latin typeface="Arial" panose="020B0604020202020204" pitchFamily="34" charset="0"/>
              </a:rPr>
              <a:t>lefedettség, koncentráció, bizonytalanság és hálózati mintázatok vizsgálata</a:t>
            </a:r>
          </a:p>
        </p:txBody>
      </p:sp>
    </p:spTree>
    <p:extLst>
      <p:ext uri="{BB962C8B-B14F-4D97-AF65-F5344CB8AC3E}">
        <p14:creationId xmlns:p14="http://schemas.microsoft.com/office/powerpoint/2010/main" val="223627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Az egészségfejlesztési irodák elhelyezkedése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8A25A5-DB12-480C-9095-81E4FA8B86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52" y="1760705"/>
            <a:ext cx="8770095" cy="3686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6DF544F-9288-4728-983A-224841D0216C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NNGYK adatok alapján QGIS programmal készített ábra, 2024.01 (N=108) </a:t>
            </a:r>
          </a:p>
        </p:txBody>
      </p:sp>
    </p:spTree>
    <p:extLst>
      <p:ext uri="{BB962C8B-B14F-4D97-AF65-F5344CB8AC3E}">
        <p14:creationId xmlns:p14="http://schemas.microsoft.com/office/powerpoint/2010/main" val="64106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2182</TotalTime>
  <Words>499</Words>
  <Application>Microsoft Office PowerPoint</Application>
  <PresentationFormat>Szélesvásznú</PresentationFormat>
  <Paragraphs>97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Arial</vt:lpstr>
      <vt:lpstr>Cambria Math</vt:lpstr>
      <vt:lpstr>Calibri</vt:lpstr>
      <vt:lpstr>Times New Roman</vt:lpstr>
      <vt:lpstr>Office-téma</vt:lpstr>
      <vt:lpstr>PowerPoint-bemutató</vt:lpstr>
      <vt:lpstr>PowerPoint-bemutató</vt:lpstr>
      <vt:lpstr>Egészségfejlesztési Iroda</vt:lpstr>
      <vt:lpstr>PowerPoint-bemutató</vt:lpstr>
      <vt:lpstr>PowerPoint-bemutató</vt:lpstr>
      <vt:lpstr>PowerPoint-bemutató</vt:lpstr>
      <vt:lpstr>PowerPoint-bemutató</vt:lpstr>
      <vt:lpstr>Vizsgálati módszertan</vt:lpstr>
      <vt:lpstr>Az egészségfejlesztési irodák elhelyezkedése</vt:lpstr>
      <vt:lpstr>EFI Irodák területi eloszlása  Kernel sűrűségfüggvény elemzéssel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Eredmények</vt:lpstr>
      <vt:lpstr>Egészségfejlesztési Irodák (EFI-k)  online jelenléte</vt:lpstr>
      <vt:lpstr>PowerPoint-bemutató</vt:lpstr>
      <vt:lpstr>PowerPoint-bemutató</vt:lpstr>
      <vt:lpstr>PowerPoint-bemutató</vt:lpstr>
      <vt:lpstr>PowerPoint-bemutató</vt:lpstr>
      <vt:lpstr>PowerPoint-bemutató</vt:lpstr>
      <vt:lpstr>Összefoglalás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Anonymus</cp:lastModifiedBy>
  <cp:revision>210</cp:revision>
  <dcterms:created xsi:type="dcterms:W3CDTF">2021-11-08T12:50:52Z</dcterms:created>
  <dcterms:modified xsi:type="dcterms:W3CDTF">2025-08-24T09:29:31Z</dcterms:modified>
</cp:coreProperties>
</file>