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72" r:id="rId2"/>
    <p:sldId id="314" r:id="rId3"/>
    <p:sldId id="280" r:id="rId4"/>
    <p:sldId id="299" r:id="rId5"/>
    <p:sldId id="273" r:id="rId6"/>
    <p:sldId id="297" r:id="rId7"/>
    <p:sldId id="281" r:id="rId8"/>
    <p:sldId id="302" r:id="rId9"/>
    <p:sldId id="320" r:id="rId10"/>
    <p:sldId id="318" r:id="rId11"/>
    <p:sldId id="336" r:id="rId12"/>
    <p:sldId id="337" r:id="rId13"/>
    <p:sldId id="319" r:id="rId14"/>
    <p:sldId id="338" r:id="rId15"/>
    <p:sldId id="330" r:id="rId16"/>
    <p:sldId id="321" r:id="rId17"/>
    <p:sldId id="326" r:id="rId18"/>
    <p:sldId id="339" r:id="rId19"/>
    <p:sldId id="329" r:id="rId20"/>
    <p:sldId id="328" r:id="rId21"/>
    <p:sldId id="322" r:id="rId22"/>
    <p:sldId id="335" r:id="rId23"/>
    <p:sldId id="323" r:id="rId24"/>
    <p:sldId id="331" r:id="rId25"/>
    <p:sldId id="327" r:id="rId26"/>
    <p:sldId id="333" r:id="rId27"/>
    <p:sldId id="334" r:id="rId28"/>
    <p:sldId id="340" r:id="rId29"/>
    <p:sldId id="342" r:id="rId30"/>
    <p:sldId id="343" r:id="rId31"/>
    <p:sldId id="344" r:id="rId32"/>
    <p:sldId id="341" r:id="rId33"/>
    <p:sldId id="313" r:id="rId34"/>
    <p:sldId id="279" r:id="rId35"/>
    <p:sldId id="271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5332" autoAdjust="0"/>
  </p:normalViewPr>
  <p:slideViewPr>
    <p:cSldViewPr snapToGrid="0">
      <p:cViewPr varScale="1">
        <p:scale>
          <a:sx n="79" d="100"/>
          <a:sy n="79" d="100"/>
        </p:scale>
        <p:origin x="9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1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2025.07.06.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2025.07.06.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2025.07.06.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374235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300"/>
              </a:spcBef>
            </a:pPr>
            <a:r>
              <a:rPr lang="en-GB" noProof="0" dirty="0"/>
              <a:t>SAMPLE NAME OF DEPARTMENT, </a:t>
            </a:r>
            <a:br>
              <a:rPr lang="en-GB" noProof="0" dirty="0"/>
            </a:br>
            <a:r>
              <a:rPr lang="en-GB" noProof="0" dirty="0"/>
              <a:t>BROKEN INTO TWO LINES IN CASE OF A LONG NAME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insert a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sszegzés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3D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, </a:t>
            </a:r>
            <a:r>
              <a:rPr lang="en-GB" noProof="0" dirty="0" err="1"/>
              <a:t>rhoncus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rutrum</a:t>
            </a:r>
            <a:r>
              <a:rPr lang="en-GB" noProof="0" dirty="0"/>
              <a:t> sed.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quam, </a:t>
            </a:r>
            <a:r>
              <a:rPr lang="en-GB" noProof="0" dirty="0" err="1"/>
              <a:t>aliquam</a:t>
            </a:r>
            <a:r>
              <a:rPr lang="en-GB" noProof="0" dirty="0"/>
              <a:t> ac </a:t>
            </a:r>
            <a:r>
              <a:rPr lang="en-GB" noProof="0" dirty="0" err="1"/>
              <a:t>molestie</a:t>
            </a:r>
            <a:r>
              <a:rPr lang="en-GB" noProof="0" dirty="0"/>
              <a:t> at, </a:t>
            </a:r>
            <a:r>
              <a:rPr lang="en-GB" noProof="0" dirty="0" err="1"/>
              <a:t>porttitor</a:t>
            </a:r>
            <a:r>
              <a:rPr lang="en-GB" noProof="0" dirty="0"/>
              <a:t> in </a:t>
            </a:r>
            <a:r>
              <a:rPr lang="en-GB" noProof="0" dirty="0" err="1"/>
              <a:t>velit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/>
              <a:t>Class </a:t>
            </a:r>
            <a:r>
              <a:rPr lang="en-GB" noProof="0" dirty="0" err="1"/>
              <a:t>aptent</a:t>
            </a:r>
            <a:r>
              <a:rPr lang="en-GB" noProof="0" dirty="0"/>
              <a:t> </a:t>
            </a:r>
            <a:r>
              <a:rPr lang="en-GB" noProof="0" dirty="0" err="1"/>
              <a:t>taciti</a:t>
            </a:r>
            <a:r>
              <a:rPr lang="en-GB" noProof="0" dirty="0"/>
              <a:t> </a:t>
            </a:r>
            <a:r>
              <a:rPr lang="en-GB" noProof="0" dirty="0" err="1"/>
              <a:t>sociosqu</a:t>
            </a:r>
            <a:r>
              <a:rPr lang="en-GB" noProof="0" dirty="0"/>
              <a:t> ad </a:t>
            </a:r>
            <a:r>
              <a:rPr lang="en-GB" noProof="0" dirty="0" err="1"/>
              <a:t>litora</a:t>
            </a:r>
            <a:r>
              <a:rPr lang="en-GB" noProof="0" dirty="0"/>
              <a:t> </a:t>
            </a:r>
            <a:r>
              <a:rPr lang="en-GB" noProof="0" dirty="0" err="1"/>
              <a:t>torquent</a:t>
            </a:r>
            <a:r>
              <a:rPr lang="en-GB" noProof="0" dirty="0"/>
              <a:t> per </a:t>
            </a:r>
            <a:r>
              <a:rPr lang="en-GB" noProof="0" dirty="0" err="1"/>
              <a:t>conubia</a:t>
            </a:r>
            <a:r>
              <a:rPr lang="en-GB" noProof="0" dirty="0"/>
              <a:t> nostra, per </a:t>
            </a:r>
            <a:r>
              <a:rPr lang="en-GB" noProof="0" dirty="0" err="1"/>
              <a:t>inceptos</a:t>
            </a:r>
            <a:r>
              <a:rPr lang="en-GB" noProof="0" dirty="0"/>
              <a:t> </a:t>
            </a:r>
            <a:r>
              <a:rPr lang="en-GB" noProof="0" dirty="0" err="1"/>
              <a:t>himenaeos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Etiam</a:t>
            </a:r>
            <a:r>
              <a:rPr lang="en-GB" noProof="0" dirty="0"/>
              <a:t> et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elementum</a:t>
            </a:r>
            <a:r>
              <a:rPr lang="en-GB" noProof="0" dirty="0"/>
              <a:t>, </a:t>
            </a:r>
            <a:r>
              <a:rPr lang="en-GB" noProof="0" dirty="0" err="1"/>
              <a:t>mollis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, </a:t>
            </a:r>
            <a:r>
              <a:rPr lang="en-GB" noProof="0" dirty="0" err="1"/>
              <a:t>sodales</a:t>
            </a:r>
            <a:r>
              <a:rPr lang="en-GB" noProof="0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53527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 - home messa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83884"/>
            <a:ext cx="9144000" cy="279906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take – home message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 for your attention!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D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6612" y="2505075"/>
            <a:ext cx="5157787" cy="344487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28549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b="1" noProof="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63978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College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hu-HU" sz="1200" noProof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200" noProof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endParaRPr lang="en-GB" sz="1200" noProof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Domjan</a:t>
            </a:r>
            <a:endParaRPr lang="en-GB" sz="1200" noProof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ECEDAA-9BB3-914C-9095-CF6BD8E82F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6067942"/>
            <a:ext cx="2516065" cy="8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8" r:id="rId13"/>
    <p:sldLayoutId id="2147483699" r:id="rId14"/>
    <p:sldLayoutId id="2147483696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233463" y="678906"/>
            <a:ext cx="12191999" cy="1088842"/>
          </a:xfrm>
        </p:spPr>
        <p:txBody>
          <a:bodyPr/>
          <a:lstStyle/>
          <a:p>
            <a:r>
              <a:rPr lang="hu-H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Validating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- and Post-</a:t>
            </a:r>
            <a:r>
              <a:rPr lang="hu-H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hu-HU" sz="3900" b="1" dirty="0"/>
          </a:p>
          <a:p>
            <a:r>
              <a:rPr lang="hu-H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Questionnaires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r>
              <a:rPr lang="hu-HU" sz="3900" b="1" dirty="0">
                <a:latin typeface="Arial" panose="020B0604020202020204" pitchFamily="34" charset="0"/>
                <a:cs typeface="Arial" panose="020B0604020202020204" pitchFamily="34" charset="0"/>
              </a:rPr>
              <a:t> in Újbuda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233463" y="3864593"/>
            <a:ext cx="11692647" cy="316208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Domján Péter, Angyal Viola, dr. Bertalan Ádám, dr.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Vingender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István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1507785" y="4605010"/>
            <a:ext cx="9144000" cy="10296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College,</a:t>
            </a:r>
          </a:p>
          <a:p>
            <a:pPr>
              <a:spcBef>
                <a:spcPts val="300"/>
              </a:spcBef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300"/>
              </a:spcBef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Health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  <a:p>
            <a:pPr>
              <a:spcBef>
                <a:spcPts val="300"/>
              </a:spcBef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F724059-745F-4196-A366-2DA582FCF5BC}"/>
              </a:ext>
            </a:extLst>
          </p:cNvPr>
          <p:cNvSpPr txBox="1"/>
          <p:nvPr/>
        </p:nvSpPr>
        <p:spPr>
          <a:xfrm>
            <a:off x="116732" y="637161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07/07/2025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4F0EC3A-AB5F-4713-83EA-4A928F4D3F7C}"/>
              </a:ext>
            </a:extLst>
          </p:cNvPr>
          <p:cNvSpPr/>
          <p:nvPr/>
        </p:nvSpPr>
        <p:spPr>
          <a:xfrm>
            <a:off x="2383276" y="2988543"/>
            <a:ext cx="7597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  <a:p>
            <a:pPr algn="ctr"/>
            <a:r>
              <a:rPr lang="hu-HU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Semmelweis University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639850" y="1072644"/>
            <a:ext cx="113597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Expert review: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statistician, psychologist, sociologist, individuals aged 60 and over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Testing (test–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Cronbach’s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Test-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ICC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Pearson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</a:endParaRPr>
          </a:p>
          <a:p>
            <a:endParaRPr lang="hu-HU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/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Dokumentum 3">
            <a:extLst>
              <a:ext uri="{FF2B5EF4-FFF2-40B4-BE49-F238E27FC236}">
                <a16:creationId xmlns:a16="http://schemas.microsoft.com/office/drawing/2014/main" id="{7AEA1BC5-4179-4AB2-AF74-81576AC79BCD}"/>
              </a:ext>
            </a:extLst>
          </p:cNvPr>
          <p:cNvSpPr/>
          <p:nvPr/>
        </p:nvSpPr>
        <p:spPr>
          <a:xfrm>
            <a:off x="4510391" y="369651"/>
            <a:ext cx="3171217" cy="131323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Health Prevention Attitude Survey </a:t>
            </a:r>
            <a:br>
              <a:rPr lang="hu-HU" b="1" dirty="0">
                <a:latin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</a:rPr>
              <a:t>New HDO Clients</a:t>
            </a:r>
            <a:r>
              <a:rPr lang="hu-HU" b="1" dirty="0">
                <a:latin typeface="Arial" panose="020B0604020202020204" pitchFamily="34" charset="0"/>
              </a:rPr>
              <a:t> (PRE)</a:t>
            </a:r>
          </a:p>
        </p:txBody>
      </p:sp>
      <p:sp>
        <p:nvSpPr>
          <p:cNvPr id="5" name="Folyamatábra: Dokumentum 4">
            <a:extLst>
              <a:ext uri="{FF2B5EF4-FFF2-40B4-BE49-F238E27FC236}">
                <a16:creationId xmlns:a16="http://schemas.microsoft.com/office/drawing/2014/main" id="{CA3026A7-28AB-4B4A-9EA5-D391D9DB078F}"/>
              </a:ext>
            </a:extLst>
          </p:cNvPr>
          <p:cNvSpPr/>
          <p:nvPr/>
        </p:nvSpPr>
        <p:spPr>
          <a:xfrm>
            <a:off x="4510391" y="2339502"/>
            <a:ext cx="3171217" cy="131323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Health Prevention Attitude Survey </a:t>
            </a:r>
            <a:endParaRPr lang="hu-HU" b="1" dirty="0">
              <a:latin typeface="Arial" panose="020B0604020202020204" pitchFamily="34" charset="0"/>
            </a:endParaRPr>
          </a:p>
          <a:p>
            <a:pPr algn="ctr"/>
            <a:r>
              <a:rPr lang="hu-HU" b="1" dirty="0">
                <a:latin typeface="Arial" panose="020B0604020202020204" pitchFamily="34" charset="0"/>
              </a:rPr>
              <a:t>R</a:t>
            </a:r>
            <a:r>
              <a:rPr lang="en-US" b="1" dirty="0" err="1">
                <a:latin typeface="Arial" panose="020B0604020202020204" pitchFamily="34" charset="0"/>
              </a:rPr>
              <a:t>eturning</a:t>
            </a:r>
            <a:r>
              <a:rPr lang="en-US" b="1" dirty="0">
                <a:latin typeface="Arial" panose="020B0604020202020204" pitchFamily="34" charset="0"/>
              </a:rPr>
              <a:t> HDO Clients</a:t>
            </a:r>
            <a:r>
              <a:rPr lang="hu-HU" b="1" dirty="0">
                <a:latin typeface="Arial" panose="020B0604020202020204" pitchFamily="34" charset="0"/>
              </a:rPr>
              <a:t> (POST)</a:t>
            </a:r>
          </a:p>
        </p:txBody>
      </p:sp>
      <p:sp>
        <p:nvSpPr>
          <p:cNvPr id="6" name="Folyamatábra: Dokumentum 5">
            <a:extLst>
              <a:ext uri="{FF2B5EF4-FFF2-40B4-BE49-F238E27FC236}">
                <a16:creationId xmlns:a16="http://schemas.microsoft.com/office/drawing/2014/main" id="{16A7C201-4D56-4F71-8D8E-E69AD31BBFFB}"/>
              </a:ext>
            </a:extLst>
          </p:cNvPr>
          <p:cNvSpPr/>
          <p:nvPr/>
        </p:nvSpPr>
        <p:spPr>
          <a:xfrm>
            <a:off x="301556" y="2339502"/>
            <a:ext cx="3171217" cy="131323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Health Prevention Attitude Survey </a:t>
            </a:r>
            <a:endParaRPr lang="hu-HU" b="1" dirty="0"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</a:rPr>
              <a:t>Past HDO Clients from 2019</a:t>
            </a: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7" name="Folyamatábra: Dokumentum 6">
            <a:extLst>
              <a:ext uri="{FF2B5EF4-FFF2-40B4-BE49-F238E27FC236}">
                <a16:creationId xmlns:a16="http://schemas.microsoft.com/office/drawing/2014/main" id="{8E40DC11-6FC5-44C7-9CC2-24EAD73D9E7C}"/>
              </a:ext>
            </a:extLst>
          </p:cNvPr>
          <p:cNvSpPr/>
          <p:nvPr/>
        </p:nvSpPr>
        <p:spPr>
          <a:xfrm>
            <a:off x="8719227" y="2339502"/>
            <a:ext cx="3171217" cy="131323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Survey of Health Development Service Needs</a:t>
            </a: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8" name="Nyíl: szaggatott, jobbra mutató 7">
            <a:extLst>
              <a:ext uri="{FF2B5EF4-FFF2-40B4-BE49-F238E27FC236}">
                <a16:creationId xmlns:a16="http://schemas.microsoft.com/office/drawing/2014/main" id="{F43BA54C-6AF3-4A1F-9DCF-4A8B6BC6B7B5}"/>
              </a:ext>
            </a:extLst>
          </p:cNvPr>
          <p:cNvSpPr/>
          <p:nvPr/>
        </p:nvSpPr>
        <p:spPr>
          <a:xfrm rot="5400000">
            <a:off x="5838215" y="1816640"/>
            <a:ext cx="515566" cy="389107"/>
          </a:xfrm>
          <a:prstGeom prst="strip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7F92F10-2744-4764-A60A-0AC7E6F42F98}"/>
              </a:ext>
            </a:extLst>
          </p:cNvPr>
          <p:cNvSpPr txBox="1"/>
          <p:nvPr/>
        </p:nvSpPr>
        <p:spPr>
          <a:xfrm>
            <a:off x="1292129" y="4309353"/>
            <a:ext cx="1190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</a:rPr>
              <a:t>PAST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356A81B-94FA-4BB9-AA3B-4A95D8F7BF8A}"/>
              </a:ext>
            </a:extLst>
          </p:cNvPr>
          <p:cNvSpPr txBox="1"/>
          <p:nvPr/>
        </p:nvSpPr>
        <p:spPr>
          <a:xfrm>
            <a:off x="5005677" y="4319081"/>
            <a:ext cx="2180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</a:rPr>
              <a:t>PRESENT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0558E28-E934-4668-BF42-F5DFCBC15416}"/>
              </a:ext>
            </a:extLst>
          </p:cNvPr>
          <p:cNvSpPr txBox="1"/>
          <p:nvPr/>
        </p:nvSpPr>
        <p:spPr>
          <a:xfrm>
            <a:off x="9214514" y="4319081"/>
            <a:ext cx="2180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latin typeface="Arial" panose="020B0604020202020204" pitchFamily="34" charset="0"/>
              </a:rPr>
              <a:t>FUTURE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4848618-3093-4F0C-BE45-1A720D0917C9}"/>
              </a:ext>
            </a:extLst>
          </p:cNvPr>
          <p:cNvSpPr txBox="1"/>
          <p:nvPr/>
        </p:nvSpPr>
        <p:spPr>
          <a:xfrm>
            <a:off x="4877416" y="0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</a:rPr>
              <a:t>Test n=25; </a:t>
            </a:r>
            <a:r>
              <a:rPr lang="hu-HU" b="1" dirty="0" err="1">
                <a:latin typeface="Arial" panose="020B0604020202020204" pitchFamily="34" charset="0"/>
              </a:rPr>
              <a:t>Retest</a:t>
            </a:r>
            <a:r>
              <a:rPr lang="hu-HU" b="1" dirty="0">
                <a:latin typeface="Arial" panose="020B0604020202020204" pitchFamily="34" charset="0"/>
              </a:rPr>
              <a:t> n=25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A985A1A-DAC5-47CB-B795-1FCF060AAC33}"/>
              </a:ext>
            </a:extLst>
          </p:cNvPr>
          <p:cNvSpPr txBox="1"/>
          <p:nvPr/>
        </p:nvSpPr>
        <p:spPr>
          <a:xfrm>
            <a:off x="4877416" y="3801242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</a:rPr>
              <a:t>Test n=25; </a:t>
            </a:r>
            <a:r>
              <a:rPr lang="hu-HU" b="1" dirty="0" err="1">
                <a:latin typeface="Arial" panose="020B0604020202020204" pitchFamily="34" charset="0"/>
              </a:rPr>
              <a:t>Retest</a:t>
            </a:r>
            <a:r>
              <a:rPr lang="hu-HU" b="1" dirty="0">
                <a:latin typeface="Arial" panose="020B0604020202020204" pitchFamily="34" charset="0"/>
              </a:rPr>
              <a:t> n=25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0A7A18E-9CA7-4C25-BB34-695A120EADFE}"/>
              </a:ext>
            </a:extLst>
          </p:cNvPr>
          <p:cNvSpPr txBox="1"/>
          <p:nvPr/>
        </p:nvSpPr>
        <p:spPr>
          <a:xfrm>
            <a:off x="720433" y="3801242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</a:rPr>
              <a:t>Test n=50; </a:t>
            </a:r>
            <a:r>
              <a:rPr lang="hu-HU" b="1" dirty="0" err="1">
                <a:latin typeface="Arial" panose="020B0604020202020204" pitchFamily="34" charset="0"/>
              </a:rPr>
              <a:t>Retest</a:t>
            </a:r>
            <a:r>
              <a:rPr lang="hu-HU" b="1" dirty="0">
                <a:latin typeface="Arial" panose="020B0604020202020204" pitchFamily="34" charset="0"/>
              </a:rPr>
              <a:t> n=50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E40DF84-1048-484F-A336-71A94AAA4678}"/>
              </a:ext>
            </a:extLst>
          </p:cNvPr>
          <p:cNvSpPr txBox="1"/>
          <p:nvPr/>
        </p:nvSpPr>
        <p:spPr>
          <a:xfrm>
            <a:off x="9701976" y="3808697"/>
            <a:ext cx="13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</a:rPr>
              <a:t>Test n=100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2B585A12-FE28-425B-A4B5-33B04764F56E}"/>
                  </a:ext>
                </a:extLst>
              </p:cNvPr>
              <p:cNvSpPr txBox="1"/>
              <p:nvPr/>
            </p:nvSpPr>
            <p:spPr>
              <a:xfrm>
                <a:off x="5399332" y="5552500"/>
                <a:ext cx="139333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u-HU" sz="25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sz="25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nary>
                  </m:oMath>
                </a14:m>
                <a:r>
                  <a:rPr lang="hu-HU" sz="2500" b="1" dirty="0">
                    <a:latin typeface="Arial" panose="020B0604020202020204" pitchFamily="34" charset="0"/>
                  </a:rPr>
                  <a:t>=300</a:t>
                </a:r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2B585A12-FE28-425B-A4B5-33B04764F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32" y="5552500"/>
                <a:ext cx="1393330" cy="477054"/>
              </a:xfrm>
              <a:prstGeom prst="rect">
                <a:avLst/>
              </a:prstGeom>
              <a:blipFill>
                <a:blip r:embed="rId2"/>
                <a:stretch>
                  <a:fillRect t="-10256" r="-6140" b="-3076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38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639850" y="1072644"/>
            <a:ext cx="1135977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Age: 60 years or older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in the 6-session preventive program provided by the Health Development Office (HDO) at least once in 2019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Test-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anonymous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3" y="0"/>
            <a:ext cx="11276533" cy="1325563"/>
          </a:xfrm>
        </p:spPr>
        <p:txBody>
          <a:bodyPr/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0969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639850" y="1072644"/>
            <a:ext cx="1135977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Age: 60 years or older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First time participating in the HDO (Health Development Office) preventive service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The participant meets the participation requirements of the prevention program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anonymous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3" y="0"/>
            <a:ext cx="11276533" cy="1325563"/>
          </a:xfrm>
        </p:spPr>
        <p:txBody>
          <a:bodyPr/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(PRE-POST; </a:t>
            </a:r>
            <a:r>
              <a:rPr lang="hu-HU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F4631DB3-6E89-45B4-AEC2-C81743DE27EB}"/>
              </a:ext>
            </a:extLst>
          </p:cNvPr>
          <p:cNvSpPr/>
          <p:nvPr/>
        </p:nvSpPr>
        <p:spPr>
          <a:xfrm>
            <a:off x="8628434" y="4445540"/>
            <a:ext cx="3064212" cy="109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900" dirty="0">
                <a:latin typeface="Arial" panose="020B0604020202020204" pitchFamily="34" charset="0"/>
              </a:rPr>
              <a:t>Test and </a:t>
            </a:r>
            <a:r>
              <a:rPr lang="hu-HU" sz="2900" dirty="0" err="1">
                <a:latin typeface="Arial" panose="020B0604020202020204" pitchFamily="34" charset="0"/>
              </a:rPr>
              <a:t>retest</a:t>
            </a:r>
            <a:endParaRPr lang="hu-HU" sz="2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1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639850" y="1072644"/>
            <a:ext cx="113597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Age: 60 years or older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</a:rPr>
              <a:t>The questionnaire survey was conducted at the Újbuda Szent Kristóf Outpatient Care Centre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anonymous</a:t>
            </a:r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3" y="0"/>
            <a:ext cx="11276533" cy="1325563"/>
          </a:xfrm>
        </p:spPr>
        <p:txBody>
          <a:bodyPr/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496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BFD8EB-147A-4C5D-AE92-3C2B7A645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Sociodemographic</a:t>
            </a: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/>
              <a:t>Section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0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szamárfül 4">
            <a:extLst>
              <a:ext uri="{FF2B5EF4-FFF2-40B4-BE49-F238E27FC236}">
                <a16:creationId xmlns:a16="http://schemas.microsoft.com/office/drawing/2014/main" id="{826ADC36-43DE-4C43-BBEC-89725BBE4010}"/>
              </a:ext>
            </a:extLst>
          </p:cNvPr>
          <p:cNvSpPr/>
          <p:nvPr/>
        </p:nvSpPr>
        <p:spPr>
          <a:xfrm>
            <a:off x="340468" y="525633"/>
            <a:ext cx="2772383" cy="198444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Sociodemographic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76319DB-7881-435D-A27E-52E15B8F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88" y="139690"/>
            <a:ext cx="7112541" cy="59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szamárfül 4">
            <a:extLst>
              <a:ext uri="{FF2B5EF4-FFF2-40B4-BE49-F238E27FC236}">
                <a16:creationId xmlns:a16="http://schemas.microsoft.com/office/drawing/2014/main" id="{826ADC36-43DE-4C43-BBEC-89725BBE4010}"/>
              </a:ext>
            </a:extLst>
          </p:cNvPr>
          <p:cNvSpPr/>
          <p:nvPr/>
        </p:nvSpPr>
        <p:spPr>
          <a:xfrm>
            <a:off x="340468" y="525633"/>
            <a:ext cx="2772383" cy="198444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Sociodemographic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F0A5D67-50A5-449A-ADEE-2A1F7EFB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54" y="261734"/>
            <a:ext cx="88868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1984A9B4-CD9B-4F14-BD58-34F4CE8EC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48315"/>
              </p:ext>
            </p:extLst>
          </p:nvPr>
        </p:nvGraphicFramePr>
        <p:xfrm>
          <a:off x="5574101" y="138024"/>
          <a:ext cx="6202394" cy="5986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663">
                  <a:extLst>
                    <a:ext uri="{9D8B030D-6E8A-4147-A177-3AD203B41FA5}">
                      <a16:colId xmlns:a16="http://schemas.microsoft.com/office/drawing/2014/main" val="2410128025"/>
                    </a:ext>
                  </a:extLst>
                </a:gridCol>
                <a:gridCol w="2794308">
                  <a:extLst>
                    <a:ext uri="{9D8B030D-6E8A-4147-A177-3AD203B41FA5}">
                      <a16:colId xmlns:a16="http://schemas.microsoft.com/office/drawing/2014/main" val="1373166396"/>
                    </a:ext>
                  </a:extLst>
                </a:gridCol>
                <a:gridCol w="565323">
                  <a:extLst>
                    <a:ext uri="{9D8B030D-6E8A-4147-A177-3AD203B41FA5}">
                      <a16:colId xmlns:a16="http://schemas.microsoft.com/office/drawing/2014/main" val="1818234909"/>
                    </a:ext>
                  </a:extLst>
                </a:gridCol>
                <a:gridCol w="1179100">
                  <a:extLst>
                    <a:ext uri="{9D8B030D-6E8A-4147-A177-3AD203B41FA5}">
                      <a16:colId xmlns:a16="http://schemas.microsoft.com/office/drawing/2014/main" val="3758720432"/>
                    </a:ext>
                  </a:extLst>
                </a:gridCol>
              </a:tblGrid>
              <a:tr h="42762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Indicator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Score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Value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(HUF/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month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749722892"/>
                  </a:ext>
                </a:extLst>
              </a:tr>
              <a:tr h="2138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Place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residence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Budapest,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District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XI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60 000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609634563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districts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of Budapest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60 000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895743925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Outside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Budapest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30 000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543437163"/>
                  </a:ext>
                </a:extLst>
              </a:tr>
              <a:tr h="2138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Highest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education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University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150 000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788089277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College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100 000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211018968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Secondary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school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Vocational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school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50 000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119118125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Primary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school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637855845"/>
                  </a:ext>
                </a:extLst>
              </a:tr>
              <a:tr h="213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Marital status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Married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/ In a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partnership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50 000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439074786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Divorced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Single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Widowed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208747836"/>
                  </a:ext>
                </a:extLst>
              </a:tr>
              <a:tr h="2138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Employment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status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full-time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≥6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hours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150 000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340743345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(part-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time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&lt;6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hours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80 000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118669813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Not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working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194964539"/>
                  </a:ext>
                </a:extLst>
              </a:tr>
              <a:tr h="2138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Restaurant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visits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6-8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frequently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70 000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241138780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4-5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occasionally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40 000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872343689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1-3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rarely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never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016394855"/>
                  </a:ext>
                </a:extLst>
              </a:tr>
              <a:tr h="2138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Theatre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concert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visits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6-8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frequently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60 000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67871361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4-5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occasionally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30 000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152674911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1-3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rarely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never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5 000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4289254812"/>
                  </a:ext>
                </a:extLst>
              </a:tr>
              <a:tr h="2138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Paid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health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services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6-8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only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paid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services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100 000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435167650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4-5 (mixed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services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50 000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128166627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1-3 (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does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not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use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976154888"/>
                  </a:ext>
                </a:extLst>
              </a:tr>
              <a:tr h="2138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Type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housing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Own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property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50 000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867651914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Rented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25 000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110932880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Municipal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Retirement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home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569131420"/>
                  </a:ext>
                </a:extLst>
              </a:tr>
              <a:tr h="2138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Own</a:t>
                      </a:r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car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 err="1"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50 000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725042038"/>
                  </a:ext>
                </a:extLst>
              </a:tr>
              <a:tr h="21381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</a:rPr>
                        <a:t>0 Ft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39514861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25F092F1-10DB-4952-85C8-FD1CA50DA08F}"/>
              </a:ext>
            </a:extLst>
          </p:cNvPr>
          <p:cNvSpPr txBox="1"/>
          <p:nvPr/>
        </p:nvSpPr>
        <p:spPr>
          <a:xfrm>
            <a:off x="1069920" y="1587260"/>
            <a:ext cx="35189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</a:rPr>
              <a:t>Estimated income (HUF) = </a:t>
            </a:r>
            <a:br>
              <a:rPr lang="hu-HU" b="1" dirty="0">
                <a:highlight>
                  <a:srgbClr val="FFFF00"/>
                </a:highlight>
                <a:latin typeface="Arial" panose="020B0604020202020204" pitchFamily="34" charset="0"/>
              </a:rPr>
            </a:br>
            <a:endParaRPr lang="hu-HU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</a:rPr>
              <a:t>sum of indicator values (HUF) </a:t>
            </a:r>
            <a:endParaRPr lang="hu-HU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</a:rPr>
              <a:t>+ </a:t>
            </a:r>
            <a:endParaRPr lang="hu-HU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</a:rPr>
              <a:t>total healthcare expenses </a:t>
            </a:r>
            <a:endParaRPr lang="hu-HU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</a:rPr>
              <a:t>+ </a:t>
            </a:r>
            <a:endParaRPr lang="hu-HU" b="1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ctr"/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</a:rPr>
              <a:t>total food expenses</a:t>
            </a:r>
            <a:endParaRPr lang="hu-HU" b="1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1623307-354A-489A-A785-59B719A25ACE}"/>
              </a:ext>
            </a:extLst>
          </p:cNvPr>
          <p:cNvSpPr txBox="1"/>
          <p:nvPr/>
        </p:nvSpPr>
        <p:spPr>
          <a:xfrm>
            <a:off x="766438" y="3861507"/>
            <a:ext cx="4125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err="1">
                <a:latin typeface="Arial" panose="020B0604020202020204" pitchFamily="34" charset="0"/>
              </a:rPr>
              <a:t>Average</a:t>
            </a:r>
            <a:r>
              <a:rPr lang="hu-HU" b="1" dirty="0">
                <a:latin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</a:rPr>
              <a:t>income</a:t>
            </a:r>
            <a:r>
              <a:rPr lang="hu-HU" b="1" dirty="0">
                <a:latin typeface="Arial" panose="020B0604020202020204" pitchFamily="34" charset="0"/>
              </a:rPr>
              <a:t> (test): 363 866 Ft </a:t>
            </a:r>
          </a:p>
          <a:p>
            <a:pPr algn="ctr"/>
            <a:endParaRPr lang="hu-HU" b="1" dirty="0">
              <a:latin typeface="Arial" panose="020B0604020202020204" pitchFamily="34" charset="0"/>
            </a:endParaRPr>
          </a:p>
          <a:p>
            <a:pPr algn="ctr"/>
            <a:r>
              <a:rPr lang="hu-HU" b="1" dirty="0" err="1">
                <a:latin typeface="Arial" panose="020B0604020202020204" pitchFamily="34" charset="0"/>
              </a:rPr>
              <a:t>Average</a:t>
            </a:r>
            <a:r>
              <a:rPr lang="hu-HU" b="1" dirty="0">
                <a:latin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</a:rPr>
              <a:t>income</a:t>
            </a:r>
            <a:r>
              <a:rPr lang="hu-HU" b="1" dirty="0">
                <a:latin typeface="Arial" panose="020B0604020202020204" pitchFamily="34" charset="0"/>
              </a:rPr>
              <a:t> (</a:t>
            </a:r>
            <a:r>
              <a:rPr lang="hu-HU" b="1" dirty="0" err="1">
                <a:latin typeface="Arial" panose="020B0604020202020204" pitchFamily="34" charset="0"/>
              </a:rPr>
              <a:t>retest</a:t>
            </a:r>
            <a:r>
              <a:rPr lang="hu-HU" b="1" dirty="0">
                <a:latin typeface="Arial" panose="020B0604020202020204" pitchFamily="34" charset="0"/>
              </a:rPr>
              <a:t>): 377 150 Ft </a:t>
            </a:r>
          </a:p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4197397D-ECAB-4D16-8C4B-6BAE7F651419}"/>
                  </a:ext>
                </a:extLst>
              </p:cNvPr>
              <p:cNvSpPr/>
              <p:nvPr/>
            </p:nvSpPr>
            <p:spPr>
              <a:xfrm>
                <a:off x="996245" y="138024"/>
                <a:ext cx="3666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PRE; </a:t>
                </a:r>
                <a:r>
                  <a:rPr lang="hu-HU" b="1" dirty="0" err="1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sSub>
                      <m:sSubPr>
                        <m:ctrlP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endParaRPr lang="hu-HU" dirty="0">
                  <a:highlight>
                    <a:srgbClr val="00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4197397D-ECAB-4D16-8C4B-6BAE7F651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45" y="138024"/>
                <a:ext cx="3666261" cy="369332"/>
              </a:xfrm>
              <a:prstGeom prst="rect">
                <a:avLst/>
              </a:prstGeom>
              <a:blipFill>
                <a:blip r:embed="rId2"/>
                <a:stretch>
                  <a:fillRect l="-166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4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3F3876-1772-4BAB-98CF-5874F3FE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(test </a:t>
            </a:r>
            <a:r>
              <a:rPr lang="hu-H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hu-H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97642246-45E4-42D3-B361-97D9F0188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05394"/>
              </p:ext>
            </p:extLst>
          </p:nvPr>
        </p:nvGraphicFramePr>
        <p:xfrm>
          <a:off x="3381983" y="1690688"/>
          <a:ext cx="5428034" cy="412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955">
                  <a:extLst>
                    <a:ext uri="{9D8B030D-6E8A-4147-A177-3AD203B41FA5}">
                      <a16:colId xmlns:a16="http://schemas.microsoft.com/office/drawing/2014/main" val="1419984555"/>
                    </a:ext>
                  </a:extLst>
                </a:gridCol>
                <a:gridCol w="1244476">
                  <a:extLst>
                    <a:ext uri="{9D8B030D-6E8A-4147-A177-3AD203B41FA5}">
                      <a16:colId xmlns:a16="http://schemas.microsoft.com/office/drawing/2014/main" val="4289456372"/>
                    </a:ext>
                  </a:extLst>
                </a:gridCol>
                <a:gridCol w="1244476">
                  <a:extLst>
                    <a:ext uri="{9D8B030D-6E8A-4147-A177-3AD203B41FA5}">
                      <a16:colId xmlns:a16="http://schemas.microsoft.com/office/drawing/2014/main" val="2833767427"/>
                    </a:ext>
                  </a:extLst>
                </a:gridCol>
                <a:gridCol w="291260">
                  <a:extLst>
                    <a:ext uri="{9D8B030D-6E8A-4147-A177-3AD203B41FA5}">
                      <a16:colId xmlns:a16="http://schemas.microsoft.com/office/drawing/2014/main" val="3483588152"/>
                    </a:ext>
                  </a:extLst>
                </a:gridCol>
                <a:gridCol w="1376867">
                  <a:extLst>
                    <a:ext uri="{9D8B030D-6E8A-4147-A177-3AD203B41FA5}">
                      <a16:colId xmlns:a16="http://schemas.microsoft.com/office/drawing/2014/main" val="3012678070"/>
                    </a:ext>
                  </a:extLst>
                </a:gridCol>
              </a:tblGrid>
              <a:tr h="6345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254833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7695778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0,992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3018968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8264566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66776356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5715872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7298550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0,928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2480423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3005874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0393762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5077599"/>
                  </a:ext>
                </a:extLst>
              </a:tr>
              <a:tr h="317271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04551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BBFBD4E1-0328-4403-8572-5274A98E42AB}"/>
                  </a:ext>
                </a:extLst>
              </p:cNvPr>
              <p:cNvSpPr/>
              <p:nvPr/>
            </p:nvSpPr>
            <p:spPr>
              <a:xfrm>
                <a:off x="8594390" y="180459"/>
                <a:ext cx="3666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PRE; </a:t>
                </a:r>
                <a:r>
                  <a:rPr lang="hu-HU" b="1" dirty="0" err="1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sSub>
                      <m:sSubPr>
                        <m:ctrlP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endParaRPr lang="hu-HU" dirty="0">
                  <a:highlight>
                    <a:srgbClr val="00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BBFBD4E1-0328-4403-8572-5274A98E4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390" y="180459"/>
                <a:ext cx="3666261" cy="369332"/>
              </a:xfrm>
              <a:prstGeom prst="rect">
                <a:avLst/>
              </a:prstGeom>
              <a:blipFill>
                <a:blip r:embed="rId2"/>
                <a:stretch>
                  <a:fillRect l="-333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11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5183DA-6D91-4087-BD59-64EA6F424109}"/>
              </a:ext>
            </a:extLst>
          </p:cNvPr>
          <p:cNvSpPr txBox="1"/>
          <p:nvPr/>
        </p:nvSpPr>
        <p:spPr>
          <a:xfrm>
            <a:off x="6750997" y="1610392"/>
            <a:ext cx="4837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Becca Bernstein and </a:t>
            </a:r>
            <a:b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Gwenn </a:t>
            </a:r>
            <a:r>
              <a:rPr lang="de-DE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Seemel</a:t>
            </a:r>
            <a:endParaRPr lang="hu-H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(2009-2010)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3A08DFB-9AFB-40F2-A913-BAB49BE2C4FB}"/>
              </a:ext>
            </a:extLst>
          </p:cNvPr>
          <p:cNvSpPr txBox="1"/>
          <p:nvPr/>
        </p:nvSpPr>
        <p:spPr>
          <a:xfrm>
            <a:off x="6750997" y="5631012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https://gwennseemel.com/artwork/subjective/richard/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6913809-9DEB-4416-8CF6-42B6C735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70" y="449412"/>
            <a:ext cx="3429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6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BFD8EB-147A-4C5D-AE92-3C2B7A64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081"/>
            <a:ext cx="10515600" cy="4124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hu-HU" sz="4000" b="1" dirty="0"/>
              <a:t>, Health </a:t>
            </a:r>
            <a:r>
              <a:rPr lang="hu-HU" sz="4000" b="1" dirty="0" err="1"/>
              <a:t>Values</a:t>
            </a:r>
            <a:r>
              <a:rPr lang="hu-HU" sz="4000" b="1" dirty="0"/>
              <a:t>, and Health </a:t>
            </a:r>
            <a:r>
              <a:rPr lang="hu-HU" sz="4000" b="1" dirty="0" err="1"/>
              <a:t>Attitude</a:t>
            </a:r>
            <a:r>
              <a:rPr lang="hu-HU" sz="4000" b="1" dirty="0"/>
              <a:t> </a:t>
            </a:r>
            <a:r>
              <a:rPr lang="hu-HU" sz="4000" b="1" dirty="0" err="1"/>
              <a:t>Items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1F3E9B88-E7B7-4933-A596-33BD95AFF227}"/>
                  </a:ext>
                </a:extLst>
              </p:cNvPr>
              <p:cNvSpPr/>
              <p:nvPr/>
            </p:nvSpPr>
            <p:spPr>
              <a:xfrm>
                <a:off x="8594390" y="180459"/>
                <a:ext cx="3666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PRE; </a:t>
                </a:r>
                <a:r>
                  <a:rPr lang="hu-HU" b="1" dirty="0" err="1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sSub>
                      <m:sSubPr>
                        <m:ctrlP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endParaRPr lang="hu-HU" dirty="0">
                  <a:highlight>
                    <a:srgbClr val="00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1F3E9B88-E7B7-4933-A596-33BD95AF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390" y="180459"/>
                <a:ext cx="3666261" cy="369332"/>
              </a:xfrm>
              <a:prstGeom prst="rect">
                <a:avLst/>
              </a:prstGeom>
              <a:blipFill>
                <a:blip r:embed="rId2"/>
                <a:stretch>
                  <a:fillRect l="-333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39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5C2CF8E-6D2E-448D-9BE3-5CDC6F69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Consistenc</a:t>
            </a:r>
            <a:r>
              <a:rPr lang="hu-HU" sz="2400" b="1" dirty="0" err="1"/>
              <a:t>y</a:t>
            </a:r>
            <a:r>
              <a:rPr lang="hu-HU" sz="2400" b="1" dirty="0"/>
              <a:t>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églalap: szamárfül 4">
            <a:extLst>
              <a:ext uri="{FF2B5EF4-FFF2-40B4-BE49-F238E27FC236}">
                <a16:creationId xmlns:a16="http://schemas.microsoft.com/office/drawing/2014/main" id="{7EC2EE76-72C0-428F-85E5-AA26BA118A06}"/>
              </a:ext>
            </a:extLst>
          </p:cNvPr>
          <p:cNvSpPr/>
          <p:nvPr/>
        </p:nvSpPr>
        <p:spPr>
          <a:xfrm>
            <a:off x="8414427" y="2425105"/>
            <a:ext cx="3647872" cy="2604096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ICC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0.859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(95% CI: 0.740–0.940; p &lt; 0.05), 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indicating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94FC830-FDDD-4D66-8E1C-45DDC25B9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39" y="964395"/>
            <a:ext cx="1031134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maintenance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nutrition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lifestyle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activity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mental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opinion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strive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activity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healthy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nutrition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mental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attitude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towards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preventive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screenings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regarding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attitudes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towards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visiting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practitioner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pay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attention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future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intend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devote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would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rate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hu-HU" altLang="hu-H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status?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243B3011-08C8-45FF-977B-63EC85187B00}"/>
                  </a:ext>
                </a:extLst>
              </p:cNvPr>
              <p:cNvSpPr/>
              <p:nvPr/>
            </p:nvSpPr>
            <p:spPr>
              <a:xfrm>
                <a:off x="8594390" y="180459"/>
                <a:ext cx="3666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PRE; </a:t>
                </a:r>
                <a:r>
                  <a:rPr lang="hu-HU" b="1" dirty="0" err="1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sSub>
                      <m:sSubPr>
                        <m:ctrlP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endParaRPr lang="hu-HU" dirty="0">
                  <a:highlight>
                    <a:srgbClr val="00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243B3011-08C8-45FF-977B-63EC85187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390" y="180459"/>
                <a:ext cx="3666261" cy="369332"/>
              </a:xfrm>
              <a:prstGeom prst="rect">
                <a:avLst/>
              </a:prstGeom>
              <a:blipFill>
                <a:blip r:embed="rId3"/>
                <a:stretch>
                  <a:fillRect l="-333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Kép 1">
            <a:extLst>
              <a:ext uri="{FF2B5EF4-FFF2-40B4-BE49-F238E27FC236}">
                <a16:creationId xmlns:a16="http://schemas.microsoft.com/office/drawing/2014/main" id="{46D83651-7D8F-4627-B975-DA5E6D155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68" y="5150655"/>
            <a:ext cx="7829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1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542EC6-E627-4633-B37C-20C10894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Cronbach’s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Nyíl: szaggatott, jobbra mutató 4">
            <a:extLst>
              <a:ext uri="{FF2B5EF4-FFF2-40B4-BE49-F238E27FC236}">
                <a16:creationId xmlns:a16="http://schemas.microsoft.com/office/drawing/2014/main" id="{42837C6C-A9C7-45A4-B4CE-7D31BC6BC9CE}"/>
              </a:ext>
            </a:extLst>
          </p:cNvPr>
          <p:cNvSpPr/>
          <p:nvPr/>
        </p:nvSpPr>
        <p:spPr>
          <a:xfrm>
            <a:off x="5012075" y="2825884"/>
            <a:ext cx="1867711" cy="1050588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D71FE50-1C62-434E-90A6-0D4D8BC89C0B}"/>
              </a:ext>
            </a:extLst>
          </p:cNvPr>
          <p:cNvSpPr txBox="1"/>
          <p:nvPr/>
        </p:nvSpPr>
        <p:spPr>
          <a:xfrm>
            <a:off x="2243508" y="217414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958919A-6644-4A2F-8AD6-7ACC827E15CF}"/>
              </a:ext>
            </a:extLst>
          </p:cNvPr>
          <p:cNvSpPr txBox="1"/>
          <p:nvPr/>
        </p:nvSpPr>
        <p:spPr>
          <a:xfrm>
            <a:off x="9091780" y="215955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</a:p>
        </p:txBody>
      </p:sp>
      <p:sp>
        <p:nvSpPr>
          <p:cNvPr id="11" name="Gondolatbuborék: felhő 10">
            <a:extLst>
              <a:ext uri="{FF2B5EF4-FFF2-40B4-BE49-F238E27FC236}">
                <a16:creationId xmlns:a16="http://schemas.microsoft.com/office/drawing/2014/main" id="{24CA01D1-D34D-44A9-BA51-158D67CB6146}"/>
              </a:ext>
            </a:extLst>
          </p:cNvPr>
          <p:cNvSpPr/>
          <p:nvPr/>
        </p:nvSpPr>
        <p:spPr>
          <a:xfrm>
            <a:off x="8151778" y="4542514"/>
            <a:ext cx="3920247" cy="1595640"/>
          </a:xfrm>
          <a:prstGeom prst="cloudCallout">
            <a:avLst>
              <a:gd name="adj1" fmla="val -35397"/>
              <a:gd name="adj2" fmla="val -65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examinations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CA219F8-A796-443B-9369-7CF5E8398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56" y="2595561"/>
            <a:ext cx="3200400" cy="16097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BC60E11-A366-4419-A4D1-148B87DA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878" y="2543478"/>
            <a:ext cx="3190875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D95AA7F9-2CBE-408B-BFFA-E02AD9B08F78}"/>
                  </a:ext>
                </a:extLst>
              </p:cNvPr>
              <p:cNvSpPr/>
              <p:nvPr/>
            </p:nvSpPr>
            <p:spPr>
              <a:xfrm>
                <a:off x="8594390" y="180459"/>
                <a:ext cx="3666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PRE; </a:t>
                </a:r>
                <a:r>
                  <a:rPr lang="hu-HU" b="1" dirty="0" err="1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hu-HU" b="1" i="1" smtClean="0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sSub>
                      <m:sSubPr>
                        <m:ctrlP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>
                        <a:highlight>
                          <a:srgbClr val="00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endParaRPr lang="hu-HU" dirty="0">
                  <a:highlight>
                    <a:srgbClr val="00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églalap 12">
                <a:extLst>
                  <a:ext uri="{FF2B5EF4-FFF2-40B4-BE49-F238E27FC236}">
                    <a16:creationId xmlns:a16="http://schemas.microsoft.com/office/drawing/2014/main" id="{D95AA7F9-2CBE-408B-BFFA-E02AD9B08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390" y="180459"/>
                <a:ext cx="3666261" cy="369332"/>
              </a:xfrm>
              <a:prstGeom prst="rect">
                <a:avLst/>
              </a:prstGeom>
              <a:blipFill>
                <a:blip r:embed="rId4"/>
                <a:stretch>
                  <a:fillRect l="-333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89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5C2CF8E-6D2E-448D-9BE3-5CDC6F69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Consistency</a:t>
            </a:r>
            <a:r>
              <a:rPr lang="hu-HU" sz="2400" b="1" dirty="0"/>
              <a:t> </a:t>
            </a:r>
            <a:r>
              <a:rPr lang="hu-HU" sz="2400" b="1" dirty="0" err="1"/>
              <a:t>Between</a:t>
            </a:r>
            <a:r>
              <a:rPr lang="hu-HU" sz="2400" b="1" dirty="0"/>
              <a:t> </a:t>
            </a:r>
            <a:r>
              <a:rPr lang="hu-HU" sz="2400" b="1" dirty="0" err="1"/>
              <a:t>Measurements</a:t>
            </a:r>
            <a:r>
              <a:rPr lang="hu-HU" sz="2400" b="1" dirty="0"/>
              <a:t> </a:t>
            </a:r>
            <a:br>
              <a:rPr lang="hu-HU" sz="2400" b="1" dirty="0"/>
            </a:br>
            <a:r>
              <a:rPr lang="hu-HU" sz="2400" b="1" dirty="0"/>
              <a:t>(test </a:t>
            </a:r>
            <a:r>
              <a:rPr lang="hu-HU" sz="2400" b="1" dirty="0" err="1"/>
              <a:t>vs</a:t>
            </a:r>
            <a:r>
              <a:rPr lang="hu-HU" sz="2400" b="1" dirty="0"/>
              <a:t>. </a:t>
            </a:r>
            <a:r>
              <a:rPr lang="hu-HU" sz="2400" b="1" dirty="0" err="1">
                <a:solidFill>
                  <a:srgbClr val="C00000"/>
                </a:solidFill>
              </a:rPr>
              <a:t>re</a:t>
            </a:r>
            <a:r>
              <a:rPr lang="hu-HU" sz="2400" b="1" dirty="0" err="1"/>
              <a:t>test</a:t>
            </a:r>
            <a:r>
              <a:rPr lang="hu-HU" sz="2400" b="1" dirty="0"/>
              <a:t>)</a:t>
            </a:r>
            <a:endParaRPr lang="hu-H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A21C8086-B6BB-4895-80D9-F418D3C18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33788"/>
              </p:ext>
            </p:extLst>
          </p:nvPr>
        </p:nvGraphicFramePr>
        <p:xfrm>
          <a:off x="3064215" y="1024006"/>
          <a:ext cx="5038926" cy="4037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846">
                  <a:extLst>
                    <a:ext uri="{9D8B030D-6E8A-4147-A177-3AD203B41FA5}">
                      <a16:colId xmlns:a16="http://schemas.microsoft.com/office/drawing/2014/main" val="3955997247"/>
                    </a:ext>
                  </a:extLst>
                </a:gridCol>
                <a:gridCol w="1155266">
                  <a:extLst>
                    <a:ext uri="{9D8B030D-6E8A-4147-A177-3AD203B41FA5}">
                      <a16:colId xmlns:a16="http://schemas.microsoft.com/office/drawing/2014/main" val="411819032"/>
                    </a:ext>
                  </a:extLst>
                </a:gridCol>
                <a:gridCol w="1155266">
                  <a:extLst>
                    <a:ext uri="{9D8B030D-6E8A-4147-A177-3AD203B41FA5}">
                      <a16:colId xmlns:a16="http://schemas.microsoft.com/office/drawing/2014/main" val="1266652827"/>
                    </a:ext>
                  </a:extLst>
                </a:gridCol>
                <a:gridCol w="270381">
                  <a:extLst>
                    <a:ext uri="{9D8B030D-6E8A-4147-A177-3AD203B41FA5}">
                      <a16:colId xmlns:a16="http://schemas.microsoft.com/office/drawing/2014/main" val="2238699155"/>
                    </a:ext>
                  </a:extLst>
                </a:gridCol>
                <a:gridCol w="1278167">
                  <a:extLst>
                    <a:ext uri="{9D8B030D-6E8A-4147-A177-3AD203B41FA5}">
                      <a16:colId xmlns:a16="http://schemas.microsoft.com/office/drawing/2014/main" val="1581296502"/>
                    </a:ext>
                  </a:extLst>
                </a:gridCol>
              </a:tblGrid>
              <a:tr h="60073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hu-H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6784675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0,893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0,841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0462002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0,851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0,809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860237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0,772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0,636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381573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0,845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3165095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0,827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2996513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0,846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0,783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9777143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0,818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0,694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3902993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0,919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0,855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8734860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0,823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0,73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99029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0,959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0,922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4069603"/>
                  </a:ext>
                </a:extLst>
              </a:tr>
              <a:tr h="30036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0,882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0,793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004743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DE7D9424-F680-4E23-A5A7-5C161F31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99" y="5233393"/>
            <a:ext cx="8686800" cy="89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A300E462-C04B-411A-852C-F01C6A22E19D}"/>
                  </a:ext>
                </a:extLst>
              </p:cNvPr>
              <p:cNvSpPr/>
              <p:nvPr/>
            </p:nvSpPr>
            <p:spPr>
              <a:xfrm>
                <a:off x="8666526" y="180459"/>
                <a:ext cx="35219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dirty="0">
                    <a:latin typeface="Arial" panose="020B0604020202020204" pitchFamily="34" charset="0"/>
                  </a:rPr>
                  <a:t>PRE; </a:t>
                </a:r>
                <a:r>
                  <a:rPr lang="hu-HU" dirty="0" err="1">
                    <a:latin typeface="Arial" panose="020B0604020202020204" pitchFamily="34" charset="0"/>
                  </a:rPr>
                  <a:t>Present</a:t>
                </a:r>
                <a:r>
                  <a:rPr lang="hu-HU" dirty="0">
                    <a:latin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hu-HU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A300E462-C04B-411A-852C-F01C6A22E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526" y="180459"/>
                <a:ext cx="3521990" cy="369332"/>
              </a:xfrm>
              <a:prstGeom prst="rect">
                <a:avLst/>
              </a:prstGeom>
              <a:blipFill>
                <a:blip r:embed="rId3"/>
                <a:stretch>
                  <a:fillRect l="-1213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2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A4834D-DF3C-444B-87F9-11B2B006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E158F17-11A5-4B47-8A3B-3B4E2FE17438}"/>
              </a:ext>
            </a:extLst>
          </p:cNvPr>
          <p:cNvSpPr/>
          <p:nvPr/>
        </p:nvSpPr>
        <p:spPr>
          <a:xfrm>
            <a:off x="838200" y="1461036"/>
            <a:ext cx="7965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8" name="Téglalap: szamárfül 7">
            <a:extLst>
              <a:ext uri="{FF2B5EF4-FFF2-40B4-BE49-F238E27FC236}">
                <a16:creationId xmlns:a16="http://schemas.microsoft.com/office/drawing/2014/main" id="{05CACEB2-8738-421C-9375-FABCACD60C04}"/>
              </a:ext>
            </a:extLst>
          </p:cNvPr>
          <p:cNvSpPr/>
          <p:nvPr/>
        </p:nvSpPr>
        <p:spPr>
          <a:xfrm>
            <a:off x="8389464" y="2689069"/>
            <a:ext cx="3203488" cy="2287013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ICC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0.940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(95% CI: 0.899–0.970; </a:t>
            </a:r>
            <a:b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 &lt; 0.05), </a:t>
            </a:r>
          </a:p>
          <a:p>
            <a:pPr algn="ctr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Indicating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87D3E69-2DFF-4620-B6C8-75BF5935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22" y="1274122"/>
            <a:ext cx="826861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 err="1">
                <a:latin typeface="Arial" panose="020B0604020202020204" pitchFamily="34" charset="0"/>
              </a:rPr>
              <a:t>To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what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extent</a:t>
            </a:r>
            <a:r>
              <a:rPr lang="hu-HU" altLang="hu-HU" sz="1700" dirty="0">
                <a:latin typeface="Arial" panose="020B0604020202020204" pitchFamily="34" charset="0"/>
              </a:rPr>
              <a:t> has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become</a:t>
            </a:r>
            <a:r>
              <a:rPr lang="hu-HU" altLang="hu-HU" sz="1700" dirty="0">
                <a:latin typeface="Arial" panose="020B0604020202020204" pitchFamily="34" charset="0"/>
              </a:rPr>
              <a:t> more </a:t>
            </a:r>
            <a:r>
              <a:rPr lang="hu-HU" altLang="hu-HU" sz="1700" dirty="0" err="1">
                <a:latin typeface="Arial" panose="020B0604020202020204" pitchFamily="34" charset="0"/>
              </a:rPr>
              <a:t>or</a:t>
            </a:r>
            <a:r>
              <a:rPr lang="hu-HU" altLang="hu-HU" sz="1700" dirty="0">
                <a:latin typeface="Arial" panose="020B0604020202020204" pitchFamily="34" charset="0"/>
              </a:rPr>
              <a:t> less </a:t>
            </a:r>
            <a:r>
              <a:rPr lang="hu-HU" altLang="hu-HU" sz="1700" dirty="0" err="1">
                <a:latin typeface="Arial" panose="020B0604020202020204" pitchFamily="34" charset="0"/>
              </a:rPr>
              <a:t>important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to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you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>
                <a:latin typeface="Arial" panose="020B0604020202020204" pitchFamily="34" charset="0"/>
              </a:rPr>
              <a:t>Has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attitude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toward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maintenance</a:t>
            </a:r>
            <a:r>
              <a:rPr lang="hu-HU" altLang="hu-HU" sz="1700" dirty="0">
                <a:latin typeface="Arial" panose="020B0604020202020204" pitchFamily="34" charset="0"/>
              </a:rPr>
              <a:t> (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prevention</a:t>
            </a:r>
            <a:r>
              <a:rPr lang="hu-HU" altLang="hu-HU" sz="1700" dirty="0">
                <a:latin typeface="Arial" panose="020B0604020202020204" pitchFamily="34" charset="0"/>
              </a:rPr>
              <a:t>) </a:t>
            </a:r>
            <a:r>
              <a:rPr lang="hu-HU" altLang="hu-HU" sz="1700" dirty="0" err="1">
                <a:latin typeface="Arial" panose="020B0604020202020204" pitchFamily="34" charset="0"/>
              </a:rPr>
              <a:t>changed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 err="1">
                <a:latin typeface="Arial" panose="020B0604020202020204" pitchFamily="34" charset="0"/>
              </a:rPr>
              <a:t>To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what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extent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do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you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feel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you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can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influence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>
                <a:latin typeface="Arial" panose="020B0604020202020204" pitchFamily="34" charset="0"/>
              </a:rPr>
              <a:t>In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opinion</a:t>
            </a:r>
            <a:r>
              <a:rPr lang="hu-HU" altLang="hu-HU" sz="1700" dirty="0">
                <a:latin typeface="Arial" panose="020B0604020202020204" pitchFamily="34" charset="0"/>
              </a:rPr>
              <a:t>, </a:t>
            </a:r>
            <a:r>
              <a:rPr lang="hu-HU" altLang="hu-HU" sz="1700" dirty="0" err="1">
                <a:latin typeface="Arial" panose="020B0604020202020204" pitchFamily="34" charset="0"/>
              </a:rPr>
              <a:t>how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important</a:t>
            </a:r>
            <a:r>
              <a:rPr lang="hu-HU" altLang="hu-HU" sz="1700" dirty="0">
                <a:latin typeface="Arial" panose="020B0604020202020204" pitchFamily="34" charset="0"/>
              </a:rPr>
              <a:t> is </a:t>
            </a:r>
            <a:r>
              <a:rPr lang="hu-HU" altLang="hu-HU" sz="1700" dirty="0" err="1">
                <a:latin typeface="Arial" panose="020B0604020202020204" pitchFamily="34" charset="0"/>
              </a:rPr>
              <a:t>regular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physical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activity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for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maintaining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>
                <a:latin typeface="Arial" panose="020B0604020202020204" pitchFamily="34" charset="0"/>
              </a:rPr>
              <a:t>In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opinion</a:t>
            </a:r>
            <a:r>
              <a:rPr lang="hu-HU" altLang="hu-HU" sz="1700" dirty="0">
                <a:latin typeface="Arial" panose="020B0604020202020204" pitchFamily="34" charset="0"/>
              </a:rPr>
              <a:t>, </a:t>
            </a:r>
            <a:r>
              <a:rPr lang="hu-HU" altLang="hu-HU" sz="1700" dirty="0" err="1">
                <a:latin typeface="Arial" panose="020B0604020202020204" pitchFamily="34" charset="0"/>
              </a:rPr>
              <a:t>how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important</a:t>
            </a:r>
            <a:r>
              <a:rPr lang="hu-HU" altLang="hu-HU" sz="1700" dirty="0">
                <a:latin typeface="Arial" panose="020B0604020202020204" pitchFamily="34" charset="0"/>
              </a:rPr>
              <a:t> is </a:t>
            </a:r>
            <a:r>
              <a:rPr lang="hu-HU" altLang="hu-HU" sz="1700" dirty="0" err="1">
                <a:latin typeface="Arial" panose="020B0604020202020204" pitchFamily="34" charset="0"/>
              </a:rPr>
              <a:t>healthy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nutrition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for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maintaining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>
                <a:latin typeface="Arial" panose="020B0604020202020204" pitchFamily="34" charset="0"/>
              </a:rPr>
              <a:t>In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opinion</a:t>
            </a:r>
            <a:r>
              <a:rPr lang="hu-HU" altLang="hu-HU" sz="1700" dirty="0">
                <a:latin typeface="Arial" panose="020B0604020202020204" pitchFamily="34" charset="0"/>
              </a:rPr>
              <a:t>, </a:t>
            </a:r>
            <a:r>
              <a:rPr lang="hu-HU" altLang="hu-HU" sz="1700" dirty="0" err="1">
                <a:latin typeface="Arial" panose="020B0604020202020204" pitchFamily="34" charset="0"/>
              </a:rPr>
              <a:t>how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important</a:t>
            </a:r>
            <a:r>
              <a:rPr lang="hu-HU" altLang="hu-HU" sz="1700" dirty="0">
                <a:latin typeface="Arial" panose="020B0604020202020204" pitchFamily="34" charset="0"/>
              </a:rPr>
              <a:t> is </a:t>
            </a:r>
            <a:r>
              <a:rPr lang="hu-HU" altLang="hu-HU" sz="1700" dirty="0" err="1">
                <a:latin typeface="Arial" panose="020B0604020202020204" pitchFamily="34" charset="0"/>
              </a:rPr>
              <a:t>mental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for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maintaining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>
                <a:latin typeface="Arial" panose="020B0604020202020204" pitchFamily="34" charset="0"/>
              </a:rPr>
              <a:t>Has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attitude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toward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preventive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screenings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changed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>
                <a:latin typeface="Arial" panose="020B0604020202020204" pitchFamily="34" charset="0"/>
              </a:rPr>
              <a:t>In </a:t>
            </a:r>
            <a:r>
              <a:rPr lang="hu-HU" altLang="hu-HU" sz="1700" dirty="0" err="1">
                <a:latin typeface="Arial" panose="020B0604020202020204" pitchFamily="34" charset="0"/>
              </a:rPr>
              <a:t>what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direction</a:t>
            </a:r>
            <a:r>
              <a:rPr lang="hu-HU" altLang="hu-HU" sz="1700" dirty="0">
                <a:latin typeface="Arial" panose="020B0604020202020204" pitchFamily="34" charset="0"/>
              </a:rPr>
              <a:t> and </a:t>
            </a:r>
            <a:r>
              <a:rPr lang="hu-HU" altLang="hu-HU" sz="1700" dirty="0" err="1">
                <a:latin typeface="Arial" panose="020B0604020202020204" pitchFamily="34" charset="0"/>
              </a:rPr>
              <a:t>to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what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extent</a:t>
            </a:r>
            <a:r>
              <a:rPr lang="hu-HU" altLang="hu-HU" sz="1700" dirty="0">
                <a:latin typeface="Arial" panose="020B0604020202020204" pitchFamily="34" charset="0"/>
              </a:rPr>
              <a:t> has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attitude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toward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healthy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 err="1">
                <a:latin typeface="Arial" panose="020B0604020202020204" pitchFamily="34" charset="0"/>
              </a:rPr>
              <a:t>nutrition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changed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>
                <a:latin typeface="Arial" panose="020B0604020202020204" pitchFamily="34" charset="0"/>
              </a:rPr>
              <a:t>Has </a:t>
            </a: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attitude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toward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physical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activity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changed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>
                <a:latin typeface="Arial" panose="020B0604020202020204" pitchFamily="34" charset="0"/>
              </a:rPr>
              <a:t>In </a:t>
            </a:r>
            <a:r>
              <a:rPr lang="hu-HU" altLang="hu-HU" sz="1700" dirty="0" err="1">
                <a:latin typeface="Arial" panose="020B0604020202020204" pitchFamily="34" charset="0"/>
              </a:rPr>
              <a:t>the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future</a:t>
            </a:r>
            <a:r>
              <a:rPr lang="hu-HU" altLang="hu-HU" sz="1700" dirty="0">
                <a:latin typeface="Arial" panose="020B0604020202020204" pitchFamily="34" charset="0"/>
              </a:rPr>
              <a:t>, </a:t>
            </a:r>
            <a:r>
              <a:rPr lang="hu-HU" altLang="hu-HU" sz="1700" dirty="0" err="1">
                <a:latin typeface="Arial" panose="020B0604020202020204" pitchFamily="34" charset="0"/>
              </a:rPr>
              <a:t>to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what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extent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do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you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intend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to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devote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time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to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maintaining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altLang="hu-HU" sz="1700" dirty="0" err="1">
                <a:latin typeface="Arial" panose="020B0604020202020204" pitchFamily="34" charset="0"/>
              </a:rPr>
              <a:t>your</a:t>
            </a:r>
            <a:r>
              <a:rPr lang="hu-HU" altLang="hu-HU" sz="1700" dirty="0">
                <a:latin typeface="Arial" panose="020B0604020202020204" pitchFamily="34" charset="0"/>
              </a:rPr>
              <a:t> </a:t>
            </a:r>
            <a:r>
              <a:rPr lang="hu-HU" altLang="hu-HU" sz="1700" dirty="0" err="1">
                <a:latin typeface="Arial" panose="020B0604020202020204" pitchFamily="34" charset="0"/>
              </a:rPr>
              <a:t>health</a:t>
            </a:r>
            <a:r>
              <a:rPr lang="hu-HU" altLang="hu-HU" sz="1700" dirty="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9B93289-FD8E-4E53-BD4E-E0EF04AA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216" y="37698"/>
            <a:ext cx="7152736" cy="7372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C43B7E7-01F4-453A-A71D-397087A8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53" y="5119055"/>
            <a:ext cx="8268610" cy="1029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A6FFC274-F08E-411B-AB90-F8184E238FD4}"/>
                  </a:ext>
                </a:extLst>
              </p:cNvPr>
              <p:cNvSpPr/>
              <p:nvPr/>
            </p:nvSpPr>
            <p:spPr>
              <a:xfrm>
                <a:off x="-18434" y="180459"/>
                <a:ext cx="37175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POST; </a:t>
                </a:r>
                <a:r>
                  <a:rPr lang="hu-HU" b="1" dirty="0" err="1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= 25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= 25 </a:t>
                </a:r>
              </a:p>
            </p:txBody>
          </p:sp>
        </mc:Choice>
        <mc:Fallback xmlns="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A6FFC274-F08E-411B-AB90-F8184E238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434" y="180459"/>
                <a:ext cx="3717557" cy="369332"/>
              </a:xfrm>
              <a:prstGeom prst="rect">
                <a:avLst/>
              </a:prstGeom>
              <a:blipFill>
                <a:blip r:embed="rId4"/>
                <a:stretch>
                  <a:fillRect l="-820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831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542EC6-E627-4633-B37C-20C10894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Reliability</a:t>
            </a:r>
            <a:r>
              <a:rPr lang="hu-HU" b="1" dirty="0"/>
              <a:t> (</a:t>
            </a:r>
            <a:r>
              <a:rPr lang="hu-HU" b="1" dirty="0" err="1"/>
              <a:t>Cronbach’s</a:t>
            </a:r>
            <a:r>
              <a:rPr lang="hu-HU" b="1" dirty="0"/>
              <a:t> </a:t>
            </a:r>
            <a:r>
              <a:rPr lang="hu-HU" b="1" dirty="0" err="1"/>
              <a:t>Alpha</a:t>
            </a:r>
            <a:r>
              <a:rPr lang="hu-HU" b="1" dirty="0"/>
              <a:t>)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Nyíl: szaggatott, jobbra mutató 4">
            <a:extLst>
              <a:ext uri="{FF2B5EF4-FFF2-40B4-BE49-F238E27FC236}">
                <a16:creationId xmlns:a16="http://schemas.microsoft.com/office/drawing/2014/main" id="{42837C6C-A9C7-45A4-B4CE-7D31BC6BC9CE}"/>
              </a:ext>
            </a:extLst>
          </p:cNvPr>
          <p:cNvSpPr/>
          <p:nvPr/>
        </p:nvSpPr>
        <p:spPr>
          <a:xfrm>
            <a:off x="5012075" y="2825884"/>
            <a:ext cx="1867711" cy="1050588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D71FE50-1C62-434E-90A6-0D4D8BC89C0B}"/>
              </a:ext>
            </a:extLst>
          </p:cNvPr>
          <p:cNvSpPr txBox="1"/>
          <p:nvPr/>
        </p:nvSpPr>
        <p:spPr>
          <a:xfrm>
            <a:off x="2243508" y="215955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958919A-6644-4A2F-8AD6-7ACC827E15CF}"/>
              </a:ext>
            </a:extLst>
          </p:cNvPr>
          <p:cNvSpPr txBox="1"/>
          <p:nvPr/>
        </p:nvSpPr>
        <p:spPr>
          <a:xfrm>
            <a:off x="9091780" y="215955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RETEST</a:t>
            </a:r>
          </a:p>
        </p:txBody>
      </p:sp>
      <p:sp>
        <p:nvSpPr>
          <p:cNvPr id="11" name="Gondolatbuborék: felhő 10">
            <a:extLst>
              <a:ext uri="{FF2B5EF4-FFF2-40B4-BE49-F238E27FC236}">
                <a16:creationId xmlns:a16="http://schemas.microsoft.com/office/drawing/2014/main" id="{24CA01D1-D34D-44A9-BA51-158D67CB6146}"/>
              </a:ext>
            </a:extLst>
          </p:cNvPr>
          <p:cNvSpPr/>
          <p:nvPr/>
        </p:nvSpPr>
        <p:spPr>
          <a:xfrm>
            <a:off x="8151778" y="4542514"/>
            <a:ext cx="3920247" cy="1595640"/>
          </a:xfrm>
          <a:prstGeom prst="cloudCallout">
            <a:avLst>
              <a:gd name="adj1" fmla="val -35397"/>
              <a:gd name="adj2" fmla="val -65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1500" b="1" dirty="0">
              <a:latin typeface="Arial" panose="020B0604020202020204" pitchFamily="34" charset="0"/>
            </a:endParaRPr>
          </a:p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70A7DEE-FF7F-46FF-9567-E49ADF34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75" y="2528887"/>
            <a:ext cx="3257550" cy="17049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8AC99A7-FF82-4AB2-8ECE-609571F69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77" y="2566987"/>
            <a:ext cx="3257550" cy="1666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88EB89E7-F03D-4534-932B-3A250FC59E83}"/>
                  </a:ext>
                </a:extLst>
              </p:cNvPr>
              <p:cNvSpPr/>
              <p:nvPr/>
            </p:nvSpPr>
            <p:spPr>
              <a:xfrm>
                <a:off x="8258733" y="180459"/>
                <a:ext cx="3706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POST; </a:t>
                </a:r>
                <a:r>
                  <a:rPr lang="hu-HU" b="1" dirty="0" err="1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= 25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= 25 </a:t>
                </a:r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88EB89E7-F03D-4534-932B-3A250FC59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733" y="180459"/>
                <a:ext cx="3706336" cy="369332"/>
              </a:xfrm>
              <a:prstGeom prst="rect">
                <a:avLst/>
              </a:prstGeom>
              <a:blipFill>
                <a:blip r:embed="rId4"/>
                <a:stretch>
                  <a:fillRect l="-1151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61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5C2CF8E-6D2E-448D-9BE3-5CDC6F69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2400" b="1" dirty="0" err="1"/>
              <a:t>Consistency</a:t>
            </a:r>
            <a:r>
              <a:rPr lang="hu-HU" sz="2400" b="1" dirty="0"/>
              <a:t> </a:t>
            </a:r>
            <a:r>
              <a:rPr lang="hu-HU" sz="2400" b="1" dirty="0" err="1"/>
              <a:t>Between</a:t>
            </a:r>
            <a:r>
              <a:rPr lang="hu-HU" sz="2400" b="1" dirty="0"/>
              <a:t> </a:t>
            </a:r>
            <a:r>
              <a:rPr lang="hu-HU" sz="2400" b="1" dirty="0" err="1"/>
              <a:t>Measurements</a:t>
            </a:r>
            <a:r>
              <a:rPr lang="hu-HU" sz="2400" b="1" dirty="0"/>
              <a:t> </a:t>
            </a:r>
            <a:br>
              <a:rPr lang="hu-HU" sz="2400" b="1" dirty="0"/>
            </a:br>
            <a:r>
              <a:rPr lang="hu-HU" sz="2400" b="1" dirty="0"/>
              <a:t>(test </a:t>
            </a:r>
            <a:r>
              <a:rPr lang="hu-HU" sz="2400" b="1" dirty="0" err="1"/>
              <a:t>vs</a:t>
            </a:r>
            <a:r>
              <a:rPr lang="hu-HU" sz="2400" b="1" dirty="0"/>
              <a:t>. </a:t>
            </a:r>
            <a:r>
              <a:rPr lang="hu-HU" sz="2400" b="1" dirty="0" err="1">
                <a:solidFill>
                  <a:srgbClr val="C00000"/>
                </a:solidFill>
              </a:rPr>
              <a:t>re</a:t>
            </a:r>
            <a:r>
              <a:rPr lang="hu-HU" sz="2400" b="1" dirty="0" err="1"/>
              <a:t>test</a:t>
            </a:r>
            <a:r>
              <a:rPr lang="hu-HU" sz="2400" b="1" dirty="0"/>
              <a:t>)</a:t>
            </a:r>
            <a:endParaRPr lang="hu-H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AAF32809-4C15-4323-B5E1-50B56372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73194"/>
              </p:ext>
            </p:extLst>
          </p:nvPr>
        </p:nvGraphicFramePr>
        <p:xfrm>
          <a:off x="3165895" y="966158"/>
          <a:ext cx="4684143" cy="4081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776">
                  <a:extLst>
                    <a:ext uri="{9D8B030D-6E8A-4147-A177-3AD203B41FA5}">
                      <a16:colId xmlns:a16="http://schemas.microsoft.com/office/drawing/2014/main" val="3023713062"/>
                    </a:ext>
                  </a:extLst>
                </a:gridCol>
                <a:gridCol w="1073925">
                  <a:extLst>
                    <a:ext uri="{9D8B030D-6E8A-4147-A177-3AD203B41FA5}">
                      <a16:colId xmlns:a16="http://schemas.microsoft.com/office/drawing/2014/main" val="1458171515"/>
                    </a:ext>
                  </a:extLst>
                </a:gridCol>
                <a:gridCol w="1073925">
                  <a:extLst>
                    <a:ext uri="{9D8B030D-6E8A-4147-A177-3AD203B41FA5}">
                      <a16:colId xmlns:a16="http://schemas.microsoft.com/office/drawing/2014/main" val="2946836552"/>
                    </a:ext>
                  </a:extLst>
                </a:gridCol>
                <a:gridCol w="251344">
                  <a:extLst>
                    <a:ext uri="{9D8B030D-6E8A-4147-A177-3AD203B41FA5}">
                      <a16:colId xmlns:a16="http://schemas.microsoft.com/office/drawing/2014/main" val="1343637525"/>
                    </a:ext>
                  </a:extLst>
                </a:gridCol>
                <a:gridCol w="1188173">
                  <a:extLst>
                    <a:ext uri="{9D8B030D-6E8A-4147-A177-3AD203B41FA5}">
                      <a16:colId xmlns:a16="http://schemas.microsoft.com/office/drawing/2014/main" val="2947497498"/>
                    </a:ext>
                  </a:extLst>
                </a:gridCol>
              </a:tblGrid>
              <a:tr h="6803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r>
                        <a:rPr lang="hu-HU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700" b="1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7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8706497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0,874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0,779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1226595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0,939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0,887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7199655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0,998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0,996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7557721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0,943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0,895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6178071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0,954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0,918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4530290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0,912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9249536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0,947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0,91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95726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0,889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568162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0,844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0,735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2097389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0,844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Arial" panose="020B0604020202020204" pitchFamily="34" charset="0"/>
                        </a:rPr>
                        <a:t>0,795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95221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1D95433C-51DE-4C45-BB4F-250F33F25555}"/>
                  </a:ext>
                </a:extLst>
              </p:cNvPr>
              <p:cNvSpPr/>
              <p:nvPr/>
            </p:nvSpPr>
            <p:spPr>
              <a:xfrm>
                <a:off x="8355963" y="142319"/>
                <a:ext cx="3706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POST; </a:t>
                </a:r>
                <a:r>
                  <a:rPr lang="hu-HU" b="1" dirty="0" err="1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= 25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= 25 </a:t>
                </a:r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1D95433C-51DE-4C45-BB4F-250F33F25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63" y="142319"/>
                <a:ext cx="3706336" cy="369332"/>
              </a:xfrm>
              <a:prstGeom prst="rect">
                <a:avLst/>
              </a:prstGeom>
              <a:blipFill>
                <a:blip r:embed="rId2"/>
                <a:stretch>
                  <a:fillRect l="-1151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>
            <a:extLst>
              <a:ext uri="{FF2B5EF4-FFF2-40B4-BE49-F238E27FC236}">
                <a16:creationId xmlns:a16="http://schemas.microsoft.com/office/drawing/2014/main" id="{42D10AC4-658C-4A70-AF79-221BCE9C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5148892"/>
            <a:ext cx="7829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301D0D-D696-48CA-823A-746FD171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/>
              <a:t>Has your attitude towards health maintenance </a:t>
            </a:r>
            <a:br>
              <a:rPr lang="hu-HU" sz="3200" dirty="0"/>
            </a:br>
            <a:r>
              <a:rPr lang="en-US" sz="3200" dirty="0"/>
              <a:t>(disease prevention) changed?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FBC002-A4D7-4FDB-A9BF-B3809EF8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8" y="2495942"/>
            <a:ext cx="5588035" cy="278617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9BC360F-725A-462D-8380-1F3873E1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345" y="2704087"/>
            <a:ext cx="5327606" cy="2578032"/>
          </a:xfrm>
          <a:prstGeom prst="rect">
            <a:avLst/>
          </a:prstGeom>
        </p:spPr>
      </p:pic>
      <p:sp>
        <p:nvSpPr>
          <p:cNvPr id="9" name="Nyíl: szaggatott, jobbra mutató 8">
            <a:extLst>
              <a:ext uri="{FF2B5EF4-FFF2-40B4-BE49-F238E27FC236}">
                <a16:creationId xmlns:a16="http://schemas.microsoft.com/office/drawing/2014/main" id="{DDBDE3CB-E7CA-4A2A-9A7E-FB378A8B7019}"/>
              </a:ext>
            </a:extLst>
          </p:cNvPr>
          <p:cNvSpPr/>
          <p:nvPr/>
        </p:nvSpPr>
        <p:spPr>
          <a:xfrm>
            <a:off x="5424793" y="1688851"/>
            <a:ext cx="1342414" cy="600784"/>
          </a:xfrm>
          <a:prstGeom prst="stripedRightArrow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CA0B5BA-933E-4A38-8904-1BAF2B8A7318}"/>
              </a:ext>
            </a:extLst>
          </p:cNvPr>
          <p:cNvSpPr txBox="1"/>
          <p:nvPr/>
        </p:nvSpPr>
        <p:spPr>
          <a:xfrm>
            <a:off x="2471389" y="1723983"/>
            <a:ext cx="64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7EBE3F2-31F3-4CF6-91B6-6C35E2A83AA3}"/>
              </a:ext>
            </a:extLst>
          </p:cNvPr>
          <p:cNvSpPr txBox="1"/>
          <p:nvPr/>
        </p:nvSpPr>
        <p:spPr>
          <a:xfrm>
            <a:off x="9157700" y="172398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1F1AA36-E1FE-443C-9FEE-50864ADE6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09" y="5270953"/>
            <a:ext cx="7048354" cy="877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DAC1BDCB-4440-49E2-8C14-3637122CB48E}"/>
                  </a:ext>
                </a:extLst>
              </p:cNvPr>
              <p:cNvSpPr/>
              <p:nvPr/>
            </p:nvSpPr>
            <p:spPr>
              <a:xfrm>
                <a:off x="8339000" y="180459"/>
                <a:ext cx="3706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POST; </a:t>
                </a:r>
                <a:r>
                  <a:rPr lang="hu-HU" b="1" dirty="0" err="1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Present</a:t>
                </a:r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;;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= 25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b="1" dirty="0">
                    <a:highlight>
                      <a:srgbClr val="00FF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= 25 </a:t>
                </a:r>
              </a:p>
            </p:txBody>
          </p:sp>
        </mc:Choice>
        <mc:Fallback xmlns=""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DAC1BDCB-4440-49E2-8C14-3637122CB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000" y="180459"/>
                <a:ext cx="3706336" cy="369332"/>
              </a:xfrm>
              <a:prstGeom prst="rect">
                <a:avLst/>
              </a:prstGeom>
              <a:blipFill>
                <a:blip r:embed="rId5"/>
                <a:stretch>
                  <a:fillRect l="-987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86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3F3876-1772-4BAB-98CF-5874F3FE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7779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(test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115A3020-21A2-498B-AEDD-0BEDB03B4A4E}"/>
                  </a:ext>
                </a:extLst>
              </p:cNvPr>
              <p:cNvSpPr/>
              <p:nvPr/>
            </p:nvSpPr>
            <p:spPr>
              <a:xfrm>
                <a:off x="8871626" y="54749"/>
                <a:ext cx="31809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b="1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Past;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hu-HU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hu-HU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;</m:t>
                    </m:r>
                    <m:sSub>
                      <m:sSubPr>
                        <m:ctrlPr>
                          <a:rPr lang="hu-HU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hu-HU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hu-HU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br>
                  <a:rPr lang="hu-HU" b="1" i="1" dirty="0">
                    <a:highlight>
                      <a:srgbClr val="FFFF00"/>
                    </a:highlight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𝒕𝒆𝒔𝒕</m:t>
                      </m:r>
                      <m:r>
                        <a:rPr lang="hu-HU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hu-HU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𝒓𝒆𝒕𝒆𝒔𝒕</m:t>
                      </m:r>
                    </m:oMath>
                  </m:oMathPara>
                </a14:m>
                <a:endParaRPr lang="hu-HU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115A3020-21A2-498B-AEDD-0BEDB03B4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26" y="54749"/>
                <a:ext cx="3180945" cy="646331"/>
              </a:xfrm>
              <a:prstGeom prst="rect">
                <a:avLst/>
              </a:prstGeom>
              <a:blipFill>
                <a:blip r:embed="rId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AAD6CE2B-64EA-41DB-A11B-54EE5E0BC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63746"/>
              </p:ext>
            </p:extLst>
          </p:nvPr>
        </p:nvGraphicFramePr>
        <p:xfrm>
          <a:off x="8871626" y="883608"/>
          <a:ext cx="3064212" cy="5090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532">
                  <a:extLst>
                    <a:ext uri="{9D8B030D-6E8A-4147-A177-3AD203B41FA5}">
                      <a16:colId xmlns:a16="http://schemas.microsoft.com/office/drawing/2014/main" val="2458444397"/>
                    </a:ext>
                  </a:extLst>
                </a:gridCol>
                <a:gridCol w="662532">
                  <a:extLst>
                    <a:ext uri="{9D8B030D-6E8A-4147-A177-3AD203B41FA5}">
                      <a16:colId xmlns:a16="http://schemas.microsoft.com/office/drawing/2014/main" val="3073473092"/>
                    </a:ext>
                  </a:extLst>
                </a:gridCol>
                <a:gridCol w="662532">
                  <a:extLst>
                    <a:ext uri="{9D8B030D-6E8A-4147-A177-3AD203B41FA5}">
                      <a16:colId xmlns:a16="http://schemas.microsoft.com/office/drawing/2014/main" val="246068873"/>
                    </a:ext>
                  </a:extLst>
                </a:gridCol>
                <a:gridCol w="193239">
                  <a:extLst>
                    <a:ext uri="{9D8B030D-6E8A-4147-A177-3AD203B41FA5}">
                      <a16:colId xmlns:a16="http://schemas.microsoft.com/office/drawing/2014/main" val="2056287191"/>
                    </a:ext>
                  </a:extLst>
                </a:gridCol>
                <a:gridCol w="883377">
                  <a:extLst>
                    <a:ext uri="{9D8B030D-6E8A-4147-A177-3AD203B41FA5}">
                      <a16:colId xmlns:a16="http://schemas.microsoft.com/office/drawing/2014/main" val="2364197354"/>
                    </a:ext>
                  </a:extLst>
                </a:gridCol>
              </a:tblGrid>
              <a:tr h="35780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 err="1">
                          <a:effectLst/>
                          <a:latin typeface="Arial" panose="020B0604020202020204" pitchFamily="34" charset="0"/>
                        </a:rPr>
                        <a:t>Item</a:t>
                      </a:r>
                      <a:b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hu-HU" sz="1100" b="1" u="none" strike="noStrike" dirty="0" err="1"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ICC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 err="1">
                          <a:effectLst/>
                          <a:latin typeface="Arial" panose="020B0604020202020204" pitchFamily="34" charset="0"/>
                        </a:rPr>
                        <a:t>Correlation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extLst>
                  <a:ext uri="{0D108BD9-81ED-4DB2-BD59-A6C34878D82A}">
                    <a16:rowId xmlns:a16="http://schemas.microsoft.com/office/drawing/2014/main" val="2865824045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1a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0,931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0,869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434649750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1b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0,953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0,976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3840128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1c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0,956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0,977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257300507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0,913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0,847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385307701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0,946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0,903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800688535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0,903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0,946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492906927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5_1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0,953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0,921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514377426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5_2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0,915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656785012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5_3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0,924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0,867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595350143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0,873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0,776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333558309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0,966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0,933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97669537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0,872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0,772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272524273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0,838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0,718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077898029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9_1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0,963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43157464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0,948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0,906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918752084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11a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0,807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0,676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455606618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11b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0,534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723579457"/>
                  </a:ext>
                </a:extLst>
              </a:tr>
              <a:tr h="18662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11c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0,914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0,842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784537712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11d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0,879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0,781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276299049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11e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0,926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0,861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188884940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11f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0,89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371521798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0,914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0,854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32225256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0,987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0,976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882078415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14a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0,904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0,822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814743082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14b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0,822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0,698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extLst>
                  <a:ext uri="{0D108BD9-81ED-4DB2-BD59-A6C34878D82A}">
                    <a16:rowId xmlns:a16="http://schemas.microsoft.com/office/drawing/2014/main" val="1300310028"/>
                  </a:ext>
                </a:extLst>
              </a:tr>
              <a:tr h="18185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14c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0,935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&lt;0,05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u="none" strike="noStrike" dirty="0">
                          <a:effectLst/>
                          <a:latin typeface="Arial" panose="020B0604020202020204" pitchFamily="34" charset="0"/>
                        </a:rPr>
                        <a:t>0,875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5" marR="6135" marT="6135" marB="0" anchor="b"/>
                </a:tc>
                <a:extLst>
                  <a:ext uri="{0D108BD9-81ED-4DB2-BD59-A6C34878D82A}">
                    <a16:rowId xmlns:a16="http://schemas.microsoft.com/office/drawing/2014/main" val="2596456058"/>
                  </a:ext>
                </a:extLst>
              </a:tr>
            </a:tbl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680E2ED0-602F-41D5-BB11-5A29FE7B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59" y="1049972"/>
            <a:ext cx="4575894" cy="249078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627806C-55B9-4587-9925-C1754FD1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703" y="3540759"/>
            <a:ext cx="4773646" cy="2555037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9FEFD69-F1C9-4A82-8F7D-FD4946A457E0}"/>
              </a:ext>
            </a:extLst>
          </p:cNvPr>
          <p:cNvSpPr txBox="1"/>
          <p:nvPr/>
        </p:nvSpPr>
        <p:spPr>
          <a:xfrm>
            <a:off x="6554464" y="2110699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</a:rPr>
              <a:t>test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3A2E2BF-B1EB-4733-9111-669A104D6DC5}"/>
              </a:ext>
            </a:extLst>
          </p:cNvPr>
          <p:cNvSpPr txBox="1"/>
          <p:nvPr/>
        </p:nvSpPr>
        <p:spPr>
          <a:xfrm>
            <a:off x="1315831" y="4574085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</a:rPr>
              <a:t>retest</a:t>
            </a:r>
            <a:endParaRPr lang="hu-HU" sz="2000" b="1" dirty="0">
              <a:latin typeface="Arial" panose="020B0604020202020204" pitchFamily="34" charset="0"/>
            </a:endParaRP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4D2A9036-5152-4AF6-A61A-C144509B6581}"/>
              </a:ext>
            </a:extLst>
          </p:cNvPr>
          <p:cNvSpPr/>
          <p:nvPr/>
        </p:nvSpPr>
        <p:spPr>
          <a:xfrm>
            <a:off x="2452255" y="4618221"/>
            <a:ext cx="622570" cy="31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73A95CCC-2F24-4F7B-9FCD-7B15CFC87496}"/>
              </a:ext>
            </a:extLst>
          </p:cNvPr>
          <p:cNvSpPr/>
          <p:nvPr/>
        </p:nvSpPr>
        <p:spPr>
          <a:xfrm rot="10800000">
            <a:off x="5532628" y="2139446"/>
            <a:ext cx="622570" cy="31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EE916BAD-B0D3-4B41-8030-F5C4C1046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4" y="3926627"/>
            <a:ext cx="4114800" cy="45447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CEE88F4E-473E-4D20-8FD5-BABC23C14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826" y="1380124"/>
            <a:ext cx="4114800" cy="4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0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3FC8BB0-2DB9-4B8E-A1E5-F266016E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943" y="271449"/>
            <a:ext cx="5492113" cy="5380219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D44A106-9F02-455A-8FB0-47420BC898F9}"/>
              </a:ext>
            </a:extLst>
          </p:cNvPr>
          <p:cNvSpPr/>
          <p:nvPr/>
        </p:nvSpPr>
        <p:spPr>
          <a:xfrm>
            <a:off x="9145236" y="86783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Past and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hu-HU" b="1" dirty="0">
                <a:latin typeface="Arial" panose="020B0604020202020204" pitchFamily="34" charset="0"/>
              </a:rPr>
              <a:t>=74</a:t>
            </a:r>
          </a:p>
        </p:txBody>
      </p:sp>
    </p:spTree>
    <p:extLst>
      <p:ext uri="{BB962C8B-B14F-4D97-AF65-F5344CB8AC3E}">
        <p14:creationId xmlns:p14="http://schemas.microsoft.com/office/powerpoint/2010/main" val="120908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0A5183DA-6D91-4087-BD59-64EA6F424109}"/>
              </a:ext>
            </a:extLst>
          </p:cNvPr>
          <p:cNvSpPr txBox="1"/>
          <p:nvPr/>
        </p:nvSpPr>
        <p:spPr>
          <a:xfrm>
            <a:off x="6750997" y="1610392"/>
            <a:ext cx="4837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Becca Bernstein and </a:t>
            </a:r>
            <a:b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i="1" dirty="0">
                <a:latin typeface="Arial" panose="020B0604020202020204" pitchFamily="34" charset="0"/>
                <a:cs typeface="Arial" panose="020B0604020202020204" pitchFamily="34" charset="0"/>
              </a:rPr>
              <a:t>Gwenn </a:t>
            </a:r>
            <a:r>
              <a:rPr lang="de-DE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Seemel</a:t>
            </a:r>
            <a:endParaRPr lang="hu-H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(2009-2010)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DC758A8-91B3-4A11-96E8-58C905628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5" y="175097"/>
            <a:ext cx="5816145" cy="582524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63A08DFB-9AFB-40F2-A913-BAB49BE2C4FB}"/>
              </a:ext>
            </a:extLst>
          </p:cNvPr>
          <p:cNvSpPr txBox="1"/>
          <p:nvPr/>
        </p:nvSpPr>
        <p:spPr>
          <a:xfrm>
            <a:off x="6750997" y="5631012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https://gwennseemel.com/artwork/subjective/richard/</a:t>
            </a:r>
          </a:p>
        </p:txBody>
      </p:sp>
    </p:spTree>
    <p:extLst>
      <p:ext uri="{BB962C8B-B14F-4D97-AF65-F5344CB8AC3E}">
        <p14:creationId xmlns:p14="http://schemas.microsoft.com/office/powerpoint/2010/main" val="16147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759604D-6433-4707-9934-39E0E8907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78466"/>
            <a:ext cx="5791200" cy="5400675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E1FE20F-7208-4E64-B7B4-659A45F84EF9}"/>
              </a:ext>
            </a:extLst>
          </p:cNvPr>
          <p:cNvSpPr/>
          <p:nvPr/>
        </p:nvSpPr>
        <p:spPr>
          <a:xfrm>
            <a:off x="9145236" y="86783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Past and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hu-HU" b="1" dirty="0">
                <a:latin typeface="Arial" panose="020B0604020202020204" pitchFamily="34" charset="0"/>
              </a:rPr>
              <a:t>=74</a:t>
            </a:r>
          </a:p>
        </p:txBody>
      </p:sp>
    </p:spTree>
    <p:extLst>
      <p:ext uri="{BB962C8B-B14F-4D97-AF65-F5344CB8AC3E}">
        <p14:creationId xmlns:p14="http://schemas.microsoft.com/office/powerpoint/2010/main" val="409061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3AC3B0A-C23D-4E22-AD81-A0071F65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498138"/>
            <a:ext cx="5743575" cy="521970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11BF376-1D40-4E3C-9C7C-E6AE4720AD8A}"/>
              </a:ext>
            </a:extLst>
          </p:cNvPr>
          <p:cNvSpPr/>
          <p:nvPr/>
        </p:nvSpPr>
        <p:spPr>
          <a:xfrm>
            <a:off x="9145236" y="86783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Past and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hu-HU" b="1" dirty="0">
                <a:latin typeface="Arial" panose="020B0604020202020204" pitchFamily="34" charset="0"/>
              </a:rPr>
              <a:t>=74</a:t>
            </a:r>
          </a:p>
        </p:txBody>
      </p:sp>
    </p:spTree>
    <p:extLst>
      <p:ext uri="{BB962C8B-B14F-4D97-AF65-F5344CB8AC3E}">
        <p14:creationId xmlns:p14="http://schemas.microsoft.com/office/powerpoint/2010/main" val="3218301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234DBE-F9C7-4039-9D4D-9F936C83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040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/>
              <a:t>Health </a:t>
            </a:r>
            <a:r>
              <a:rPr lang="hu-HU" sz="4000" dirty="0" err="1"/>
              <a:t>Preservation</a:t>
            </a:r>
            <a:r>
              <a:rPr lang="hu-HU" sz="4000" dirty="0"/>
              <a:t> and HDO Program </a:t>
            </a:r>
            <a:r>
              <a:rPr lang="hu-HU" sz="4000" dirty="0" err="1"/>
              <a:t>Participation</a:t>
            </a:r>
            <a:r>
              <a:rPr lang="hu-HU" sz="4000" dirty="0"/>
              <a:t> in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Elderly</a:t>
            </a:r>
            <a:endParaRPr lang="hu-HU" sz="4000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BFE6CE3-4392-442C-8AF7-2EB633194AEF}"/>
              </a:ext>
            </a:extLst>
          </p:cNvPr>
          <p:cNvSpPr/>
          <p:nvPr/>
        </p:nvSpPr>
        <p:spPr>
          <a:xfrm>
            <a:off x="9976078" y="216770"/>
            <a:ext cx="1832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err="1">
                <a:highlight>
                  <a:srgbClr val="E3D49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hu-HU" b="1" dirty="0">
                <a:highlight>
                  <a:srgbClr val="E3D496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n = 100</a:t>
            </a:r>
            <a:endParaRPr lang="hu-HU" dirty="0">
              <a:highlight>
                <a:srgbClr val="E3D496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C1862CC-8BB4-4323-B099-19BE8ECF66BB}"/>
              </a:ext>
            </a:extLst>
          </p:cNvPr>
          <p:cNvSpPr txBox="1"/>
          <p:nvPr/>
        </p:nvSpPr>
        <p:spPr>
          <a:xfrm>
            <a:off x="1026773" y="1836603"/>
            <a:ext cx="4117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</a:rPr>
              <a:t>9. </a:t>
            </a:r>
            <a:r>
              <a:rPr lang="en-US" dirty="0">
                <a:latin typeface="Arial" panose="020B0604020202020204" pitchFamily="34" charset="0"/>
              </a:rPr>
              <a:t>Have you heard about </a:t>
            </a:r>
            <a:br>
              <a:rPr lang="hu-HU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the Újbuda Health Development Office</a:t>
            </a:r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8AD3F8A-99C5-4116-AD41-0A52E2E7354C}"/>
              </a:ext>
            </a:extLst>
          </p:cNvPr>
          <p:cNvSpPr txBox="1"/>
          <p:nvPr/>
        </p:nvSpPr>
        <p:spPr>
          <a:xfrm>
            <a:off x="64971" y="3925909"/>
            <a:ext cx="6041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10. Would you participate in a health prevention program </a:t>
            </a:r>
            <a:br>
              <a:rPr lang="hu-HU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provided by the Újbuda Health Development Office?</a:t>
            </a:r>
            <a:endParaRPr lang="hu-HU" dirty="0">
              <a:latin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4A66881-BA5F-4475-886A-AB0C153A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20" y="2482934"/>
            <a:ext cx="5210175" cy="130492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322E2B8-FC57-424F-B001-BC5209D6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09" y="4498484"/>
            <a:ext cx="5181600" cy="124777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6B405BC-D283-424A-A5F2-D67B986BF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985" y="2592837"/>
            <a:ext cx="6132709" cy="331247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A684724-EE03-4264-A40D-95864C152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833136"/>
            <a:ext cx="6012909" cy="5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416114" y="662781"/>
            <a:ext cx="113597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b="1" dirty="0">
              <a:latin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internal consistency of the questionnaire (Cronbach’s Alpha) proved to be good during the test (α = 0.600 ... 0.905).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temporal stability of the scales is supported by ICC values above 0.80.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During the test and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test, the examined questions showed a strong correlation (average 0.85).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questions (e.g., screening examination, general practitioner visits) showed low Pearson correlation; these items require further refinement.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Based on the results, the questionnaire is suitable for further testing and for the continued measurement of health behaviors among the elderly.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According to the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Mann-Whitney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test (p&lt;0.05), physical activity, nutrition, and well-being showed significant improvement between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2019 and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422398B9-A63F-4EE5-8199-A9939FC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14" y="0"/>
            <a:ext cx="10515600" cy="1325563"/>
          </a:xfrm>
        </p:spPr>
        <p:txBody>
          <a:bodyPr/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5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2266545" y="1219678"/>
            <a:ext cx="9320720" cy="320640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crucial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in old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hu-H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Key: </a:t>
            </a:r>
            <a:b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i="1" dirty="0" err="1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 err="1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b="1" i="1" dirty="0" err="1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i="1" dirty="0" err="1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r>
              <a:rPr lang="hu-HU" sz="4000" b="1" i="1" dirty="0"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02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>
          <a:xfrm>
            <a:off x="1524000" y="430469"/>
            <a:ext cx="9144000" cy="1123815"/>
          </a:xfrm>
        </p:spPr>
        <p:txBody>
          <a:bodyPr/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hu-HU" dirty="0" err="1"/>
              <a:t>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>
          <a:xfrm>
            <a:off x="1524000" y="4393984"/>
            <a:ext cx="9144000" cy="316208"/>
          </a:xfrm>
        </p:spPr>
        <p:txBody>
          <a:bodyPr/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www.gerontosociology.com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domjan.peter@phd.semmelweis.hu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090526-E9DE-49F3-A48C-D71785F59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83" y="1936073"/>
            <a:ext cx="2115033" cy="211503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7AA0679-47B6-4BFD-9A17-EC0BAC9AC985}"/>
              </a:ext>
            </a:extLst>
          </p:cNvPr>
          <p:cNvSpPr/>
          <p:nvPr/>
        </p:nvSpPr>
        <p:spPr>
          <a:xfrm>
            <a:off x="0" y="5053070"/>
            <a:ext cx="9630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73050" algn="l"/>
              </a:tabLst>
            </a:pP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t was supported by the 2024–2.1.2-EKÖP-KDP- 2024–00002 University Research Scholarship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 of the Ministry for Culture and Innovation from the source of the National Research, Development and Innovation Fund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sz="1600" i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2DEC93A-64F0-4BBD-89A1-E2CCBF9F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672" y="5832264"/>
            <a:ext cx="2143328" cy="10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cka 3">
            <a:extLst>
              <a:ext uri="{FF2B5EF4-FFF2-40B4-BE49-F238E27FC236}">
                <a16:creationId xmlns:a16="http://schemas.microsoft.com/office/drawing/2014/main" id="{F6CE62F3-A31C-42E1-9E2E-A988062A6A1B}"/>
              </a:ext>
            </a:extLst>
          </p:cNvPr>
          <p:cNvSpPr/>
          <p:nvPr/>
        </p:nvSpPr>
        <p:spPr>
          <a:xfrm>
            <a:off x="800912" y="1887166"/>
            <a:ext cx="3391710" cy="15418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DISEASE PREVENTION</a:t>
            </a:r>
          </a:p>
        </p:txBody>
      </p:sp>
      <p:sp>
        <p:nvSpPr>
          <p:cNvPr id="5" name="Kocka 4">
            <a:extLst>
              <a:ext uri="{FF2B5EF4-FFF2-40B4-BE49-F238E27FC236}">
                <a16:creationId xmlns:a16="http://schemas.microsoft.com/office/drawing/2014/main" id="{36F79371-868E-42AE-B93A-88DFC6748F56}"/>
              </a:ext>
            </a:extLst>
          </p:cNvPr>
          <p:cNvSpPr/>
          <p:nvPr/>
        </p:nvSpPr>
        <p:spPr>
          <a:xfrm>
            <a:off x="7762672" y="1887166"/>
            <a:ext cx="3628417" cy="15418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HEALTH AND CONDITION MAINTENANCE</a:t>
            </a:r>
          </a:p>
        </p:txBody>
      </p:sp>
      <p:sp>
        <p:nvSpPr>
          <p:cNvPr id="6" name="Nyíl: szaggatott, jobbra mutató 5">
            <a:extLst>
              <a:ext uri="{FF2B5EF4-FFF2-40B4-BE49-F238E27FC236}">
                <a16:creationId xmlns:a16="http://schemas.microsoft.com/office/drawing/2014/main" id="{BC7A658B-8771-4CB9-A496-D927E0F4D355}"/>
              </a:ext>
            </a:extLst>
          </p:cNvPr>
          <p:cNvSpPr/>
          <p:nvPr/>
        </p:nvSpPr>
        <p:spPr>
          <a:xfrm>
            <a:off x="5162144" y="2171700"/>
            <a:ext cx="1867711" cy="10505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8E5C315D-7423-4B3E-84AA-EBDD4724D6E3}"/>
              </a:ext>
            </a:extLst>
          </p:cNvPr>
          <p:cNvSpPr txBox="1">
            <a:spLocks/>
          </p:cNvSpPr>
          <p:nvPr/>
        </p:nvSpPr>
        <p:spPr>
          <a:xfrm>
            <a:off x="800912" y="3669018"/>
            <a:ext cx="10515600" cy="431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4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hu-HU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4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hu-HU" sz="3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2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Health </a:t>
            </a:r>
            <a:r>
              <a:rPr lang="hu-HU" b="1" dirty="0" err="1"/>
              <a:t>Development</a:t>
            </a:r>
            <a:r>
              <a:rPr lang="hu-HU" b="1" dirty="0"/>
              <a:t> Office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(HDO)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3025" y="5395677"/>
            <a:ext cx="10515600" cy="43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aim is to popularize primary and secondary prevention</a:t>
            </a:r>
            <a:r>
              <a:rPr lang="hu-HU" dirty="0"/>
              <a:t>.</a:t>
            </a:r>
          </a:p>
        </p:txBody>
      </p:sp>
      <p:pic>
        <p:nvPicPr>
          <p:cNvPr id="4" name="Picture 6" descr="Ingyenes stockfotó beltéri, derékig érő lövés, élelmiszer témában Stockfotó">
            <a:extLst>
              <a:ext uri="{FF2B5EF4-FFF2-40B4-BE49-F238E27FC236}">
                <a16:creationId xmlns:a16="http://schemas.microsoft.com/office/drawing/2014/main" id="{05346E81-0C07-4BE0-8251-D305BA3B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514"/>
            <a:ext cx="2600448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gyenes stockfotó aerobic, aktív, aktivitás témában Stockfotó">
            <a:extLst>
              <a:ext uri="{FF2B5EF4-FFF2-40B4-BE49-F238E27FC236}">
                <a16:creationId xmlns:a16="http://schemas.microsoft.com/office/drawing/2014/main" id="{5B2F5780-39C1-4CCE-A0B3-F8FD28C1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2" y="2238514"/>
            <a:ext cx="2843075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ngyenes stockfotó ászana, beltéri, éberség témában Stockfotó">
            <a:extLst>
              <a:ext uri="{FF2B5EF4-FFF2-40B4-BE49-F238E27FC236}">
                <a16:creationId xmlns:a16="http://schemas.microsoft.com/office/drawing/2014/main" id="{8ECF4041-89E1-4D67-9FDD-54DD9840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1" y="2203068"/>
            <a:ext cx="2949412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B0D1776-E22D-4BA1-8DF1-D5DF081AB545}"/>
              </a:ext>
            </a:extLst>
          </p:cNvPr>
          <p:cNvSpPr txBox="1"/>
          <p:nvPr/>
        </p:nvSpPr>
        <p:spPr>
          <a:xfrm>
            <a:off x="1334357" y="438519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DIETETITIAN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7639FE8-6D04-4E21-B215-6571A0072F20}"/>
              </a:ext>
            </a:extLst>
          </p:cNvPr>
          <p:cNvSpPr txBox="1"/>
          <p:nvPr/>
        </p:nvSpPr>
        <p:spPr>
          <a:xfrm>
            <a:off x="4690504" y="438519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PHYSIOTHERAPIST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0ECE1E8-C945-45A4-B5F7-C903C0280BEC}"/>
              </a:ext>
            </a:extLst>
          </p:cNvPr>
          <p:cNvSpPr txBox="1"/>
          <p:nvPr/>
        </p:nvSpPr>
        <p:spPr>
          <a:xfrm>
            <a:off x="7899189" y="4386186"/>
            <a:ext cx="353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MENTAL HEALTH SPECIALIST</a:t>
            </a:r>
          </a:p>
        </p:txBody>
      </p:sp>
    </p:spTree>
    <p:extLst>
      <p:ext uri="{BB962C8B-B14F-4D97-AF65-F5344CB8AC3E}">
        <p14:creationId xmlns:p14="http://schemas.microsoft.com/office/powerpoint/2010/main" val="53798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478C8AD-BE9D-4484-AAAA-65D26DABA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03" y="0"/>
            <a:ext cx="10048194" cy="58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in Hungary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8A25A5-DB12-480C-9095-81E4FA8B86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50" y="1552751"/>
            <a:ext cx="9258711" cy="39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</a:rPr>
              <a:t>Based on data from NNGYK, visualized with QGIS software, January 2024 (N=108)</a:t>
            </a:r>
            <a:endParaRPr lang="hu-H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6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504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of Health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Offices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(HDO)</a:t>
            </a:r>
            <a:b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Analyzed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Kernel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659286D-6B44-42D9-8AE7-9859BE9D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51" y="1538929"/>
            <a:ext cx="8786106" cy="404281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24F5D9D6-2F76-4CE6-BA67-C48A367655ED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</a:rPr>
              <a:t>QGIS software, based on NNGYK data, 01.2024 (N=108</a:t>
            </a:r>
            <a:r>
              <a:rPr lang="hu-HU" sz="2000" dirty="0">
                <a:latin typeface="Arial" panose="020B0604020202020204" pitchFamily="34" charset="0"/>
              </a:rPr>
              <a:t>; </a:t>
            </a:r>
            <a:r>
              <a:rPr lang="hu-HU" sz="2000" dirty="0" err="1">
                <a:latin typeface="Arial" panose="020B0604020202020204" pitchFamily="34" charset="0"/>
              </a:rPr>
              <a:t>number</a:t>
            </a:r>
            <a:r>
              <a:rPr lang="hu-HU" sz="2000" dirty="0">
                <a:latin typeface="Arial" panose="020B0604020202020204" pitchFamily="34" charset="0"/>
              </a:rPr>
              <a:t> of </a:t>
            </a:r>
            <a:r>
              <a:rPr lang="hu-HU" sz="2000" dirty="0" err="1">
                <a:latin typeface="Arial" panose="020B0604020202020204" pitchFamily="34" charset="0"/>
              </a:rPr>
              <a:t>HDOs</a:t>
            </a:r>
            <a:r>
              <a:rPr lang="en-US" sz="2000" dirty="0">
                <a:latin typeface="Arial" panose="020B0604020202020204" pitchFamily="34" charset="0"/>
              </a:rPr>
              <a:t>)</a:t>
            </a:r>
            <a:endParaRPr lang="hu-H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9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ation of District XI in Budapest (shown in grey)">
            <a:extLst>
              <a:ext uri="{FF2B5EF4-FFF2-40B4-BE49-F238E27FC236}">
                <a16:creationId xmlns:a16="http://schemas.microsoft.com/office/drawing/2014/main" id="{14E05C02-8D86-4199-9644-153E4BC4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4" y="249557"/>
            <a:ext cx="6128425" cy="57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1FE8BB6-B487-4C84-9CFC-6A92CCB34A63}"/>
              </a:ext>
            </a:extLst>
          </p:cNvPr>
          <p:cNvSpPr txBox="1"/>
          <p:nvPr/>
        </p:nvSpPr>
        <p:spPr>
          <a:xfrm>
            <a:off x="3745149" y="3307405"/>
            <a:ext cx="1143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Újbuda</a:t>
            </a:r>
          </a:p>
        </p:txBody>
      </p:sp>
    </p:spTree>
    <p:extLst>
      <p:ext uri="{BB962C8B-B14F-4D97-AF65-F5344CB8AC3E}">
        <p14:creationId xmlns:p14="http://schemas.microsoft.com/office/powerpoint/2010/main" val="306032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3178</TotalTime>
  <Words>1874</Words>
  <Application>Microsoft Office PowerPoint</Application>
  <PresentationFormat>Szélesvásznú</PresentationFormat>
  <Paragraphs>578</Paragraphs>
  <Slides>35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9" baseType="lpstr">
      <vt:lpstr>Cambria Math</vt:lpstr>
      <vt:lpstr>Calibri</vt:lpstr>
      <vt:lpstr>Arial</vt:lpstr>
      <vt:lpstr>Office-téma</vt:lpstr>
      <vt:lpstr>PowerPoint-bemutató</vt:lpstr>
      <vt:lpstr>PowerPoint-bemutató</vt:lpstr>
      <vt:lpstr>PowerPoint-bemutató</vt:lpstr>
      <vt:lpstr>PowerPoint-bemutató</vt:lpstr>
      <vt:lpstr>Health Development Office (HDO)</vt:lpstr>
      <vt:lpstr>PowerPoint-bemutató</vt:lpstr>
      <vt:lpstr>Health Development Offices in Hungary</vt:lpstr>
      <vt:lpstr>Distribution of Health Development Offices (HDO) Analyzed with Kernel Density Estimation</vt:lpstr>
      <vt:lpstr>PowerPoint-bemutató</vt:lpstr>
      <vt:lpstr>Questionnaire Validation</vt:lpstr>
      <vt:lpstr>PowerPoint-bemutató</vt:lpstr>
      <vt:lpstr>Inclusion Criteria (Past) </vt:lpstr>
      <vt:lpstr>Inclusion Criteria (PRE-POST; Present) </vt:lpstr>
      <vt:lpstr>Inclusion Criteria (Future) </vt:lpstr>
      <vt:lpstr>PowerPoint-bemutató</vt:lpstr>
      <vt:lpstr>PowerPoint-bemutató</vt:lpstr>
      <vt:lpstr>PowerPoint-bemutató</vt:lpstr>
      <vt:lpstr>PowerPoint-bemutató</vt:lpstr>
      <vt:lpstr>Consistency Between Measurements  (test vs. retest)</vt:lpstr>
      <vt:lpstr>PowerPoint-bemutató</vt:lpstr>
      <vt:lpstr>Internal Consistency (PRE survey)</vt:lpstr>
      <vt:lpstr>Reliability (Cronbach’s Alpha)</vt:lpstr>
      <vt:lpstr>Consistency Between Measurements  (test vs. retest)</vt:lpstr>
      <vt:lpstr>Internal Consistency (POST survey)</vt:lpstr>
      <vt:lpstr>Reliability (Cronbach’s Alpha)</vt:lpstr>
      <vt:lpstr>Consistency Between Measurements  (test vs. retest)</vt:lpstr>
      <vt:lpstr>2. Has your attitude towards health maintenance  (disease prevention) changed?</vt:lpstr>
      <vt:lpstr>Consistency Between Measurements  (test vs. retest)</vt:lpstr>
      <vt:lpstr>PowerPoint-bemutató</vt:lpstr>
      <vt:lpstr>PowerPoint-bemutató</vt:lpstr>
      <vt:lpstr>PowerPoint-bemutató</vt:lpstr>
      <vt:lpstr>Health Preservation and HDO Program Participation in the Elderly</vt:lpstr>
      <vt:lpstr>Summary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Anonymus</cp:lastModifiedBy>
  <cp:revision>357</cp:revision>
  <dcterms:created xsi:type="dcterms:W3CDTF">2021-11-08T12:50:52Z</dcterms:created>
  <dcterms:modified xsi:type="dcterms:W3CDTF">2025-07-06T19:43:29Z</dcterms:modified>
</cp:coreProperties>
</file>