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82" r:id="rId3"/>
    <p:sldId id="267" r:id="rId4"/>
    <p:sldId id="283" r:id="rId5"/>
    <p:sldId id="265" r:id="rId6"/>
    <p:sldId id="266" r:id="rId7"/>
    <p:sldId id="264" r:id="rId8"/>
    <p:sldId id="258" r:id="rId9"/>
    <p:sldId id="268" r:id="rId10"/>
    <p:sldId id="269" r:id="rId11"/>
    <p:sldId id="270" r:id="rId12"/>
    <p:sldId id="276" r:id="rId13"/>
    <p:sldId id="272" r:id="rId14"/>
    <p:sldId id="273" r:id="rId15"/>
    <p:sldId id="274" r:id="rId16"/>
    <p:sldId id="275" r:id="rId17"/>
    <p:sldId id="280" r:id="rId18"/>
    <p:sldId id="277" r:id="rId19"/>
    <p:sldId id="278" r:id="rId20"/>
    <p:sldId id="279" r:id="rId21"/>
    <p:sldId id="260" r:id="rId22"/>
    <p:sldId id="281" r:id="rId23"/>
    <p:sldId id="25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53600" y="67437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Domján Péter</a:t>
            </a:r>
            <a:endParaRPr lang="hu-H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779000" y="3238500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11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KONCENTRÁCIÓ BIZONYTALANSÁGÁNAK A MÉRÉSE EGÉSZSÉGÜGYI ALKALMAZÁSOK SORÁN</a:t>
            </a:r>
            <a:endParaRPr lang="hu-HU" sz="4800" b="1" dirty="0">
              <a:solidFill>
                <a:srgbClr val="11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B9F5920-BD3C-476E-8EB9-641A1FB6FD86}"/>
              </a:ext>
            </a:extLst>
          </p:cNvPr>
          <p:cNvSpPr txBox="1"/>
          <p:nvPr/>
        </p:nvSpPr>
        <p:spPr>
          <a:xfrm>
            <a:off x="9753600" y="7810500"/>
            <a:ext cx="8546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/>
              <a:t>Angyal Viola, dr. Bertalan Ádám, </a:t>
            </a:r>
            <a:br>
              <a:rPr lang="hu-HU" sz="3000" b="1" dirty="0"/>
            </a:br>
            <a:r>
              <a:rPr lang="hu-HU" sz="3000" b="1" dirty="0"/>
              <a:t>dr. </a:t>
            </a:r>
            <a:r>
              <a:rPr lang="hu-HU" sz="3000" b="1" dirty="0" err="1"/>
              <a:t>Vingender</a:t>
            </a:r>
            <a:r>
              <a:rPr lang="hu-HU" sz="3000" b="1" dirty="0"/>
              <a:t> István,  prof. </a:t>
            </a:r>
            <a:r>
              <a:rPr lang="hu-HU" sz="3000" b="1" dirty="0" err="1"/>
              <a:t>Dinya</a:t>
            </a:r>
            <a:r>
              <a:rPr lang="hu-HU" sz="3000" b="1" dirty="0"/>
              <a:t> Elek</a:t>
            </a:r>
          </a:p>
          <a:p>
            <a:r>
              <a:rPr lang="hu-HU" sz="3000" b="1" dirty="0"/>
              <a:t>Semmelweis Egyetem, Doktori Iskola</a:t>
            </a:r>
          </a:p>
        </p:txBody>
      </p:sp>
    </p:spTree>
    <p:extLst>
      <p:ext uri="{BB962C8B-B14F-4D97-AF65-F5344CB8AC3E}">
        <p14:creationId xmlns:p14="http://schemas.microsoft.com/office/powerpoint/2010/main" val="547871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6"/>
            <a:ext cx="18285714" cy="1028571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E65D22BA-A52E-41CA-8448-3FA9A9E9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1623"/>
            <a:ext cx="9906000" cy="102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51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35757"/>
            <a:ext cx="18285714" cy="1028571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13431F7-9B20-4241-BC60-72CB0D7B3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8"/>
          <a:stretch/>
        </p:blipFill>
        <p:spPr>
          <a:xfrm>
            <a:off x="457201" y="1919287"/>
            <a:ext cx="17428082" cy="9906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74DEE88E-0CE9-4DA9-B3D2-3587BEF8C05B}"/>
              </a:ext>
            </a:extLst>
          </p:cNvPr>
          <p:cNvSpPr/>
          <p:nvPr/>
        </p:nvSpPr>
        <p:spPr>
          <a:xfrm>
            <a:off x="5334000" y="8648700"/>
            <a:ext cx="12848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Bayes-tétel alkalmazása az Imprecision Entropy Indicator</a:t>
            </a:r>
            <a:r>
              <a:rPr lang="hu-HU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(IEI)</a:t>
            </a:r>
            <a:r>
              <a:rPr lang="es-E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keresőrendszerben.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05A790C-A260-4400-B62C-EEAC9B9C3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" y="5854246"/>
            <a:ext cx="4676775" cy="446722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4422490-1AA1-427E-B79E-D04A53E45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420" y="5854246"/>
            <a:ext cx="12848041" cy="79000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E5EB76F-CCFA-4E03-BFFD-D3277B831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42" y="3288125"/>
            <a:ext cx="17145000" cy="20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3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Súlyozott IEI átlagértékek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419ED0D-8E54-4020-BB20-F5AE4F657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45483"/>
            <a:ext cx="11525857" cy="9092110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id="{A4B71D3F-EA5F-4EFC-A2C0-DB30F927CCAA}"/>
              </a:ext>
            </a:extLst>
          </p:cNvPr>
          <p:cNvSpPr/>
          <p:nvPr/>
        </p:nvSpPr>
        <p:spPr>
          <a:xfrm>
            <a:off x="907143" y="4229100"/>
            <a:ext cx="1905000" cy="1905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54483113-F4AB-44A3-9219-BE488FD67C84}"/>
              </a:ext>
            </a:extLst>
          </p:cNvPr>
          <p:cNvCxnSpPr>
            <a:stCxn id="8" idx="0"/>
            <a:endCxn id="8" idx="4"/>
          </p:cNvCxnSpPr>
          <p:nvPr/>
        </p:nvCxnSpPr>
        <p:spPr>
          <a:xfrm>
            <a:off x="1859643" y="4229100"/>
            <a:ext cx="0" cy="190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1766EF8-A948-4917-9AB4-F402DDAEE739}"/>
              </a:ext>
            </a:extLst>
          </p:cNvPr>
          <p:cNvCxnSpPr>
            <a:stCxn id="8" idx="2"/>
            <a:endCxn id="8" idx="6"/>
          </p:cNvCxnSpPr>
          <p:nvPr/>
        </p:nvCxnSpPr>
        <p:spPr>
          <a:xfrm>
            <a:off x="907143" y="5181600"/>
            <a:ext cx="190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3742354-AFA9-4AEE-AEE0-75177195DE09}"/>
              </a:ext>
            </a:extLst>
          </p:cNvPr>
          <p:cNvSpPr txBox="1"/>
          <p:nvPr/>
        </p:nvSpPr>
        <p:spPr>
          <a:xfrm>
            <a:off x="1295400" y="3009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C7AA0A64-7121-43E9-8758-5B2961CA9BD6}"/>
              </a:ext>
            </a:extLst>
          </p:cNvPr>
          <p:cNvSpPr/>
          <p:nvPr/>
        </p:nvSpPr>
        <p:spPr>
          <a:xfrm>
            <a:off x="1745343" y="5070929"/>
            <a:ext cx="228600" cy="22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6C145B8-2150-411A-B3C2-4F2A89759C44}"/>
              </a:ext>
            </a:extLst>
          </p:cNvPr>
          <p:cNvSpPr txBox="1"/>
          <p:nvPr/>
        </p:nvSpPr>
        <p:spPr>
          <a:xfrm>
            <a:off x="1973943" y="465644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2,93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9299293-FD41-4F15-B5AD-E196C4021E14}"/>
              </a:ext>
            </a:extLst>
          </p:cNvPr>
          <p:cNvSpPr txBox="1"/>
          <p:nvPr/>
        </p:nvSpPr>
        <p:spPr>
          <a:xfrm>
            <a:off x="1174670" y="465644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3,01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5E510DD-EC92-475E-98BA-6CD61D439911}"/>
              </a:ext>
            </a:extLst>
          </p:cNvPr>
          <p:cNvSpPr txBox="1"/>
          <p:nvPr/>
        </p:nvSpPr>
        <p:spPr>
          <a:xfrm>
            <a:off x="1174670" y="5242495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2,92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12716FD-0BD2-4C39-994A-2EC8F2D78A0C}"/>
              </a:ext>
            </a:extLst>
          </p:cNvPr>
          <p:cNvSpPr txBox="1"/>
          <p:nvPr/>
        </p:nvSpPr>
        <p:spPr>
          <a:xfrm>
            <a:off x="1973943" y="5241076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3,02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2BD36FB6-0680-4E3B-9EA2-C76495EFC500}"/>
              </a:ext>
            </a:extLst>
          </p:cNvPr>
          <p:cNvSpPr txBox="1"/>
          <p:nvPr/>
        </p:nvSpPr>
        <p:spPr>
          <a:xfrm>
            <a:off x="1188915" y="3622476"/>
            <a:ext cx="1341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/>
              <a:t>Célterület</a:t>
            </a:r>
          </a:p>
        </p:txBody>
      </p:sp>
    </p:spTree>
    <p:extLst>
      <p:ext uri="{BB962C8B-B14F-4D97-AF65-F5344CB8AC3E}">
        <p14:creationId xmlns:p14="http://schemas.microsoft.com/office/powerpoint/2010/main" val="426212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43541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Véletlenszerű keresés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42131ED-EAC4-42D1-8DF6-DB689E6CB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12391"/>
            <a:ext cx="11506200" cy="899638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F3357F6-0833-4F3B-A594-F76ED0C30A6B}"/>
              </a:ext>
            </a:extLst>
          </p:cNvPr>
          <p:cNvSpPr txBox="1"/>
          <p:nvPr/>
        </p:nvSpPr>
        <p:spPr>
          <a:xfrm>
            <a:off x="12879" y="2247900"/>
            <a:ext cx="38120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1 000 sikeres céltalálat</a:t>
            </a:r>
          </a:p>
          <a:p>
            <a:r>
              <a:rPr lang="hu-HU" sz="2500" b="1" dirty="0"/>
              <a:t>10.341 keresési lépésszám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485D8F04-5A38-4609-B932-FBF78E5A504A}"/>
              </a:ext>
            </a:extLst>
          </p:cNvPr>
          <p:cNvSpPr/>
          <p:nvPr/>
        </p:nvSpPr>
        <p:spPr>
          <a:xfrm>
            <a:off x="907143" y="4229100"/>
            <a:ext cx="1905000" cy="1905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15C69212-8FE9-4F40-BEDE-12B8ED0C9BDB}"/>
              </a:ext>
            </a:extLst>
          </p:cNvPr>
          <p:cNvCxnSpPr>
            <a:stCxn id="19" idx="0"/>
            <a:endCxn id="19" idx="4"/>
          </p:cNvCxnSpPr>
          <p:nvPr/>
        </p:nvCxnSpPr>
        <p:spPr>
          <a:xfrm>
            <a:off x="1859643" y="4229100"/>
            <a:ext cx="0" cy="190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320E9AF2-F937-4A1E-B1ED-7B65483E67AF}"/>
              </a:ext>
            </a:extLst>
          </p:cNvPr>
          <p:cNvCxnSpPr>
            <a:stCxn id="19" idx="2"/>
            <a:endCxn id="19" idx="6"/>
          </p:cNvCxnSpPr>
          <p:nvPr/>
        </p:nvCxnSpPr>
        <p:spPr>
          <a:xfrm>
            <a:off x="907143" y="5181600"/>
            <a:ext cx="190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llipszis 21">
            <a:extLst>
              <a:ext uri="{FF2B5EF4-FFF2-40B4-BE49-F238E27FC236}">
                <a16:creationId xmlns:a16="http://schemas.microsoft.com/office/drawing/2014/main" id="{1E820709-1E2E-445E-88C5-C839536C9CD6}"/>
              </a:ext>
            </a:extLst>
          </p:cNvPr>
          <p:cNvSpPr/>
          <p:nvPr/>
        </p:nvSpPr>
        <p:spPr>
          <a:xfrm>
            <a:off x="1745343" y="5070929"/>
            <a:ext cx="228600" cy="22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FC0CBA5D-ECEE-49FD-B26C-3D3FDC3D47BD}"/>
              </a:ext>
            </a:extLst>
          </p:cNvPr>
          <p:cNvSpPr txBox="1"/>
          <p:nvPr/>
        </p:nvSpPr>
        <p:spPr>
          <a:xfrm>
            <a:off x="1188915" y="3622476"/>
            <a:ext cx="1341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/>
              <a:t>Célterület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BE6EAAA9-8334-4AE4-B9A6-A6E091F31708}"/>
              </a:ext>
            </a:extLst>
          </p:cNvPr>
          <p:cNvSpPr txBox="1"/>
          <p:nvPr/>
        </p:nvSpPr>
        <p:spPr>
          <a:xfrm>
            <a:off x="1973943" y="46564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243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8837B7A7-6940-40D8-8E69-8929633A8E13}"/>
              </a:ext>
            </a:extLst>
          </p:cNvPr>
          <p:cNvSpPr txBox="1"/>
          <p:nvPr/>
        </p:nvSpPr>
        <p:spPr>
          <a:xfrm>
            <a:off x="1174670" y="46564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248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59C67A12-E3EE-4240-BA11-C92B51EE9C3B}"/>
              </a:ext>
            </a:extLst>
          </p:cNvPr>
          <p:cNvSpPr txBox="1"/>
          <p:nvPr/>
        </p:nvSpPr>
        <p:spPr>
          <a:xfrm>
            <a:off x="1174670" y="5242495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264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C9BCA52F-5E92-41D8-94DA-0158934F516A}"/>
              </a:ext>
            </a:extLst>
          </p:cNvPr>
          <p:cNvSpPr txBox="1"/>
          <p:nvPr/>
        </p:nvSpPr>
        <p:spPr>
          <a:xfrm>
            <a:off x="1973943" y="5241076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245</a:t>
            </a:r>
          </a:p>
        </p:txBody>
      </p:sp>
    </p:spTree>
    <p:extLst>
      <p:ext uri="{BB962C8B-B14F-4D97-AF65-F5344CB8AC3E}">
        <p14:creationId xmlns:p14="http://schemas.microsoft.com/office/powerpoint/2010/main" val="132575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Bolyongó keresés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EC20F70-DD6A-44A0-9232-0D47CB55C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118465"/>
            <a:ext cx="11779094" cy="907483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884883E-3059-49CA-B5EE-3F2FFB45004A}"/>
              </a:ext>
            </a:extLst>
          </p:cNvPr>
          <p:cNvSpPr txBox="1"/>
          <p:nvPr/>
        </p:nvSpPr>
        <p:spPr>
          <a:xfrm>
            <a:off x="12879" y="2247900"/>
            <a:ext cx="38319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1 000 sikeres céltalálat</a:t>
            </a:r>
          </a:p>
          <a:p>
            <a:r>
              <a:rPr lang="hu-HU" sz="2500" b="1" dirty="0"/>
              <a:t>114.425 keresési lépésszám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E3CBFA1E-2A22-43B2-B93F-6F379D3DE0B3}"/>
              </a:ext>
            </a:extLst>
          </p:cNvPr>
          <p:cNvSpPr/>
          <p:nvPr/>
        </p:nvSpPr>
        <p:spPr>
          <a:xfrm>
            <a:off x="907143" y="4229100"/>
            <a:ext cx="1905000" cy="1905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66AD9624-1DD6-47B2-8427-B5139546D8CE}"/>
              </a:ext>
            </a:extLst>
          </p:cNvPr>
          <p:cNvCxnSpPr/>
          <p:nvPr/>
        </p:nvCxnSpPr>
        <p:spPr>
          <a:xfrm>
            <a:off x="907143" y="5181600"/>
            <a:ext cx="190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9C206740-E775-4016-A3B0-81FA1A5C5BD6}"/>
              </a:ext>
            </a:extLst>
          </p:cNvPr>
          <p:cNvCxnSpPr/>
          <p:nvPr/>
        </p:nvCxnSpPr>
        <p:spPr>
          <a:xfrm>
            <a:off x="1859643" y="4229100"/>
            <a:ext cx="0" cy="190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Ellipszis 19">
            <a:extLst>
              <a:ext uri="{FF2B5EF4-FFF2-40B4-BE49-F238E27FC236}">
                <a16:creationId xmlns:a16="http://schemas.microsoft.com/office/drawing/2014/main" id="{0E4AF39C-C2D5-4F8E-A7D2-48898A0E5F36}"/>
              </a:ext>
            </a:extLst>
          </p:cNvPr>
          <p:cNvSpPr/>
          <p:nvPr/>
        </p:nvSpPr>
        <p:spPr>
          <a:xfrm>
            <a:off x="1745343" y="5070929"/>
            <a:ext cx="228600" cy="22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3E4E9DE4-1453-4BE2-970A-F1905E25C75B}"/>
              </a:ext>
            </a:extLst>
          </p:cNvPr>
          <p:cNvSpPr txBox="1"/>
          <p:nvPr/>
        </p:nvSpPr>
        <p:spPr>
          <a:xfrm>
            <a:off x="1973943" y="46564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285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3BFC9F12-63C6-4E72-A115-EDCD9FA5B2FB}"/>
              </a:ext>
            </a:extLst>
          </p:cNvPr>
          <p:cNvSpPr txBox="1"/>
          <p:nvPr/>
        </p:nvSpPr>
        <p:spPr>
          <a:xfrm>
            <a:off x="1174670" y="46564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258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F4D4B02E-7D8A-45E3-B06E-491AABFBBFFC}"/>
              </a:ext>
            </a:extLst>
          </p:cNvPr>
          <p:cNvSpPr txBox="1"/>
          <p:nvPr/>
        </p:nvSpPr>
        <p:spPr>
          <a:xfrm>
            <a:off x="1174670" y="5242495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214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351C0C08-2027-4683-B01E-8380D7830064}"/>
              </a:ext>
            </a:extLst>
          </p:cNvPr>
          <p:cNvSpPr txBox="1"/>
          <p:nvPr/>
        </p:nvSpPr>
        <p:spPr>
          <a:xfrm>
            <a:off x="1973943" y="5241076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243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70A29F9F-6FCB-451F-A8FD-D857B9F62FF5}"/>
              </a:ext>
            </a:extLst>
          </p:cNvPr>
          <p:cNvSpPr txBox="1"/>
          <p:nvPr/>
        </p:nvSpPr>
        <p:spPr>
          <a:xfrm>
            <a:off x="1188915" y="3622476"/>
            <a:ext cx="1341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/>
              <a:t>Célterület</a:t>
            </a:r>
          </a:p>
        </p:txBody>
      </p:sp>
    </p:spTree>
    <p:extLst>
      <p:ext uri="{BB962C8B-B14F-4D97-AF65-F5344CB8AC3E}">
        <p14:creationId xmlns:p14="http://schemas.microsoft.com/office/powerpoint/2010/main" val="38558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Genetikus keresési algoritmus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11A2678-C94F-4384-A750-03ED5497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39910"/>
            <a:ext cx="11658600" cy="913295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994B34C-4FD4-445B-B3F7-AF47DAAF5480}"/>
              </a:ext>
            </a:extLst>
          </p:cNvPr>
          <p:cNvSpPr txBox="1"/>
          <p:nvPr/>
        </p:nvSpPr>
        <p:spPr>
          <a:xfrm>
            <a:off x="12879" y="2247900"/>
            <a:ext cx="38319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1 000 sikeres céltalálat</a:t>
            </a:r>
          </a:p>
          <a:p>
            <a:r>
              <a:rPr lang="hu-HU" sz="2500" b="1" dirty="0"/>
              <a:t>574.131 keresési lépésszám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85A7CAC-41CB-40E4-8643-7A88CB448B53}"/>
              </a:ext>
            </a:extLst>
          </p:cNvPr>
          <p:cNvSpPr txBox="1"/>
          <p:nvPr/>
        </p:nvSpPr>
        <p:spPr>
          <a:xfrm>
            <a:off x="1188915" y="3622476"/>
            <a:ext cx="1341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/>
              <a:t>Célterület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3C48B381-95DA-4909-BEF4-45B0031156B8}"/>
              </a:ext>
            </a:extLst>
          </p:cNvPr>
          <p:cNvSpPr/>
          <p:nvPr/>
        </p:nvSpPr>
        <p:spPr>
          <a:xfrm>
            <a:off x="907143" y="4229100"/>
            <a:ext cx="1905000" cy="1905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82A12275-0D07-4EFB-92A5-7DD281DFB33A}"/>
              </a:ext>
            </a:extLst>
          </p:cNvPr>
          <p:cNvCxnSpPr/>
          <p:nvPr/>
        </p:nvCxnSpPr>
        <p:spPr>
          <a:xfrm>
            <a:off x="1859643" y="4229100"/>
            <a:ext cx="0" cy="190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33A19018-08DC-4B0C-9339-AA3E6FCFEB36}"/>
              </a:ext>
            </a:extLst>
          </p:cNvPr>
          <p:cNvCxnSpPr/>
          <p:nvPr/>
        </p:nvCxnSpPr>
        <p:spPr>
          <a:xfrm>
            <a:off x="907143" y="5181600"/>
            <a:ext cx="190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Ellipszis 23">
            <a:extLst>
              <a:ext uri="{FF2B5EF4-FFF2-40B4-BE49-F238E27FC236}">
                <a16:creationId xmlns:a16="http://schemas.microsoft.com/office/drawing/2014/main" id="{7F04828C-07E2-469B-93C0-B517B6D68F06}"/>
              </a:ext>
            </a:extLst>
          </p:cNvPr>
          <p:cNvSpPr/>
          <p:nvPr/>
        </p:nvSpPr>
        <p:spPr>
          <a:xfrm>
            <a:off x="1745343" y="5070929"/>
            <a:ext cx="228600" cy="22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F3FC408A-7A2D-4868-8F69-FCB14DFAF240}"/>
              </a:ext>
            </a:extLst>
          </p:cNvPr>
          <p:cNvSpPr txBox="1"/>
          <p:nvPr/>
        </p:nvSpPr>
        <p:spPr>
          <a:xfrm>
            <a:off x="1973943" y="4656447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/>
              <a:t>14 280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5758D152-20E6-4614-A91C-3C21CB81DEBE}"/>
              </a:ext>
            </a:extLst>
          </p:cNvPr>
          <p:cNvSpPr txBox="1"/>
          <p:nvPr/>
        </p:nvSpPr>
        <p:spPr>
          <a:xfrm>
            <a:off x="1106258" y="4656447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/>
              <a:t>14 230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E6E4074A-E24B-4F55-BA70-0C8E665104FB}"/>
              </a:ext>
            </a:extLst>
          </p:cNvPr>
          <p:cNvSpPr txBox="1"/>
          <p:nvPr/>
        </p:nvSpPr>
        <p:spPr>
          <a:xfrm>
            <a:off x="1085659" y="5241076"/>
            <a:ext cx="798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14 451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6D698CC5-353E-4F6C-AC56-5C97473B7BF7}"/>
              </a:ext>
            </a:extLst>
          </p:cNvPr>
          <p:cNvSpPr txBox="1"/>
          <p:nvPr/>
        </p:nvSpPr>
        <p:spPr>
          <a:xfrm>
            <a:off x="1973943" y="5241076"/>
            <a:ext cx="798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14 204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F6E3BD2-895B-4F16-9555-F41C9EBB5556}"/>
              </a:ext>
            </a:extLst>
          </p:cNvPr>
          <p:cNvSpPr txBox="1"/>
          <p:nvPr/>
        </p:nvSpPr>
        <p:spPr>
          <a:xfrm>
            <a:off x="749808" y="7498413"/>
            <a:ext cx="3200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A célterület találati száma azért jóval nagyobb 1 000-nél, mert minden egyes keresés során az összes generáció, minden kromoszómájának összes lépése szerepel a statisztikában.</a:t>
            </a:r>
          </a:p>
        </p:txBody>
      </p:sp>
    </p:spTree>
    <p:extLst>
      <p:ext uri="{BB962C8B-B14F-4D97-AF65-F5344CB8AC3E}">
        <p14:creationId xmlns:p14="http://schemas.microsoft.com/office/powerpoint/2010/main" val="2026905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rmAutofit fontScale="90000"/>
          </a:bodyPr>
          <a:lstStyle/>
          <a:p>
            <a:r>
              <a:rPr lang="hu-HU" sz="3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</a:t>
            </a:r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-adaptív kereső algoritmus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B9A5037-891E-4F91-A93A-DC516736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26303"/>
            <a:ext cx="11642203" cy="916069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49A8159-7F7C-4BA5-8BBC-B78256ABEB61}"/>
              </a:ext>
            </a:extLst>
          </p:cNvPr>
          <p:cNvSpPr txBox="1"/>
          <p:nvPr/>
        </p:nvSpPr>
        <p:spPr>
          <a:xfrm>
            <a:off x="12879" y="2247900"/>
            <a:ext cx="35081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1 000 sikeres céltalálat</a:t>
            </a:r>
          </a:p>
          <a:p>
            <a:r>
              <a:rPr lang="hu-HU" sz="2500" b="1" dirty="0"/>
              <a:t>8.867 keresési lépésszám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D24A52C-AC2C-4E7B-920D-1A39CFD52762}"/>
              </a:ext>
            </a:extLst>
          </p:cNvPr>
          <p:cNvSpPr txBox="1"/>
          <p:nvPr/>
        </p:nvSpPr>
        <p:spPr>
          <a:xfrm>
            <a:off x="1188915" y="3622476"/>
            <a:ext cx="1341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/>
              <a:t>Célterület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30AAFD67-F112-4667-8561-56FCE590A7FB}"/>
              </a:ext>
            </a:extLst>
          </p:cNvPr>
          <p:cNvSpPr/>
          <p:nvPr/>
        </p:nvSpPr>
        <p:spPr>
          <a:xfrm>
            <a:off x="907143" y="4229100"/>
            <a:ext cx="1905000" cy="1905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9537F6E6-EB89-4C16-8EEF-0266796773C4}"/>
              </a:ext>
            </a:extLst>
          </p:cNvPr>
          <p:cNvCxnSpPr/>
          <p:nvPr/>
        </p:nvCxnSpPr>
        <p:spPr>
          <a:xfrm>
            <a:off x="1859643" y="4229100"/>
            <a:ext cx="0" cy="190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FD36B232-A037-4EA7-ACD0-36D88489C104}"/>
              </a:ext>
            </a:extLst>
          </p:cNvPr>
          <p:cNvCxnSpPr/>
          <p:nvPr/>
        </p:nvCxnSpPr>
        <p:spPr>
          <a:xfrm>
            <a:off x="907143" y="5181600"/>
            <a:ext cx="190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llipszis 22">
            <a:extLst>
              <a:ext uri="{FF2B5EF4-FFF2-40B4-BE49-F238E27FC236}">
                <a16:creationId xmlns:a16="http://schemas.microsoft.com/office/drawing/2014/main" id="{10CF3C12-95CB-423D-8DAA-E353420390E2}"/>
              </a:ext>
            </a:extLst>
          </p:cNvPr>
          <p:cNvSpPr/>
          <p:nvPr/>
        </p:nvSpPr>
        <p:spPr>
          <a:xfrm>
            <a:off x="1745343" y="5070929"/>
            <a:ext cx="228600" cy="22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E57944D1-E69C-47C8-A71F-F281C1D3527A}"/>
              </a:ext>
            </a:extLst>
          </p:cNvPr>
          <p:cNvSpPr txBox="1"/>
          <p:nvPr/>
        </p:nvSpPr>
        <p:spPr>
          <a:xfrm>
            <a:off x="1973943" y="465644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 0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F21BA4D-94C5-4873-BF8C-80C58FC2366F}"/>
              </a:ext>
            </a:extLst>
          </p:cNvPr>
          <p:cNvSpPr txBox="1"/>
          <p:nvPr/>
        </p:nvSpPr>
        <p:spPr>
          <a:xfrm>
            <a:off x="1174670" y="465644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 3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0FE38981-2F28-4974-A0B6-BEDECE826B79}"/>
              </a:ext>
            </a:extLst>
          </p:cNvPr>
          <p:cNvSpPr txBox="1"/>
          <p:nvPr/>
        </p:nvSpPr>
        <p:spPr>
          <a:xfrm>
            <a:off x="1174670" y="5242495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  0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560F779A-8CF9-4949-B7FB-3D14F563EB27}"/>
              </a:ext>
            </a:extLst>
          </p:cNvPr>
          <p:cNvSpPr txBox="1"/>
          <p:nvPr/>
        </p:nvSpPr>
        <p:spPr>
          <a:xfrm>
            <a:off x="1973943" y="5241076"/>
            <a:ext cx="7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997</a:t>
            </a:r>
          </a:p>
        </p:txBody>
      </p:sp>
    </p:spTree>
    <p:extLst>
      <p:ext uri="{BB962C8B-B14F-4D97-AF65-F5344CB8AC3E}">
        <p14:creationId xmlns:p14="http://schemas.microsoft.com/office/powerpoint/2010/main" val="1928206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Autofit/>
          </a:bodyPr>
          <a:lstStyle/>
          <a:p>
            <a:r>
              <a:rPr lang="hu-HU" sz="2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 </a:t>
            </a:r>
            <a:r>
              <a:rPr lang="hu-HU" sz="2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</a:t>
            </a:r>
            <a:r>
              <a:rPr lang="hu-HU" sz="2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-ek átlagos </a:t>
            </a:r>
            <a:r>
              <a:rPr lang="hu-HU" sz="2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likelihood</a:t>
            </a:r>
            <a:r>
              <a:rPr lang="hu-HU" sz="2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értékei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F21BA4D-94C5-4873-BF8C-80C58FC2366F}"/>
              </a:ext>
            </a:extLst>
          </p:cNvPr>
          <p:cNvSpPr txBox="1"/>
          <p:nvPr/>
        </p:nvSpPr>
        <p:spPr>
          <a:xfrm>
            <a:off x="1174670" y="465644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 </a:t>
            </a: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29E7CA0C-051E-4CD7-8883-61EDED45E0F4}"/>
              </a:ext>
            </a:extLst>
          </p:cNvPr>
          <p:cNvSpPr/>
          <p:nvPr/>
        </p:nvSpPr>
        <p:spPr>
          <a:xfrm>
            <a:off x="5600699" y="1943100"/>
            <a:ext cx="6781800" cy="6781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EA77A18-7A20-4B1E-83B9-49CDE1644FB1}"/>
              </a:ext>
            </a:extLst>
          </p:cNvPr>
          <p:cNvCxnSpPr>
            <a:stCxn id="2" idx="0"/>
            <a:endCxn id="2" idx="4"/>
          </p:cNvCxnSpPr>
          <p:nvPr/>
        </p:nvCxnSpPr>
        <p:spPr>
          <a:xfrm>
            <a:off x="8991599" y="1943100"/>
            <a:ext cx="0" cy="678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9313935-FE2A-44AD-88D0-82CC2E58EBC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00699" y="5334000"/>
            <a:ext cx="6781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452935AD-27EA-413D-995B-3AF52E2000EF}"/>
              </a:ext>
            </a:extLst>
          </p:cNvPr>
          <p:cNvSpPr txBox="1"/>
          <p:nvPr/>
        </p:nvSpPr>
        <p:spPr>
          <a:xfrm>
            <a:off x="9308322" y="3665403"/>
            <a:ext cx="2256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/>
              <a:t>1. </a:t>
            </a:r>
            <a:r>
              <a:rPr lang="hu-HU" sz="2800" b="1" dirty="0" err="1"/>
              <a:t>bin</a:t>
            </a:r>
            <a:r>
              <a:rPr lang="hu-HU" sz="2800" b="1" dirty="0"/>
              <a:t> (rekesz)</a:t>
            </a:r>
          </a:p>
          <a:p>
            <a:pPr algn="ctr"/>
            <a:r>
              <a:rPr lang="hu-HU" sz="2800" b="1" dirty="0"/>
              <a:t>0,5698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D471FAC-6535-46FD-8A21-F82BB04B635D}"/>
              </a:ext>
            </a:extLst>
          </p:cNvPr>
          <p:cNvSpPr txBox="1"/>
          <p:nvPr/>
        </p:nvSpPr>
        <p:spPr>
          <a:xfrm>
            <a:off x="6326606" y="3665403"/>
            <a:ext cx="2439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/>
              <a:t>11. </a:t>
            </a:r>
            <a:r>
              <a:rPr lang="hu-HU" sz="2800" b="1" dirty="0" err="1"/>
              <a:t>bin</a:t>
            </a:r>
            <a:r>
              <a:rPr lang="hu-HU" sz="2800" b="1" dirty="0"/>
              <a:t> (rekesz)</a:t>
            </a:r>
          </a:p>
          <a:p>
            <a:pPr algn="ctr"/>
            <a:r>
              <a:rPr lang="hu-HU" sz="2800" b="1" dirty="0"/>
              <a:t>0,6019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CC9E9C1-426F-4415-8356-3F47DCC2F641}"/>
              </a:ext>
            </a:extLst>
          </p:cNvPr>
          <p:cNvSpPr txBox="1"/>
          <p:nvPr/>
        </p:nvSpPr>
        <p:spPr>
          <a:xfrm>
            <a:off x="6326606" y="6075343"/>
            <a:ext cx="2439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/>
              <a:t>21. </a:t>
            </a:r>
            <a:r>
              <a:rPr lang="hu-HU" sz="2800" b="1" dirty="0" err="1"/>
              <a:t>bin</a:t>
            </a:r>
            <a:r>
              <a:rPr lang="hu-HU" sz="2800" b="1" dirty="0"/>
              <a:t> (rekesz)</a:t>
            </a:r>
          </a:p>
          <a:p>
            <a:pPr algn="ctr"/>
            <a:r>
              <a:rPr lang="hu-HU" sz="2800" b="1" dirty="0"/>
              <a:t>0,5687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84AA0E4-1C4D-4419-ABCA-40C97C779E4F}"/>
              </a:ext>
            </a:extLst>
          </p:cNvPr>
          <p:cNvSpPr txBox="1"/>
          <p:nvPr/>
        </p:nvSpPr>
        <p:spPr>
          <a:xfrm>
            <a:off x="9216951" y="6075343"/>
            <a:ext cx="2439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/>
              <a:t>31. </a:t>
            </a:r>
            <a:r>
              <a:rPr lang="hu-HU" sz="2800" b="1" dirty="0" err="1"/>
              <a:t>bin</a:t>
            </a:r>
            <a:r>
              <a:rPr lang="hu-HU" sz="2800" b="1" dirty="0"/>
              <a:t> (rekesz)</a:t>
            </a:r>
          </a:p>
          <a:p>
            <a:pPr algn="ctr"/>
            <a:r>
              <a:rPr lang="hu-HU" sz="2800" b="1" dirty="0">
                <a:highlight>
                  <a:srgbClr val="FFFF00"/>
                </a:highlight>
              </a:rPr>
              <a:t>0,6036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1709AAA0-74AA-430C-9F07-FE50725D6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93" y="6210998"/>
            <a:ext cx="4267200" cy="407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90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Autofit/>
          </a:bodyPr>
          <a:lstStyle/>
          <a:p>
            <a:r>
              <a:rPr lang="hu-HU" sz="2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2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értékek sűrűségfüggvénye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F21BA4D-94C5-4873-BF8C-80C58FC2366F}"/>
              </a:ext>
            </a:extLst>
          </p:cNvPr>
          <p:cNvSpPr txBox="1"/>
          <p:nvPr/>
        </p:nvSpPr>
        <p:spPr>
          <a:xfrm>
            <a:off x="1174670" y="465644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3B7F74F-FFF8-47CF-9414-BDC97829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27" y="2067153"/>
            <a:ext cx="13639800" cy="710519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D6E36B7-722D-4859-8DD1-F4CCD1559718}"/>
              </a:ext>
            </a:extLst>
          </p:cNvPr>
          <p:cNvSpPr txBox="1"/>
          <p:nvPr/>
        </p:nvSpPr>
        <p:spPr>
          <a:xfrm>
            <a:off x="11632512" y="9516044"/>
            <a:ext cx="6398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>
                <a:solidFill>
                  <a:srgbClr val="FFFF00"/>
                </a:solidFill>
              </a:rPr>
              <a:t>összesen 7 867 × 40 = 314 680 </a:t>
            </a:r>
            <a:r>
              <a:rPr lang="hu-HU" sz="2200" b="1" dirty="0" err="1">
                <a:solidFill>
                  <a:srgbClr val="FFFF00"/>
                </a:solidFill>
              </a:rPr>
              <a:t>posterior</a:t>
            </a:r>
            <a:r>
              <a:rPr lang="hu-HU" sz="2200" b="1" dirty="0">
                <a:solidFill>
                  <a:srgbClr val="FFFF00"/>
                </a:solidFill>
              </a:rPr>
              <a:t> érték alapján</a:t>
            </a:r>
          </a:p>
        </p:txBody>
      </p:sp>
    </p:spTree>
    <p:extLst>
      <p:ext uri="{BB962C8B-B14F-4D97-AF65-F5344CB8AC3E}">
        <p14:creationId xmlns:p14="http://schemas.microsoft.com/office/powerpoint/2010/main" val="24695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Autofit/>
          </a:bodyPr>
          <a:lstStyle/>
          <a:p>
            <a:r>
              <a:rPr lang="hu-HU" sz="2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2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értékek eloszlásfüggvénye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F21BA4D-94C5-4873-BF8C-80C58FC2366F}"/>
              </a:ext>
            </a:extLst>
          </p:cNvPr>
          <p:cNvSpPr txBox="1"/>
          <p:nvPr/>
        </p:nvSpPr>
        <p:spPr>
          <a:xfrm>
            <a:off x="1174670" y="465644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4593DFC-DF39-4280-AF97-66FC608A8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02" y="2186614"/>
            <a:ext cx="13451196" cy="686627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E47B1A6-7323-4B9F-A11D-2438AC82354C}"/>
              </a:ext>
            </a:extLst>
          </p:cNvPr>
          <p:cNvSpPr txBox="1"/>
          <p:nvPr/>
        </p:nvSpPr>
        <p:spPr>
          <a:xfrm>
            <a:off x="11632512" y="9516044"/>
            <a:ext cx="6398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>
                <a:solidFill>
                  <a:srgbClr val="FFFF00"/>
                </a:solidFill>
              </a:rPr>
              <a:t>összesen 7 867 × 40 = 314 680 </a:t>
            </a:r>
            <a:r>
              <a:rPr lang="hu-HU" sz="2200" b="1" dirty="0" err="1">
                <a:solidFill>
                  <a:srgbClr val="FFFF00"/>
                </a:solidFill>
              </a:rPr>
              <a:t>posterior</a:t>
            </a:r>
            <a:r>
              <a:rPr lang="hu-HU" sz="2200" b="1" dirty="0">
                <a:solidFill>
                  <a:srgbClr val="FFFF00"/>
                </a:solidFill>
              </a:rPr>
              <a:t> érték alapján</a:t>
            </a:r>
          </a:p>
        </p:txBody>
      </p:sp>
    </p:spTree>
    <p:extLst>
      <p:ext uri="{BB962C8B-B14F-4D97-AF65-F5344CB8AC3E}">
        <p14:creationId xmlns:p14="http://schemas.microsoft.com/office/powerpoint/2010/main" val="275962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6"/>
            <a:ext cx="18285714" cy="1028571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7241A2A-AFF9-4698-BD94-0B10AD29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562100"/>
            <a:ext cx="6372225" cy="656272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A0E4F91-94DA-4022-B2C2-CA72E530EA1D}"/>
              </a:ext>
            </a:extLst>
          </p:cNvPr>
          <p:cNvSpPr txBox="1"/>
          <p:nvPr/>
        </p:nvSpPr>
        <p:spPr>
          <a:xfrm>
            <a:off x="3971954" y="8755743"/>
            <a:ext cx="1034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highlight>
                  <a:srgbClr val="FFFF00"/>
                </a:highlight>
              </a:rPr>
              <a:t>Kazimir </a:t>
            </a:r>
            <a:r>
              <a:rPr lang="hu-HU" sz="3600" b="1" dirty="0" err="1">
                <a:highlight>
                  <a:srgbClr val="FFFF00"/>
                </a:highlight>
              </a:rPr>
              <a:t>Malevics</a:t>
            </a:r>
            <a:r>
              <a:rPr lang="hu-HU" sz="3600" b="1" dirty="0">
                <a:highlight>
                  <a:srgbClr val="FFFF00"/>
                </a:highlight>
              </a:rPr>
              <a:t>: Fehér alapon fekete négyzet (1915)</a:t>
            </a:r>
          </a:p>
        </p:txBody>
      </p:sp>
    </p:spTree>
    <p:extLst>
      <p:ext uri="{BB962C8B-B14F-4D97-AF65-F5344CB8AC3E}">
        <p14:creationId xmlns:p14="http://schemas.microsoft.com/office/powerpoint/2010/main" val="37387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572000" y="132979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1999" y="149309"/>
            <a:ext cx="8839200" cy="803192"/>
          </a:xfrm>
        </p:spPr>
        <p:txBody>
          <a:bodyPr>
            <a:noAutofit/>
          </a:bodyPr>
          <a:lstStyle/>
          <a:p>
            <a:r>
              <a:rPr lang="hu-HU" sz="2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Entrópia tér torzulás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F21BA4D-94C5-4873-BF8C-80C58FC2366F}"/>
              </a:ext>
            </a:extLst>
          </p:cNvPr>
          <p:cNvSpPr txBox="1"/>
          <p:nvPr/>
        </p:nvSpPr>
        <p:spPr>
          <a:xfrm>
            <a:off x="1174670" y="465644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DD8D7FF-2421-400A-9204-7E567131E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3695700"/>
            <a:ext cx="6934200" cy="594310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E8BE235-5A1D-4620-9847-F8FB78DE5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77" y="5794291"/>
            <a:ext cx="8809644" cy="43434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32CD714-72A1-4E2D-AD7F-EDBF38316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821" y="2932047"/>
            <a:ext cx="8839200" cy="27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0" y="2049521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2879" y="2049521"/>
            <a:ext cx="8813442" cy="924291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összefoglalás</a:t>
            </a:r>
          </a:p>
        </p:txBody>
      </p:sp>
      <p:sp>
        <p:nvSpPr>
          <p:cNvPr id="8" name="Tartalom helye 4"/>
          <p:cNvSpPr>
            <a:spLocks noGrp="1"/>
          </p:cNvSpPr>
          <p:nvPr>
            <p:ph sz="half" idx="4294967295"/>
          </p:nvPr>
        </p:nvSpPr>
        <p:spPr>
          <a:xfrm>
            <a:off x="1600110" y="3543302"/>
            <a:ext cx="7088368" cy="547052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célterület (</a:t>
            </a:r>
            <a:r>
              <a:rPr lang="hu-HU" dirty="0">
                <a:solidFill>
                  <a:srgbClr val="111D59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entrópia tér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feltérképezése </a:t>
            </a:r>
            <a:b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12 000 mérési ponttal</a:t>
            </a:r>
            <a:r>
              <a:rPr lang="hu-HU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történt. </a:t>
            </a:r>
            <a:b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(IEI értékek)</a:t>
            </a:r>
          </a:p>
          <a:p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lang="hu-HU" dirty="0">
                <a:solidFill>
                  <a:srgbClr val="111D59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vizsgálat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okkal összesen </a:t>
            </a:r>
            <a:b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111D59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4 000 mérés 707 764 lépés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ét vizsgáltuk meg.</a:t>
            </a:r>
          </a:p>
          <a:p>
            <a:pPr lvl="1"/>
            <a:r>
              <a:rPr lang="hu-HU" dirty="0" err="1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Bayesi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kereső algoritmus 	(</a:t>
            </a:r>
            <a:r>
              <a:rPr lang="hu-HU" dirty="0">
                <a:solidFill>
                  <a:srgbClr val="FF0000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8,86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lépés)*</a:t>
            </a:r>
          </a:p>
          <a:p>
            <a:pPr lvl="1"/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Véletlenszerű keresés	(10,34 lépés)*</a:t>
            </a:r>
          </a:p>
          <a:p>
            <a:pPr lvl="1"/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Bolyongó keresés 		(114,42 lépés)*</a:t>
            </a:r>
          </a:p>
          <a:p>
            <a:pPr lvl="1"/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Genetikus keresési </a:t>
            </a:r>
            <a:r>
              <a:rPr lang="hu-HU" dirty="0" err="1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algortimus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					(574,13 lépés)*</a:t>
            </a:r>
          </a:p>
          <a:p>
            <a:endParaRPr lang="hu-HU" dirty="0">
              <a:solidFill>
                <a:srgbClr val="11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artalom helye 6"/>
          <p:cNvSpPr>
            <a:spLocks noGrp="1"/>
          </p:cNvSpPr>
          <p:nvPr>
            <p:ph sz="quarter" idx="4294967295"/>
          </p:nvPr>
        </p:nvSpPr>
        <p:spPr>
          <a:xfrm>
            <a:off x="9525000" y="3543301"/>
            <a:ext cx="7091152" cy="547052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rgbClr val="111D59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Az entrópia tér maximális és homogén 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egészen addig, amíg nincs (megfigyelés) </a:t>
            </a:r>
            <a:r>
              <a:rPr lang="hu-HU" dirty="0">
                <a:solidFill>
                  <a:srgbClr val="111D59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kijelölt célirány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célirány </a:t>
            </a:r>
            <a:r>
              <a:rPr lang="hu-HU" dirty="0">
                <a:solidFill>
                  <a:srgbClr val="111D59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entrópia tér torzulást okoz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amely </a:t>
            </a:r>
            <a:r>
              <a:rPr lang="hu-HU" dirty="0">
                <a:solidFill>
                  <a:srgbClr val="111D59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befolyásolja a keresés hatékonyságát</a:t>
            </a:r>
            <a:r>
              <a:rPr lang="hu-HU" dirty="0">
                <a:solidFill>
                  <a:srgbClr val="111D59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>
                <a:solidFill>
                  <a:srgbClr val="111D59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céltól történő eltérés oka a rendszerben rejlő bizonytalanság.</a:t>
            </a:r>
          </a:p>
          <a:p>
            <a:r>
              <a:rPr lang="hu-HU" dirty="0">
                <a:solidFill>
                  <a:srgbClr val="111D59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highlight>
                  <a:srgbClr val="00FFFF"/>
                </a:highlight>
              </a:rPr>
              <a:t>lim</a:t>
            </a:r>
            <a:r>
              <a:rPr lang="hu-HU" b="1" baseline="-25000" dirty="0">
                <a:highlight>
                  <a:srgbClr val="00FFFF"/>
                </a:highlight>
              </a:rPr>
              <a:t>x→0 </a:t>
            </a:r>
            <a:r>
              <a:rPr lang="hu-HU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bizonytalanság </a:t>
            </a:r>
            <a:r>
              <a:rPr lang="hu-HU" dirty="0">
                <a:solidFill>
                  <a:srgbClr val="111D59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csökkentésével </a:t>
            </a:r>
            <a:r>
              <a:rPr lang="hu-HU" b="1" dirty="0">
                <a:highlight>
                  <a:srgbClr val="00FFFF"/>
                </a:highlight>
              </a:rPr>
              <a:t>​</a:t>
            </a:r>
            <a:r>
              <a:rPr lang="hu-HU" b="1" dirty="0">
                <a:solidFill>
                  <a:srgbClr val="111D59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111D59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eljuthatunk a </a:t>
            </a:r>
            <a:r>
              <a:rPr lang="hu-HU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tökéletes célzás </a:t>
            </a:r>
            <a:r>
              <a:rPr lang="hu-HU" dirty="0">
                <a:solidFill>
                  <a:srgbClr val="111D59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állapotába.</a:t>
            </a:r>
          </a:p>
          <a:p>
            <a:endParaRPr lang="hu-HU" dirty="0">
              <a:solidFill>
                <a:srgbClr val="11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0285A22-5386-4A6A-9879-28EE838A72BA}"/>
              </a:ext>
            </a:extLst>
          </p:cNvPr>
          <p:cNvSpPr txBox="1"/>
          <p:nvPr/>
        </p:nvSpPr>
        <p:spPr>
          <a:xfrm>
            <a:off x="4007645" y="9606174"/>
            <a:ext cx="468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* Átlagos lépés szám 1 000 sikeres keresés után</a:t>
            </a:r>
          </a:p>
        </p:txBody>
      </p:sp>
    </p:spTree>
    <p:extLst>
      <p:ext uri="{BB962C8B-B14F-4D97-AF65-F5344CB8AC3E}">
        <p14:creationId xmlns:p14="http://schemas.microsoft.com/office/powerpoint/2010/main" val="289059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1" y="-3810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0" y="2049521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2879" y="2049521"/>
            <a:ext cx="8813442" cy="924291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összefoglalás</a:t>
            </a:r>
          </a:p>
        </p:txBody>
      </p:sp>
      <p:sp>
        <p:nvSpPr>
          <p:cNvPr id="8" name="Tartalom helye 4"/>
          <p:cNvSpPr>
            <a:spLocks noGrp="1"/>
          </p:cNvSpPr>
          <p:nvPr>
            <p:ph sz="half" idx="4294967295"/>
          </p:nvPr>
        </p:nvSpPr>
        <p:spPr>
          <a:xfrm>
            <a:off x="1600200" y="3314700"/>
            <a:ext cx="14173290" cy="54705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3500" dirty="0">
                <a:solidFill>
                  <a:srgbClr val="11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entrópia tér torzulása befolyásolja a keresési lépések számát.</a:t>
            </a:r>
          </a:p>
          <a:p>
            <a:r>
              <a:rPr lang="hu-HU" sz="3500" dirty="0">
                <a:solidFill>
                  <a:srgbClr val="11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bizonytalansági mintázatok figyelembevételével csökkenthető a kutatási idő. </a:t>
            </a:r>
          </a:p>
          <a:p>
            <a:r>
              <a:rPr lang="hu-HU" sz="3500" dirty="0">
                <a:solidFill>
                  <a:srgbClr val="11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500" dirty="0" err="1">
                <a:solidFill>
                  <a:srgbClr val="11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</a:t>
            </a:r>
            <a:r>
              <a:rPr lang="hu-HU" sz="3500" dirty="0">
                <a:solidFill>
                  <a:srgbClr val="11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-adaptív keresőrendszer a bizonytalanság (IEI) csökkentésével sikeresen megtalálta a célt.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3600" b="1" dirty="0">
                <a:highlight>
                  <a:srgbClr val="FFFF00"/>
                </a:highlight>
              </a:rPr>
              <a:t>314 680 </a:t>
            </a:r>
            <a:r>
              <a:rPr lang="hu-HU" sz="3600" b="1" dirty="0" err="1">
                <a:highlight>
                  <a:srgbClr val="FFFF00"/>
                </a:highlight>
              </a:rPr>
              <a:t>posterior</a:t>
            </a:r>
            <a:r>
              <a:rPr lang="hu-HU" sz="3600" b="1" dirty="0">
                <a:highlight>
                  <a:srgbClr val="FFFF00"/>
                </a:highlight>
              </a:rPr>
              <a:t> adat</a:t>
            </a:r>
            <a:r>
              <a:rPr lang="hu-HU" sz="3600" b="1" dirty="0"/>
              <a:t>)</a:t>
            </a:r>
            <a:endParaRPr lang="hu-H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500" dirty="0">
                <a:solidFill>
                  <a:srgbClr val="11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egészségügyi alkalmazások mellett az eredmények a jövőben összekapcsolhatók kvantumfizikai jelenségekkel is. </a:t>
            </a:r>
          </a:p>
          <a:p>
            <a:pPr marL="0" indent="0">
              <a:buNone/>
            </a:pPr>
            <a:endParaRPr lang="hu-HU" dirty="0">
              <a:solidFill>
                <a:srgbClr val="11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at is Quantum Mechanics and Why Does it Matter?">
            <a:extLst>
              <a:ext uri="{FF2B5EF4-FFF2-40B4-BE49-F238E27FC236}">
                <a16:creationId xmlns:a16="http://schemas.microsoft.com/office/drawing/2014/main" id="{A09128D3-E03E-42D5-928E-202DBE2C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713" y="7775574"/>
            <a:ext cx="3962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E39C7975-54A1-437B-828D-976EFCD47559}"/>
              </a:ext>
            </a:extLst>
          </p:cNvPr>
          <p:cNvSpPr/>
          <p:nvPr/>
        </p:nvSpPr>
        <p:spPr>
          <a:xfrm>
            <a:off x="4800600" y="8259474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sz="3200" b="1" i="1" dirty="0">
                <a:solidFill>
                  <a:srgbClr val="FFFF00"/>
                </a:solidFill>
                <a:highlight>
                  <a:srgbClr val="808080"/>
                </a:highlight>
              </a:rPr>
              <a:t>Az entrópia tér körbeveszi életünket, </a:t>
            </a:r>
            <a:br>
              <a:rPr lang="hu-HU" sz="3200" b="1" i="1" dirty="0">
                <a:solidFill>
                  <a:srgbClr val="FFFF00"/>
                </a:solidFill>
                <a:highlight>
                  <a:srgbClr val="808080"/>
                </a:highlight>
              </a:rPr>
            </a:br>
            <a:r>
              <a:rPr lang="hu-HU" sz="3200" b="1" i="1" dirty="0">
                <a:solidFill>
                  <a:srgbClr val="FFFF00"/>
                </a:solidFill>
                <a:highlight>
                  <a:srgbClr val="808080"/>
                </a:highlight>
              </a:rPr>
              <a:t>amelynek feltérképezése befolyásolhatja </a:t>
            </a:r>
            <a:br>
              <a:rPr lang="hu-HU" sz="3200" b="1" i="1" dirty="0">
                <a:solidFill>
                  <a:srgbClr val="FFFF00"/>
                </a:solidFill>
                <a:highlight>
                  <a:srgbClr val="808080"/>
                </a:highlight>
              </a:rPr>
            </a:br>
            <a:r>
              <a:rPr lang="hu-HU" sz="3200" b="1" i="1" dirty="0">
                <a:solidFill>
                  <a:srgbClr val="FFFF00"/>
                </a:solidFill>
                <a:highlight>
                  <a:srgbClr val="808080"/>
                </a:highlight>
              </a:rPr>
              <a:t>az egyes kutatások kimenetelét.</a:t>
            </a:r>
          </a:p>
        </p:txBody>
      </p:sp>
    </p:spTree>
    <p:extLst>
      <p:ext uri="{BB962C8B-B14F-4D97-AF65-F5344CB8AC3E}">
        <p14:creationId xmlns:p14="http://schemas.microsoft.com/office/powerpoint/2010/main" val="1514703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60459"/>
            <a:ext cx="18285714" cy="1028571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DEB91BF-0A48-47C2-A47F-CD5BBA8F3EFB}"/>
              </a:ext>
            </a:extLst>
          </p:cNvPr>
          <p:cNvSpPr txBox="1"/>
          <p:nvPr/>
        </p:nvSpPr>
        <p:spPr>
          <a:xfrm>
            <a:off x="3108287" y="2799867"/>
            <a:ext cx="12069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/>
              <a:t>Köszönöm a megtisztelő figyelmüket!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9F2F922-A5AB-48E7-9E50-4C3F81DC4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40" y="4165431"/>
            <a:ext cx="3105633" cy="310563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C5625B25-1DF6-4C2F-9387-C4090AC0469F}"/>
              </a:ext>
            </a:extLst>
          </p:cNvPr>
          <p:cNvSpPr/>
          <p:nvPr/>
        </p:nvSpPr>
        <p:spPr>
          <a:xfrm>
            <a:off x="4113657" y="7487133"/>
            <a:ext cx="10058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500" b="1" dirty="0">
                <a:latin typeface="Arial" panose="020B0604020202020204" pitchFamily="34" charset="0"/>
                <a:cs typeface="Arial" panose="020B0604020202020204" pitchFamily="34" charset="0"/>
              </a:rPr>
              <a:t>www.gerontosociology.com</a:t>
            </a:r>
          </a:p>
          <a:p>
            <a:pPr algn="ctr"/>
            <a:r>
              <a:rPr lang="hu-HU" sz="35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domjan.peter@phd.semmelweis.hu</a:t>
            </a:r>
            <a:endParaRPr lang="en-GB" sz="3500" dirty="0"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409B8FA8-B6AD-4851-8BC7-64CCAFBBCB73}"/>
              </a:ext>
            </a:extLst>
          </p:cNvPr>
          <p:cNvSpPr/>
          <p:nvPr/>
        </p:nvSpPr>
        <p:spPr>
          <a:xfrm>
            <a:off x="1828800" y="9210889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i="1" dirty="0">
                <a:solidFill>
                  <a:schemeClr val="bg1"/>
                </a:solidFill>
              </a:rPr>
              <a:t>Az előadás a Kulturális és Innovációs Minisztérium 2024-2.1.2-EKÖP-KDP-2024-00002 kódszámú egyetemi kutatói ösztöndíj programjának a Nemzeti Kutatási, Fejlesztési és Innovációs Alapból finanszírozott támogatásával készült</a:t>
            </a:r>
            <a:r>
              <a:rPr lang="hu-HU" dirty="0"/>
              <a:t>.</a:t>
            </a:r>
            <a:endParaRPr lang="en-GB" dirty="0"/>
          </a:p>
        </p:txBody>
      </p:sp>
      <p:pic>
        <p:nvPicPr>
          <p:cNvPr id="7" name="Picture 4" descr="https://attachments.office.net/owa/domjan.peter%40phd.semmelweis.hu/service.svc/s/GetAttachmentThumbnail?id=AAMkADIyNzJlNTUxLWU1Y2YtNGJkNy05MmM0LTMxZDQ5MTM0OTBlZgBGAAAAAADD1pMHYJPUSp7CsvnehxoVBwDbFju0NslGT73zxzR9rV1%2BAAAAAAEMAADbFju0NslGT73zxzR9rV1%2BAAEeDWRaAAABEgAQAHdbgfyOektDidUcMK8mcOA%3D&amp;thumbnailType=2&amp;token=eyJhbGciOiJSUzI1NiIsImtpZCI6IkEzMDVCMkU1Q0ZERjFGQTFBODgyNTU2MzM3NDhCQkNBRTAxNUU5OTIiLCJ0eXAiOiJKV1QiLCJ4NXQiOiJvd1d5NWNfZkg2R29nbFZqTjBpN3l1QVY2WkkifQ.eyJvcmlnaW4iOiJodHRwczovL291dGxvb2sub2ZmaWNlLmNvbSIsInVjIjoiMGY2ODg0NWUyOTMwNGM1MWJmYWE2ODg5Y2M2ZWMxNGEiLCJzaWduaW5fc3RhdGUiOiJrbXNpIiwidmVyIjoiRXhjaGFuZ2UuQ2FsbGJhY2suVjEiLCJhcHBjdHhzZW5kZXIiOiJPd2FEb3dubG9hZEBiYWFlOTBiOC0zOWYxLTQzNGQtYWJhNi02NGViZDU4OTYzNTciLCJpc3NyaW5nIjoiV1ciLCJhcHBjdHgiOiJ7XCJtc2V4Y2hwcm90XCI6XCJvd2FcIixcInB1aWRcIjpcIjExNTM4MDExMjY0MDY2MzczODhcIixcInNjb3BlXCI6XCJPd2FEb3dubG9hZFwiLFwib2lkXCI6XCJhNDdiM2Y3Ni0wMDI3LTQwMzQtYjZjYy04YTk3OGI5ZWU2ZGVcIixcInByaW1hcnlzaWRcIjpcIlMtMS01LTIxLTI3MjQ1MTc1NzUtOTg5OTE2NjYzLTQwMDM3MTU3MzMtMzgwODc3OTNcIn0iLCJuYmYiOjE3MzE3NTkzMjksImV4cCI6MTczMTc1OTYyOSwiaXNzIjoiMDAwMDAwMDItMDAwMC0wZmYxLWNlMDAtMDAwMDAwMDAwMDAwQGJhYWU5MGI4LTM5ZjEtNDM0ZC1hYmE2LTY0ZWJkNTg5NjM1NyIsImF1ZCI6IjAwMDAwMDAyLTAwMDAtMGZmMS1jZTAwLTAwMDAwMDAwMDAwMC9hdHRhY2htZW50cy5vZmZpY2UubmV0QGJhYWU5MGI4LTM5ZjEtNDM0ZC1hYmE2LTY0ZWJkNTg5NjM1NyIsImhhcHAiOiJvd2EifQ.txOz2_dw38F9msPKh1UDvhsYuarsXByGO1zAxOcGzyjH3SWIN2u0WV5WDd7QX-blSmCxbJWa_GBVoMkTIr7ecTMWH-pmO_JrnVLMReiVwZwQzvzW5KYwATQIiaO6cveqDH5qW1ho8gWx_2_g7Au9EPFG-pkzirnLnjW5MD40HjWbzguRD0P91MWZ6FvyIBBcqeXwS7lx8AUm3n-4gI1lcqRiR0fEPopvmi9Fd1Z00lKvXhGk9BaAhkf36mrmEqZK_mXYOFK0MATeKrg54pJmnTAdASe39Xaph1JidUBmLr2NFJDPu0fyPK2O6AY6d1ZASZ7rNTqJxyJdyK3iMRM5qQ&amp;X-OWA-CANARY=wTQ4TYVLwd8AAAAAAAAAAABRv9Q4Bt0YEVT-vJFgrZnS75pE0sz3NMXym3dCxmSurcFhKH9y4m0.&amp;owa=outlook.office.com&amp;scriptVer=20241101001.38&amp;clientId=C78656CDD67E48C29638E8D24DA3F68A&amp;animation=true">
            <a:extLst>
              <a:ext uri="{FF2B5EF4-FFF2-40B4-BE49-F238E27FC236}">
                <a16:creationId xmlns:a16="http://schemas.microsoft.com/office/drawing/2014/main" id="{FA117431-0AFD-4955-B70D-C61B482F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2" y="9304290"/>
            <a:ext cx="1614441" cy="7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1798BF7-45D0-449D-B76E-88969DA45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0600" y="9304290"/>
            <a:ext cx="1819275" cy="657225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41D11F78-DC82-45AC-81FA-AFA469CA9993}"/>
              </a:ext>
            </a:extLst>
          </p:cNvPr>
          <p:cNvSpPr/>
          <p:nvPr/>
        </p:nvSpPr>
        <p:spPr>
          <a:xfrm>
            <a:off x="10201275" y="9210889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 err="1">
                <a:solidFill>
                  <a:schemeClr val="bg1"/>
                </a:solidFill>
              </a:rPr>
              <a:t>Clinical</a:t>
            </a:r>
            <a:r>
              <a:rPr lang="hu-HU" b="1" dirty="0">
                <a:solidFill>
                  <a:schemeClr val="bg1"/>
                </a:solidFill>
              </a:rPr>
              <a:t> Science </a:t>
            </a:r>
            <a:r>
              <a:rPr lang="hu-HU" b="1" dirty="0" err="1">
                <a:solidFill>
                  <a:schemeClr val="bg1"/>
                </a:solidFill>
              </a:rPr>
              <a:t>Scholars</a:t>
            </a:r>
            <a:r>
              <a:rPr lang="hu-HU" b="1" dirty="0">
                <a:solidFill>
                  <a:schemeClr val="bg1"/>
                </a:solidFill>
              </a:rPr>
              <a:t> Program: Semmelweis University</a:t>
            </a:r>
          </a:p>
          <a:p>
            <a:pPr algn="r"/>
            <a:r>
              <a:rPr lang="hu-HU" b="1" dirty="0">
                <a:solidFill>
                  <a:schemeClr val="bg1"/>
                </a:solidFill>
              </a:rPr>
              <a:t>2025 - 2026</a:t>
            </a:r>
          </a:p>
        </p:txBody>
      </p:sp>
    </p:spTree>
    <p:extLst>
      <p:ext uri="{BB962C8B-B14F-4D97-AF65-F5344CB8AC3E}">
        <p14:creationId xmlns:p14="http://schemas.microsoft.com/office/powerpoint/2010/main" val="1064620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6"/>
            <a:ext cx="18285714" cy="1028571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665DFF9-1B0B-47F0-A3C8-8307BD6C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104900"/>
            <a:ext cx="9258300" cy="729249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D72AECA-7AC2-406A-A350-45692C992C2D}"/>
              </a:ext>
            </a:extLst>
          </p:cNvPr>
          <p:cNvSpPr txBox="1"/>
          <p:nvPr/>
        </p:nvSpPr>
        <p:spPr>
          <a:xfrm>
            <a:off x="6124242" y="8714917"/>
            <a:ext cx="6037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highlight>
                  <a:srgbClr val="FFFF00"/>
                </a:highlight>
              </a:rPr>
              <a:t>Julie </a:t>
            </a:r>
            <a:r>
              <a:rPr lang="hu-HU" sz="3600" b="1" dirty="0" err="1">
                <a:highlight>
                  <a:srgbClr val="FFFF00"/>
                </a:highlight>
              </a:rPr>
              <a:t>Mehretu</a:t>
            </a:r>
            <a:r>
              <a:rPr lang="hu-HU" sz="3600" b="1" dirty="0">
                <a:highlight>
                  <a:srgbClr val="FFFF00"/>
                </a:highlight>
              </a:rPr>
              <a:t>: </a:t>
            </a:r>
            <a:r>
              <a:rPr lang="hu-HU" sz="3600" b="1" dirty="0" err="1">
                <a:highlight>
                  <a:srgbClr val="FFFF00"/>
                </a:highlight>
              </a:rPr>
              <a:t>Stadia</a:t>
            </a:r>
            <a:r>
              <a:rPr lang="hu-HU" sz="3600" b="1" dirty="0">
                <a:highlight>
                  <a:srgbClr val="FFFF00"/>
                </a:highlight>
              </a:rPr>
              <a:t> II (2004) </a:t>
            </a:r>
          </a:p>
        </p:txBody>
      </p:sp>
    </p:spTree>
    <p:extLst>
      <p:ext uri="{BB962C8B-B14F-4D97-AF65-F5344CB8AC3E}">
        <p14:creationId xmlns:p14="http://schemas.microsoft.com/office/powerpoint/2010/main" val="230040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6"/>
            <a:ext cx="18285714" cy="1028571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7353754-2D6C-4037-A4BB-7D4EC7C8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3009900"/>
            <a:ext cx="6324600" cy="6195324"/>
          </a:xfrm>
          <a:prstGeom prst="rect">
            <a:avLst/>
          </a:prstGeom>
        </p:spPr>
      </p:pic>
      <p:pic>
        <p:nvPicPr>
          <p:cNvPr id="1028" name="Picture 4" descr="Korszerűbbé válik a sugárterápiás tervezés | Rákgyógyítás">
            <a:extLst>
              <a:ext uri="{FF2B5EF4-FFF2-40B4-BE49-F238E27FC236}">
                <a16:creationId xmlns:a16="http://schemas.microsoft.com/office/drawing/2014/main" id="{673E2B33-B6E9-42EA-919A-AC3E1A31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57" y="2324100"/>
            <a:ext cx="7620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enerált kép">
            <a:extLst>
              <a:ext uri="{FF2B5EF4-FFF2-40B4-BE49-F238E27FC236}">
                <a16:creationId xmlns:a16="http://schemas.microsoft.com/office/drawing/2014/main" id="{C5D65807-C7D7-4D1B-958D-8DAB7C9A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600700"/>
            <a:ext cx="4419601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7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" y="28500"/>
            <a:ext cx="18285714" cy="102857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EA581BF-955E-4A7F-BDCC-410EFB127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771900"/>
            <a:ext cx="4595812" cy="4506573"/>
          </a:xfrm>
          <a:prstGeom prst="rect">
            <a:avLst/>
          </a:prstGeom>
        </p:spPr>
      </p:pic>
      <p:pic>
        <p:nvPicPr>
          <p:cNvPr id="5" name="Picture 2" descr="Generált kép">
            <a:extLst>
              <a:ext uri="{FF2B5EF4-FFF2-40B4-BE49-F238E27FC236}">
                <a16:creationId xmlns:a16="http://schemas.microsoft.com/office/drawing/2014/main" id="{DC5C238F-530E-4112-A55B-C48FB3C4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90" y="21717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9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" y="28500"/>
            <a:ext cx="18285714" cy="102857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EA581BF-955E-4A7F-BDCC-410EFB127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771900"/>
            <a:ext cx="4595812" cy="450657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13C4193-82CF-452D-B070-4B4FE481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32" y="3771899"/>
            <a:ext cx="4563909" cy="4506573"/>
          </a:xfrm>
          <a:prstGeom prst="rect">
            <a:avLst/>
          </a:prstGeom>
        </p:spPr>
      </p:pic>
      <p:pic>
        <p:nvPicPr>
          <p:cNvPr id="2050" name="Picture 2" descr="Generált kép">
            <a:extLst>
              <a:ext uri="{FF2B5EF4-FFF2-40B4-BE49-F238E27FC236}">
                <a16:creationId xmlns:a16="http://schemas.microsoft.com/office/drawing/2014/main" id="{734D40E1-2D1C-43C0-9FE2-894406CE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61" y="21717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8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0" y="2049521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3191" y="2054491"/>
            <a:ext cx="8816009" cy="891783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Célzási feladatok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CA5CB39-6055-4527-A340-5758802BC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3095587"/>
            <a:ext cx="7158228" cy="725388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EE51FF74-A13E-46FA-8A12-A3333C26A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485" y="3095587"/>
            <a:ext cx="7158229" cy="7253884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A573E976-3EB5-4B1B-B19D-4EAEA191AE9C}"/>
              </a:ext>
            </a:extLst>
          </p:cNvPr>
          <p:cNvSpPr txBox="1"/>
          <p:nvPr/>
        </p:nvSpPr>
        <p:spPr>
          <a:xfrm>
            <a:off x="8693855" y="5661220"/>
            <a:ext cx="8980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0" dirty="0">
                <a:highlight>
                  <a:srgbClr val="FFFF00"/>
                </a:highligh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520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325100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0" y="2049521"/>
            <a:ext cx="8839200" cy="891782"/>
          </a:xfrm>
          <a:custGeom>
            <a:avLst/>
            <a:gdLst/>
            <a:ahLst/>
            <a:cxnLst/>
            <a:rect l="l" t="t" r="r" b="b"/>
            <a:pathLst>
              <a:path w="5907029" h="557155">
                <a:moveTo>
                  <a:pt x="0" y="0"/>
                </a:moveTo>
                <a:lnTo>
                  <a:pt x="5907029" y="0"/>
                </a:lnTo>
                <a:lnTo>
                  <a:pt x="5907029" y="557155"/>
                </a:lnTo>
                <a:lnTo>
                  <a:pt x="0" y="557155"/>
                </a:lnTo>
                <a:close/>
              </a:path>
            </a:pathLst>
          </a:custGeom>
          <a:gradFill rotWithShape="1">
            <a:gsLst>
              <a:gs pos="0">
                <a:srgbClr val="121E58">
                  <a:alpha val="41000"/>
                </a:srgbClr>
              </a:gs>
              <a:gs pos="100000">
                <a:srgbClr val="121E58">
                  <a:alpha val="100000"/>
                </a:srgbClr>
              </a:gs>
            </a:gsLst>
            <a:lin ang="0"/>
          </a:gradFill>
        </p:spPr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3191" y="2054491"/>
            <a:ext cx="8816009" cy="891783"/>
          </a:xfrm>
        </p:spPr>
        <p:txBody>
          <a:bodyPr>
            <a:normAutofit/>
          </a:bodyPr>
          <a:lstStyle/>
          <a:p>
            <a:r>
              <a:rPr lang="hu-HU" sz="3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Célzási feladatok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11A382C-31D9-4224-AE30-C80488550454}"/>
              </a:ext>
            </a:extLst>
          </p:cNvPr>
          <p:cNvSpPr txBox="1"/>
          <p:nvPr/>
        </p:nvSpPr>
        <p:spPr>
          <a:xfrm>
            <a:off x="8693855" y="5661220"/>
            <a:ext cx="8980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0" dirty="0">
                <a:highlight>
                  <a:srgbClr val="FFFF00"/>
                </a:highlight>
              </a:rPr>
              <a:t>?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7D7C7E97-F65C-4888-80D9-0D8468755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209884"/>
            <a:ext cx="7021389" cy="711521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E99E223-230F-4E9E-9E58-ECE914D3E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12" y="3101340"/>
            <a:ext cx="7128502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6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6"/>
            <a:ext cx="18285714" cy="1028571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85B8C23-72B2-4A61-9A4F-89809F8CE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43100"/>
            <a:ext cx="1534419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2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491</Words>
  <Application>Microsoft Office PowerPoint</Application>
  <PresentationFormat>Egyéni</PresentationFormat>
  <Paragraphs>92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Célzási feladatok</vt:lpstr>
      <vt:lpstr>Célzási feladatok</vt:lpstr>
      <vt:lpstr>PowerPoint-bemutató</vt:lpstr>
      <vt:lpstr>PowerPoint-bemutató</vt:lpstr>
      <vt:lpstr>PowerPoint-bemutató</vt:lpstr>
      <vt:lpstr>Súlyozott IEI átlagértékek</vt:lpstr>
      <vt:lpstr>Véletlenszerű keresés</vt:lpstr>
      <vt:lpstr>Bolyongó keresés</vt:lpstr>
      <vt:lpstr>Genetikus keresési algoritmus</vt:lpstr>
      <vt:lpstr>Bayesi-adaptív kereső algoritmus</vt:lpstr>
      <vt:lpstr>Cél bin-ek átlagos likelihood értékei</vt:lpstr>
      <vt:lpstr>Posterior értékek sűrűségfüggvénye</vt:lpstr>
      <vt:lpstr>Posterior értékek eloszlásfüggvénye</vt:lpstr>
      <vt:lpstr>Entrópia tér torzulás</vt:lpstr>
      <vt:lpstr>összefoglalás</vt:lpstr>
      <vt:lpstr>összefoglalás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wind conference</dc:title>
  <dc:creator>Domján P</dc:creator>
  <cp:lastModifiedBy>Anonymus</cp:lastModifiedBy>
  <cp:revision>75</cp:revision>
  <dcterms:created xsi:type="dcterms:W3CDTF">2006-08-16T00:00:00Z</dcterms:created>
  <dcterms:modified xsi:type="dcterms:W3CDTF">2025-06-21T07:11:50Z</dcterms:modified>
  <dc:identifier>DAGnOawbF3Y</dc:identifier>
</cp:coreProperties>
</file>