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72" r:id="rId2"/>
    <p:sldId id="314" r:id="rId3"/>
    <p:sldId id="280" r:id="rId4"/>
    <p:sldId id="299" r:id="rId5"/>
    <p:sldId id="273" r:id="rId6"/>
    <p:sldId id="297" r:id="rId7"/>
    <p:sldId id="281" r:id="rId8"/>
    <p:sldId id="302" r:id="rId9"/>
    <p:sldId id="320" r:id="rId10"/>
    <p:sldId id="319" r:id="rId11"/>
    <p:sldId id="318" r:id="rId12"/>
    <p:sldId id="315" r:id="rId13"/>
    <p:sldId id="316" r:id="rId14"/>
    <p:sldId id="317" r:id="rId15"/>
    <p:sldId id="324" r:id="rId16"/>
    <p:sldId id="330" r:id="rId17"/>
    <p:sldId id="321" r:id="rId18"/>
    <p:sldId id="326" r:id="rId19"/>
    <p:sldId id="329" r:id="rId20"/>
    <p:sldId id="328" r:id="rId21"/>
    <p:sldId id="322" r:id="rId22"/>
    <p:sldId id="335" r:id="rId23"/>
    <p:sldId id="323" r:id="rId24"/>
    <p:sldId id="325" r:id="rId25"/>
    <p:sldId id="331" r:id="rId26"/>
    <p:sldId id="327" r:id="rId27"/>
    <p:sldId id="333" r:id="rId28"/>
    <p:sldId id="334" r:id="rId29"/>
    <p:sldId id="313" r:id="rId30"/>
    <p:sldId id="279" r:id="rId31"/>
    <p:sldId id="271" r:id="rId32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5332" autoAdjust="0"/>
  </p:normalViewPr>
  <p:slideViewPr>
    <p:cSldViewPr snapToGrid="0">
      <p:cViewPr varScale="1">
        <p:scale>
          <a:sx n="79" d="100"/>
          <a:sy n="79" d="100"/>
        </p:scale>
        <p:origin x="9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1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2025.04.24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2025.04.24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2025.04.24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374235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2025.04.24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102043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2025.04.24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375215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2025.04.24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338116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300"/>
              </a:spcBef>
            </a:pPr>
            <a:r>
              <a:rPr lang="en-GB" noProof="0" dirty="0"/>
              <a:t>SAMPLE NAME OF DEPARTMENT, </a:t>
            </a:r>
            <a:br>
              <a:rPr lang="en-GB" noProof="0" dirty="0"/>
            </a:br>
            <a:r>
              <a:rPr lang="en-GB" noProof="0" dirty="0"/>
              <a:t>BROKEN INTO TWO LINES IN CASE OF A LONG NAME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insert a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sszegzés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E3D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Summary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, </a:t>
            </a:r>
            <a:r>
              <a:rPr lang="en-GB" noProof="0" dirty="0" err="1"/>
              <a:t>rhoncus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rutrum</a:t>
            </a:r>
            <a:r>
              <a:rPr lang="en-GB" noProof="0" dirty="0"/>
              <a:t> sed.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 quam, </a:t>
            </a:r>
            <a:r>
              <a:rPr lang="en-GB" noProof="0" dirty="0" err="1"/>
              <a:t>aliquam</a:t>
            </a:r>
            <a:r>
              <a:rPr lang="en-GB" noProof="0" dirty="0"/>
              <a:t> ac </a:t>
            </a:r>
            <a:r>
              <a:rPr lang="en-GB" noProof="0" dirty="0" err="1"/>
              <a:t>molestie</a:t>
            </a:r>
            <a:r>
              <a:rPr lang="en-GB" noProof="0" dirty="0"/>
              <a:t> at, </a:t>
            </a:r>
            <a:r>
              <a:rPr lang="en-GB" noProof="0" dirty="0" err="1"/>
              <a:t>porttitor</a:t>
            </a:r>
            <a:r>
              <a:rPr lang="en-GB" noProof="0" dirty="0"/>
              <a:t> in </a:t>
            </a:r>
            <a:r>
              <a:rPr lang="en-GB" noProof="0" dirty="0" err="1"/>
              <a:t>velit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/>
              <a:t>Class </a:t>
            </a:r>
            <a:r>
              <a:rPr lang="en-GB" noProof="0" dirty="0" err="1"/>
              <a:t>aptent</a:t>
            </a:r>
            <a:r>
              <a:rPr lang="en-GB" noProof="0" dirty="0"/>
              <a:t> </a:t>
            </a:r>
            <a:r>
              <a:rPr lang="en-GB" noProof="0" dirty="0" err="1"/>
              <a:t>taciti</a:t>
            </a:r>
            <a:r>
              <a:rPr lang="en-GB" noProof="0" dirty="0"/>
              <a:t> </a:t>
            </a:r>
            <a:r>
              <a:rPr lang="en-GB" noProof="0" dirty="0" err="1"/>
              <a:t>sociosqu</a:t>
            </a:r>
            <a:r>
              <a:rPr lang="en-GB" noProof="0" dirty="0"/>
              <a:t> ad </a:t>
            </a:r>
            <a:r>
              <a:rPr lang="en-GB" noProof="0" dirty="0" err="1"/>
              <a:t>litora</a:t>
            </a:r>
            <a:r>
              <a:rPr lang="en-GB" noProof="0" dirty="0"/>
              <a:t> </a:t>
            </a:r>
            <a:r>
              <a:rPr lang="en-GB" noProof="0" dirty="0" err="1"/>
              <a:t>torquent</a:t>
            </a:r>
            <a:r>
              <a:rPr lang="en-GB" noProof="0" dirty="0"/>
              <a:t> per </a:t>
            </a:r>
            <a:r>
              <a:rPr lang="en-GB" noProof="0" dirty="0" err="1"/>
              <a:t>conubia</a:t>
            </a:r>
            <a:r>
              <a:rPr lang="en-GB" noProof="0" dirty="0"/>
              <a:t> nostra, per </a:t>
            </a:r>
            <a:r>
              <a:rPr lang="en-GB" noProof="0" dirty="0" err="1"/>
              <a:t>inceptos</a:t>
            </a:r>
            <a:r>
              <a:rPr lang="en-GB" noProof="0" dirty="0"/>
              <a:t> </a:t>
            </a:r>
            <a:r>
              <a:rPr lang="en-GB" noProof="0" dirty="0" err="1"/>
              <a:t>himenaeos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Etiam</a:t>
            </a:r>
            <a:r>
              <a:rPr lang="en-GB" noProof="0" dirty="0"/>
              <a:t> et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elementum</a:t>
            </a:r>
            <a:r>
              <a:rPr lang="en-GB" noProof="0" dirty="0"/>
              <a:t>, </a:t>
            </a:r>
            <a:r>
              <a:rPr lang="en-GB" noProof="0" dirty="0" err="1"/>
              <a:t>mollis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, </a:t>
            </a:r>
            <a:r>
              <a:rPr lang="en-GB" noProof="0" dirty="0" err="1"/>
              <a:t>sodales</a:t>
            </a:r>
            <a:r>
              <a:rPr lang="en-GB" noProof="0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253527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e - home messag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83884"/>
            <a:ext cx="9144000" cy="279906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take – home message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 for your attention!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3D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08163"/>
            <a:ext cx="5181600" cy="41417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08163"/>
            <a:ext cx="5181600" cy="41417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6612" y="2505075"/>
            <a:ext cx="5157787" cy="34448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48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28549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b="1" noProof="0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63978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Doktori Iskola,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Egészségtudományi Tagozat</a:t>
            </a:r>
            <a:endParaRPr lang="en-GB" sz="1200" noProof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Domján Péter</a:t>
            </a:r>
            <a:endParaRPr lang="en-GB" sz="1200" noProof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ECEDAA-9BB3-914C-9095-CF6BD8E82F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" y="6067942"/>
            <a:ext cx="2516065" cy="8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8" r:id="rId13"/>
    <p:sldLayoutId id="2147483699" r:id="rId14"/>
    <p:sldLayoutId id="2147483696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-16214" y="584935"/>
            <a:ext cx="12191999" cy="1088842"/>
          </a:xfrm>
        </p:spPr>
        <p:txBody>
          <a:bodyPr/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Az idősek egészségmagatartásának mérési validációja: </a:t>
            </a:r>
            <a:r>
              <a:rPr lang="hu-HU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-post vizsgálat az </a:t>
            </a:r>
            <a:b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Újbudai Egészségfejlesztési Iroda prevenciós programjában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233463" y="3864593"/>
            <a:ext cx="11692647" cy="316208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Domján Péter, Angyal Viola, dr. Bertalan Ádám, dr.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Vingender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István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1507785" y="4605010"/>
            <a:ext cx="9144000" cy="10296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Doktori Iskola,</a:t>
            </a:r>
          </a:p>
          <a:p>
            <a:pPr>
              <a:spcBef>
                <a:spcPts val="300"/>
              </a:spcBef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Egészségtudományi Tagozat,</a:t>
            </a:r>
          </a:p>
          <a:p>
            <a:pPr>
              <a:spcBef>
                <a:spcPts val="300"/>
              </a:spcBef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Interdiszciplináris alkalmazott egészségtudományok program</a:t>
            </a:r>
          </a:p>
          <a:p>
            <a:pPr>
              <a:spcBef>
                <a:spcPts val="300"/>
              </a:spcBef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F724059-745F-4196-A366-2DA582FCF5BC}"/>
              </a:ext>
            </a:extLst>
          </p:cNvPr>
          <p:cNvSpPr txBox="1"/>
          <p:nvPr/>
        </p:nvSpPr>
        <p:spPr>
          <a:xfrm>
            <a:off x="116732" y="637161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2025/04/25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4F0EC3A-AB5F-4713-83EA-4A928F4D3F7C}"/>
              </a:ext>
            </a:extLst>
          </p:cNvPr>
          <p:cNvSpPr/>
          <p:nvPr/>
        </p:nvSpPr>
        <p:spPr>
          <a:xfrm>
            <a:off x="2383276" y="2988543"/>
            <a:ext cx="759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PROFESSZOROK AZ EURÓPAI MAGYARORSZÁGÉRT EGYESÜLET XXIX. NEMZETKÖZI TUDOMÁNYOS KONFERENCIÁJA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639850" y="1072644"/>
            <a:ext cx="113597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kor: 60&lt;= személy</a:t>
            </a: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első alkalommal vesz igénybe az EFI betegségmegelőző foglakozását</a:t>
            </a: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cselekvőképes személy</a:t>
            </a: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037013" algn="l"/>
              </a:tabLst>
            </a:pP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a felmérésben résztvevő megfelel a prevenciós program részvételi követelményeinek</a:t>
            </a:r>
          </a:p>
          <a:p>
            <a:pPr>
              <a:tabLst>
                <a:tab pos="4037013" algn="l"/>
              </a:tabLst>
            </a:pP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037013" algn="l"/>
              </a:tabLst>
            </a:pP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a részvétel önkéntes és névtelen</a:t>
            </a: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Beválasztási kritérium</a:t>
            </a:r>
          </a:p>
        </p:txBody>
      </p:sp>
    </p:spTree>
    <p:extLst>
      <p:ext uri="{BB962C8B-B14F-4D97-AF65-F5344CB8AC3E}">
        <p14:creationId xmlns:p14="http://schemas.microsoft.com/office/powerpoint/2010/main" val="244691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639850" y="1072644"/>
            <a:ext cx="1135977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Tartalmi érvényesség elemzés</a:t>
            </a:r>
          </a:p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500" b="1" dirty="0">
                <a:latin typeface="Arial" panose="020B0604020202020204" pitchFamily="34" charset="0"/>
                <a:cs typeface="Arial" panose="020B0604020202020204" pitchFamily="34" charset="0"/>
              </a:rPr>
              <a:t>Szakértői vélemény:</a:t>
            </a:r>
          </a:p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statisztikus, pszichológus, szociológus, 60&lt;= személy</a:t>
            </a: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Megbízhatóság vizsgálat (test – </a:t>
            </a:r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Belső konzisztencia (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Chronbach’s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	Ismételt mérés megbízhatóság (ICC)</a:t>
            </a: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Szenzitivitás elemzés (</a:t>
            </a:r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– post)</a:t>
            </a: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/>
          </a:p>
          <a:p>
            <a:endParaRPr lang="hu-HU" sz="1900" i="1" dirty="0"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Kérdőív validáció</a:t>
            </a:r>
          </a:p>
        </p:txBody>
      </p:sp>
    </p:spTree>
    <p:extLst>
      <p:ext uri="{BB962C8B-B14F-4D97-AF65-F5344CB8AC3E}">
        <p14:creationId xmlns:p14="http://schemas.microsoft.com/office/powerpoint/2010/main" val="218077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>
            <a:extLst>
              <a:ext uri="{FF2B5EF4-FFF2-40B4-BE49-F238E27FC236}">
                <a16:creationId xmlns:a16="http://schemas.microsoft.com/office/drawing/2014/main" id="{F6CE62F3-A31C-42E1-9E2E-A988062A6A1B}"/>
              </a:ext>
            </a:extLst>
          </p:cNvPr>
          <p:cNvSpPr/>
          <p:nvPr/>
        </p:nvSpPr>
        <p:spPr>
          <a:xfrm>
            <a:off x="800912" y="1887166"/>
            <a:ext cx="3391710" cy="17120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hu-H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Kocka 4">
            <a:extLst>
              <a:ext uri="{FF2B5EF4-FFF2-40B4-BE49-F238E27FC236}">
                <a16:creationId xmlns:a16="http://schemas.microsoft.com/office/drawing/2014/main" id="{36F79371-868E-42AE-B93A-88DFC6748F56}"/>
              </a:ext>
            </a:extLst>
          </p:cNvPr>
          <p:cNvSpPr/>
          <p:nvPr/>
        </p:nvSpPr>
        <p:spPr>
          <a:xfrm>
            <a:off x="7762672" y="1887165"/>
            <a:ext cx="3628417" cy="17120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  <a:endParaRPr lang="hu-H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yíl: szaggatott, jobbra mutató 5">
            <a:extLst>
              <a:ext uri="{FF2B5EF4-FFF2-40B4-BE49-F238E27FC236}">
                <a16:creationId xmlns:a16="http://schemas.microsoft.com/office/drawing/2014/main" id="{BC7A658B-8771-4CB9-A496-D927E0F4D355}"/>
              </a:ext>
            </a:extLst>
          </p:cNvPr>
          <p:cNvSpPr/>
          <p:nvPr/>
        </p:nvSpPr>
        <p:spPr>
          <a:xfrm>
            <a:off x="5162144" y="2171700"/>
            <a:ext cx="1867711" cy="10505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0B7DBC85-AF23-42DA-AAE4-46C01AC0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91" y="862587"/>
            <a:ext cx="10515600" cy="431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KÉRDŐÍVES FELMÉRÉS (MEGBÍZHATÓSÁG; </a:t>
            </a:r>
            <a:r>
              <a:rPr lang="hu-HU" sz="34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dirty="0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5C8A7422-F584-4633-AF45-3325A449AECE}"/>
              </a:ext>
            </a:extLst>
          </p:cNvPr>
          <p:cNvSpPr txBox="1">
            <a:spLocks/>
          </p:cNvSpPr>
          <p:nvPr/>
        </p:nvSpPr>
        <p:spPr>
          <a:xfrm>
            <a:off x="838199" y="3669019"/>
            <a:ext cx="10515600" cy="431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hét</a:t>
            </a:r>
          </a:p>
          <a:p>
            <a:endParaRPr lang="hu-HU" dirty="0"/>
          </a:p>
        </p:txBody>
      </p:sp>
      <p:sp>
        <p:nvSpPr>
          <p:cNvPr id="2" name="Bal oldali kapcsos zárójel 1">
            <a:extLst>
              <a:ext uri="{FF2B5EF4-FFF2-40B4-BE49-F238E27FC236}">
                <a16:creationId xmlns:a16="http://schemas.microsoft.com/office/drawing/2014/main" id="{45D9B02E-EF43-4987-AED4-F694829F275D}"/>
              </a:ext>
            </a:extLst>
          </p:cNvPr>
          <p:cNvSpPr/>
          <p:nvPr/>
        </p:nvSpPr>
        <p:spPr>
          <a:xfrm>
            <a:off x="11653736" y="162312"/>
            <a:ext cx="68094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 oldali kapcsos zárójel 2">
            <a:extLst>
              <a:ext uri="{FF2B5EF4-FFF2-40B4-BE49-F238E27FC236}">
                <a16:creationId xmlns:a16="http://schemas.microsoft.com/office/drawing/2014/main" id="{5CFCC324-A549-4BCD-B413-67065A0C745F}"/>
              </a:ext>
            </a:extLst>
          </p:cNvPr>
          <p:cNvSpPr/>
          <p:nvPr/>
        </p:nvSpPr>
        <p:spPr>
          <a:xfrm rot="5400000">
            <a:off x="5592492" y="-1294454"/>
            <a:ext cx="916223" cy="11274359"/>
          </a:xfrm>
          <a:prstGeom prst="rightBrace">
            <a:avLst>
              <a:gd name="adj1" fmla="val 10404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DE4A114-BC0E-4BEF-BFDD-9779AC067EED}"/>
              </a:ext>
            </a:extLst>
          </p:cNvPr>
          <p:cNvSpPr txBox="1"/>
          <p:nvPr/>
        </p:nvSpPr>
        <p:spPr>
          <a:xfrm>
            <a:off x="1524808" y="4970361"/>
            <a:ext cx="101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Pearson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korreláció,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Chronbach’s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Interclass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(ICC)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7412478-BB1D-4DEB-82A7-F53C2968B28A}"/>
              </a:ext>
            </a:extLst>
          </p:cNvPr>
          <p:cNvSpPr txBox="1"/>
          <p:nvPr/>
        </p:nvSpPr>
        <p:spPr>
          <a:xfrm>
            <a:off x="1760389" y="3690541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 = 25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3AAFA5A-7E46-4A87-9C02-1CCC19E164EB}"/>
              </a:ext>
            </a:extLst>
          </p:cNvPr>
          <p:cNvSpPr txBox="1"/>
          <p:nvPr/>
        </p:nvSpPr>
        <p:spPr>
          <a:xfrm>
            <a:off x="8949129" y="3690541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 = 25</a:t>
            </a:r>
          </a:p>
        </p:txBody>
      </p:sp>
    </p:spTree>
    <p:extLst>
      <p:ext uri="{BB962C8B-B14F-4D97-AF65-F5344CB8AC3E}">
        <p14:creationId xmlns:p14="http://schemas.microsoft.com/office/powerpoint/2010/main" val="31345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>
            <a:extLst>
              <a:ext uri="{FF2B5EF4-FFF2-40B4-BE49-F238E27FC236}">
                <a16:creationId xmlns:a16="http://schemas.microsoft.com/office/drawing/2014/main" id="{F6CE62F3-A31C-42E1-9E2E-A988062A6A1B}"/>
              </a:ext>
            </a:extLst>
          </p:cNvPr>
          <p:cNvSpPr/>
          <p:nvPr/>
        </p:nvSpPr>
        <p:spPr>
          <a:xfrm>
            <a:off x="800912" y="1887166"/>
            <a:ext cx="3391710" cy="17120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endParaRPr lang="hu-HU" sz="2800" dirty="0">
              <a:solidFill>
                <a:schemeClr val="tx1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Kocka 4">
            <a:extLst>
              <a:ext uri="{FF2B5EF4-FFF2-40B4-BE49-F238E27FC236}">
                <a16:creationId xmlns:a16="http://schemas.microsoft.com/office/drawing/2014/main" id="{36F79371-868E-42AE-B93A-88DFC6748F56}"/>
              </a:ext>
            </a:extLst>
          </p:cNvPr>
          <p:cNvSpPr/>
          <p:nvPr/>
        </p:nvSpPr>
        <p:spPr>
          <a:xfrm>
            <a:off x="7762672" y="1887165"/>
            <a:ext cx="3628417" cy="17120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endParaRPr lang="hu-HU" sz="2800" dirty="0">
              <a:solidFill>
                <a:schemeClr val="tx1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yíl: szaggatott, jobbra mutató 5">
            <a:extLst>
              <a:ext uri="{FF2B5EF4-FFF2-40B4-BE49-F238E27FC236}">
                <a16:creationId xmlns:a16="http://schemas.microsoft.com/office/drawing/2014/main" id="{BC7A658B-8771-4CB9-A496-D927E0F4D355}"/>
              </a:ext>
            </a:extLst>
          </p:cNvPr>
          <p:cNvSpPr/>
          <p:nvPr/>
        </p:nvSpPr>
        <p:spPr>
          <a:xfrm>
            <a:off x="5162144" y="2171700"/>
            <a:ext cx="1867711" cy="10505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0B7DBC85-AF23-42DA-AAE4-46C01AC0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91" y="862587"/>
            <a:ext cx="10515600" cy="431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KÉRDŐÍVES FELMÉRÉS (ATTITŰD VÁLTOZÁS)</a:t>
            </a:r>
          </a:p>
          <a:p>
            <a:endParaRPr lang="hu-HU" dirty="0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5C8A7422-F584-4633-AF45-3325A449AECE}"/>
              </a:ext>
            </a:extLst>
          </p:cNvPr>
          <p:cNvSpPr txBox="1">
            <a:spLocks/>
          </p:cNvSpPr>
          <p:nvPr/>
        </p:nvSpPr>
        <p:spPr>
          <a:xfrm>
            <a:off x="838199" y="3977023"/>
            <a:ext cx="10515600" cy="431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Egészségfejlesztő foglalkozás után</a:t>
            </a:r>
          </a:p>
          <a:p>
            <a:endParaRPr lang="hu-HU" dirty="0"/>
          </a:p>
        </p:txBody>
      </p:sp>
      <p:sp>
        <p:nvSpPr>
          <p:cNvPr id="2" name="Bal oldali kapcsos zárójel 1">
            <a:extLst>
              <a:ext uri="{FF2B5EF4-FFF2-40B4-BE49-F238E27FC236}">
                <a16:creationId xmlns:a16="http://schemas.microsoft.com/office/drawing/2014/main" id="{45D9B02E-EF43-4987-AED4-F694829F275D}"/>
              </a:ext>
            </a:extLst>
          </p:cNvPr>
          <p:cNvSpPr/>
          <p:nvPr/>
        </p:nvSpPr>
        <p:spPr>
          <a:xfrm>
            <a:off x="11653736" y="162312"/>
            <a:ext cx="68094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 oldali kapcsos zárójel 9">
            <a:extLst>
              <a:ext uri="{FF2B5EF4-FFF2-40B4-BE49-F238E27FC236}">
                <a16:creationId xmlns:a16="http://schemas.microsoft.com/office/drawing/2014/main" id="{3AFDEF70-B055-45DE-B648-7D2F6C6E3C3A}"/>
              </a:ext>
            </a:extLst>
          </p:cNvPr>
          <p:cNvSpPr/>
          <p:nvPr/>
        </p:nvSpPr>
        <p:spPr>
          <a:xfrm rot="5400000">
            <a:off x="5637887" y="-986450"/>
            <a:ext cx="916223" cy="11274359"/>
          </a:xfrm>
          <a:prstGeom prst="rightBrace">
            <a:avLst>
              <a:gd name="adj1" fmla="val 10404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836FE0F-2F1F-409D-8B6A-CE121AA8EFCD}"/>
              </a:ext>
            </a:extLst>
          </p:cNvPr>
          <p:cNvSpPr txBox="1"/>
          <p:nvPr/>
        </p:nvSpPr>
        <p:spPr>
          <a:xfrm>
            <a:off x="880722" y="5240561"/>
            <a:ext cx="10773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Statisztikai helyzetmutatók, leíró statisztika,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Wilcoxon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rangteszt (</a:t>
            </a:r>
            <a:r>
              <a:rPr lang="el-GR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α</a:t>
            </a:r>
            <a:r>
              <a:rPr lang="hu-H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5%)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>
            <a:extLst>
              <a:ext uri="{FF2B5EF4-FFF2-40B4-BE49-F238E27FC236}">
                <a16:creationId xmlns:a16="http://schemas.microsoft.com/office/drawing/2014/main" id="{F6CE62F3-A31C-42E1-9E2E-A988062A6A1B}"/>
              </a:ext>
            </a:extLst>
          </p:cNvPr>
          <p:cNvSpPr/>
          <p:nvPr/>
        </p:nvSpPr>
        <p:spPr>
          <a:xfrm>
            <a:off x="800912" y="1887166"/>
            <a:ext cx="3391710" cy="17120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hu-H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Kocka 4">
            <a:extLst>
              <a:ext uri="{FF2B5EF4-FFF2-40B4-BE49-F238E27FC236}">
                <a16:creationId xmlns:a16="http://schemas.microsoft.com/office/drawing/2014/main" id="{36F79371-868E-42AE-B93A-88DFC6748F56}"/>
              </a:ext>
            </a:extLst>
          </p:cNvPr>
          <p:cNvSpPr/>
          <p:nvPr/>
        </p:nvSpPr>
        <p:spPr>
          <a:xfrm>
            <a:off x="7762672" y="1887165"/>
            <a:ext cx="3628417" cy="17120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hu-HU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hu-H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yíl: szaggatott, jobbra mutató 5">
            <a:extLst>
              <a:ext uri="{FF2B5EF4-FFF2-40B4-BE49-F238E27FC236}">
                <a16:creationId xmlns:a16="http://schemas.microsoft.com/office/drawing/2014/main" id="{BC7A658B-8771-4CB9-A496-D927E0F4D355}"/>
              </a:ext>
            </a:extLst>
          </p:cNvPr>
          <p:cNvSpPr/>
          <p:nvPr/>
        </p:nvSpPr>
        <p:spPr>
          <a:xfrm>
            <a:off x="5162144" y="2171700"/>
            <a:ext cx="1867711" cy="10505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0B7DBC85-AF23-42DA-AAE4-46C01AC0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91" y="862587"/>
            <a:ext cx="10515600" cy="4311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KÉRDŐÍVES FELMÉRÉS (MEGBÍZHATÓSÁG; </a:t>
            </a:r>
            <a:r>
              <a:rPr lang="hu-HU" sz="34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hu-HU" sz="3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dirty="0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5C8A7422-F584-4633-AF45-3325A449AECE}"/>
              </a:ext>
            </a:extLst>
          </p:cNvPr>
          <p:cNvSpPr txBox="1">
            <a:spLocks/>
          </p:cNvSpPr>
          <p:nvPr/>
        </p:nvSpPr>
        <p:spPr>
          <a:xfrm>
            <a:off x="800912" y="3669018"/>
            <a:ext cx="10515600" cy="431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hét</a:t>
            </a:r>
          </a:p>
          <a:p>
            <a:endParaRPr lang="hu-HU" dirty="0"/>
          </a:p>
        </p:txBody>
      </p:sp>
      <p:sp>
        <p:nvSpPr>
          <p:cNvPr id="2" name="Bal oldali kapcsos zárójel 1">
            <a:extLst>
              <a:ext uri="{FF2B5EF4-FFF2-40B4-BE49-F238E27FC236}">
                <a16:creationId xmlns:a16="http://schemas.microsoft.com/office/drawing/2014/main" id="{45D9B02E-EF43-4987-AED4-F694829F275D}"/>
              </a:ext>
            </a:extLst>
          </p:cNvPr>
          <p:cNvSpPr/>
          <p:nvPr/>
        </p:nvSpPr>
        <p:spPr>
          <a:xfrm>
            <a:off x="11653736" y="162312"/>
            <a:ext cx="68094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 oldali kapcsos zárójel 8">
            <a:extLst>
              <a:ext uri="{FF2B5EF4-FFF2-40B4-BE49-F238E27FC236}">
                <a16:creationId xmlns:a16="http://schemas.microsoft.com/office/drawing/2014/main" id="{A42C3A73-B100-4E43-B9B2-0804481A7D22}"/>
              </a:ext>
            </a:extLst>
          </p:cNvPr>
          <p:cNvSpPr/>
          <p:nvPr/>
        </p:nvSpPr>
        <p:spPr>
          <a:xfrm rot="5400000">
            <a:off x="5592492" y="-1294454"/>
            <a:ext cx="916223" cy="11274359"/>
          </a:xfrm>
          <a:prstGeom prst="rightBrace">
            <a:avLst>
              <a:gd name="adj1" fmla="val 10404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334CD14-23E8-40D8-9480-378F1559D59B}"/>
              </a:ext>
            </a:extLst>
          </p:cNvPr>
          <p:cNvSpPr txBox="1"/>
          <p:nvPr/>
        </p:nvSpPr>
        <p:spPr>
          <a:xfrm>
            <a:off x="1228114" y="4917097"/>
            <a:ext cx="101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Pearson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korreláció,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Chronbach’s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Interclass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(ICC) </a:t>
            </a:r>
          </a:p>
        </p:txBody>
      </p:sp>
    </p:spTree>
    <p:extLst>
      <p:ext uri="{BB962C8B-B14F-4D97-AF65-F5344CB8AC3E}">
        <p14:creationId xmlns:p14="http://schemas.microsoft.com/office/powerpoint/2010/main" val="244611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cka 5">
            <a:extLst>
              <a:ext uri="{FF2B5EF4-FFF2-40B4-BE49-F238E27FC236}">
                <a16:creationId xmlns:a16="http://schemas.microsoft.com/office/drawing/2014/main" id="{666CC566-F500-414C-B897-D5E3CDBA7AA4}"/>
              </a:ext>
            </a:extLst>
          </p:cNvPr>
          <p:cNvSpPr/>
          <p:nvPr/>
        </p:nvSpPr>
        <p:spPr>
          <a:xfrm>
            <a:off x="4099753" y="516810"/>
            <a:ext cx="3391710" cy="17120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endParaRPr lang="hu-HU" sz="2800" dirty="0">
              <a:solidFill>
                <a:schemeClr val="tx1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C88ECA4-3CB3-4F2E-ACA6-376B13DC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821" y="3773090"/>
            <a:ext cx="3804897" cy="2220392"/>
          </a:xfrm>
          <a:prstGeom prst="rect">
            <a:avLst/>
          </a:prstGeom>
        </p:spPr>
      </p:pic>
      <p:sp>
        <p:nvSpPr>
          <p:cNvPr id="4" name="Nyíl: szaggatott, jobbra mutató 3">
            <a:extLst>
              <a:ext uri="{FF2B5EF4-FFF2-40B4-BE49-F238E27FC236}">
                <a16:creationId xmlns:a16="http://schemas.microsoft.com/office/drawing/2014/main" id="{1D1EA4BB-EBF2-4561-9B80-CEB6B622B926}"/>
              </a:ext>
            </a:extLst>
          </p:cNvPr>
          <p:cNvSpPr/>
          <p:nvPr/>
        </p:nvSpPr>
        <p:spPr>
          <a:xfrm rot="5400000">
            <a:off x="5053063" y="2801491"/>
            <a:ext cx="1342414" cy="600784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69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BFD8EB-147A-4C5D-AE92-3C2B7A645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Szociodemográfiai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 kérdések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0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szamárfül 4">
            <a:extLst>
              <a:ext uri="{FF2B5EF4-FFF2-40B4-BE49-F238E27FC236}">
                <a16:creationId xmlns:a16="http://schemas.microsoft.com/office/drawing/2014/main" id="{826ADC36-43DE-4C43-BBEC-89725BBE4010}"/>
              </a:ext>
            </a:extLst>
          </p:cNvPr>
          <p:cNvSpPr/>
          <p:nvPr/>
        </p:nvSpPr>
        <p:spPr>
          <a:xfrm>
            <a:off x="340468" y="525633"/>
            <a:ext cx="2772383" cy="198444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Szociodemográfiai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kérdések</a:t>
            </a:r>
          </a:p>
        </p:txBody>
      </p:sp>
      <p:sp>
        <p:nvSpPr>
          <p:cNvPr id="6" name="Téglalap: szamárfül 5">
            <a:extLst>
              <a:ext uri="{FF2B5EF4-FFF2-40B4-BE49-F238E27FC236}">
                <a16:creationId xmlns:a16="http://schemas.microsoft.com/office/drawing/2014/main" id="{2A5CA587-DAD6-45A0-A9FC-32416021FC46}"/>
              </a:ext>
            </a:extLst>
          </p:cNvPr>
          <p:cNvSpPr/>
          <p:nvPr/>
        </p:nvSpPr>
        <p:spPr>
          <a:xfrm>
            <a:off x="599873" y="3394953"/>
            <a:ext cx="2114145" cy="11280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felmérés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B383271-965D-480E-B9B5-26A3A1AE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82" y="0"/>
            <a:ext cx="7104941" cy="61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szamárfül 4">
            <a:extLst>
              <a:ext uri="{FF2B5EF4-FFF2-40B4-BE49-F238E27FC236}">
                <a16:creationId xmlns:a16="http://schemas.microsoft.com/office/drawing/2014/main" id="{826ADC36-43DE-4C43-BBEC-89725BBE4010}"/>
              </a:ext>
            </a:extLst>
          </p:cNvPr>
          <p:cNvSpPr/>
          <p:nvPr/>
        </p:nvSpPr>
        <p:spPr>
          <a:xfrm>
            <a:off x="340468" y="525633"/>
            <a:ext cx="2772383" cy="198444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Szociodemográfiai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kérdések</a:t>
            </a:r>
          </a:p>
        </p:txBody>
      </p:sp>
      <p:sp>
        <p:nvSpPr>
          <p:cNvPr id="6" name="Téglalap: szamárfül 5">
            <a:extLst>
              <a:ext uri="{FF2B5EF4-FFF2-40B4-BE49-F238E27FC236}">
                <a16:creationId xmlns:a16="http://schemas.microsoft.com/office/drawing/2014/main" id="{2A5CA587-DAD6-45A0-A9FC-32416021FC46}"/>
              </a:ext>
            </a:extLst>
          </p:cNvPr>
          <p:cNvSpPr/>
          <p:nvPr/>
        </p:nvSpPr>
        <p:spPr>
          <a:xfrm>
            <a:off x="669586" y="3219856"/>
            <a:ext cx="2114145" cy="11280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felmérés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BF94D79-6D8F-4168-A809-058BBB60E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57" y="433692"/>
            <a:ext cx="8602203" cy="55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3F3876-1772-4BAB-98CF-5874F3FE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Mérések közötti konzisztencia (test </a:t>
            </a:r>
            <a:r>
              <a:rPr lang="hu-H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hu-H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97642246-45E4-42D3-B361-97D9F0188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32881"/>
              </p:ext>
            </p:extLst>
          </p:nvPr>
        </p:nvGraphicFramePr>
        <p:xfrm>
          <a:off x="3381983" y="1690688"/>
          <a:ext cx="5428034" cy="412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955">
                  <a:extLst>
                    <a:ext uri="{9D8B030D-6E8A-4147-A177-3AD203B41FA5}">
                      <a16:colId xmlns:a16="http://schemas.microsoft.com/office/drawing/2014/main" val="1419984555"/>
                    </a:ext>
                  </a:extLst>
                </a:gridCol>
                <a:gridCol w="1244476">
                  <a:extLst>
                    <a:ext uri="{9D8B030D-6E8A-4147-A177-3AD203B41FA5}">
                      <a16:colId xmlns:a16="http://schemas.microsoft.com/office/drawing/2014/main" val="4289456372"/>
                    </a:ext>
                  </a:extLst>
                </a:gridCol>
                <a:gridCol w="1244476">
                  <a:extLst>
                    <a:ext uri="{9D8B030D-6E8A-4147-A177-3AD203B41FA5}">
                      <a16:colId xmlns:a16="http://schemas.microsoft.com/office/drawing/2014/main" val="2833767427"/>
                    </a:ext>
                  </a:extLst>
                </a:gridCol>
                <a:gridCol w="291260">
                  <a:extLst>
                    <a:ext uri="{9D8B030D-6E8A-4147-A177-3AD203B41FA5}">
                      <a16:colId xmlns:a16="http://schemas.microsoft.com/office/drawing/2014/main" val="3483588152"/>
                    </a:ext>
                  </a:extLst>
                </a:gridCol>
                <a:gridCol w="1376867">
                  <a:extLst>
                    <a:ext uri="{9D8B030D-6E8A-4147-A177-3AD203B41FA5}">
                      <a16:colId xmlns:a16="http://schemas.microsoft.com/office/drawing/2014/main" val="3012678070"/>
                    </a:ext>
                  </a:extLst>
                </a:gridCol>
              </a:tblGrid>
              <a:tr h="6345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Kérdés</a:t>
                      </a:r>
                      <a:br>
                        <a:rPr lang="hu-H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száma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korreláció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6254833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7695778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3018968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8264566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6776356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5715872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7298550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2480423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3005874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0393762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5077599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0455132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BBFBD4E1-0328-4403-8572-5274A98E42AB}"/>
              </a:ext>
            </a:extLst>
          </p:cNvPr>
          <p:cNvSpPr/>
          <p:nvPr/>
        </p:nvSpPr>
        <p:spPr>
          <a:xfrm>
            <a:off x="11175001" y="2059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endParaRPr lang="hu-HU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1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0A5183DA-6D91-4087-BD59-64EA6F424109}"/>
              </a:ext>
            </a:extLst>
          </p:cNvPr>
          <p:cNvSpPr txBox="1"/>
          <p:nvPr/>
        </p:nvSpPr>
        <p:spPr>
          <a:xfrm>
            <a:off x="6750997" y="1610392"/>
            <a:ext cx="4837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Becca Bernstein and </a:t>
            </a:r>
            <a:b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Gwenn </a:t>
            </a:r>
            <a:r>
              <a:rPr lang="de-DE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Seemel</a:t>
            </a:r>
            <a:endParaRPr lang="hu-H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(2009 - 2010)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3A08DFB-9AFB-40F2-A913-BAB49BE2C4FB}"/>
              </a:ext>
            </a:extLst>
          </p:cNvPr>
          <p:cNvSpPr txBox="1"/>
          <p:nvPr/>
        </p:nvSpPr>
        <p:spPr>
          <a:xfrm>
            <a:off x="6750997" y="5631012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https://gwennseemel.com/artwork/subjective/richard/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6913809-9DEB-4416-8CF6-42B6C735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70" y="449412"/>
            <a:ext cx="3429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6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BFD8EB-147A-4C5D-AE92-3C2B7A64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081"/>
            <a:ext cx="10515600" cy="4124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Egészségprevencióval, egészségértékkel, </a:t>
            </a:r>
            <a:b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egészség attitűddel kapcsolatos kérdések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8E4C81C-6729-42D7-B608-B5B594D9403B}"/>
              </a:ext>
            </a:extLst>
          </p:cNvPr>
          <p:cNvSpPr/>
          <p:nvPr/>
        </p:nvSpPr>
        <p:spPr>
          <a:xfrm>
            <a:off x="11175001" y="2059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endParaRPr lang="hu-HU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9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E5C2CF8E-6D2E-448D-9BE3-5CDC6F69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Belső konzisztencia (</a:t>
            </a:r>
            <a:r>
              <a:rPr lang="hu-HU" sz="24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felmérés)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9345435-8C63-44C3-B5D4-7382F505CF9C}"/>
              </a:ext>
            </a:extLst>
          </p:cNvPr>
          <p:cNvSpPr/>
          <p:nvPr/>
        </p:nvSpPr>
        <p:spPr>
          <a:xfrm>
            <a:off x="416114" y="914400"/>
            <a:ext cx="109965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u-HU" sz="2200" dirty="0"/>
              <a:t> 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Mennyire fontos Ön számára az egészsége?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Fontos Ön számára az egészségmegőrzés (táplálkozás, életmód, aktív mozgás, lelki egészség)?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Véleménye szerint milyen mértékben tesz egészsége megőrzése érdekében?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Mennyire fontos Ön számára a rendszeres mozgás?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Mennyire fontos az Ön számára az egészséges táplálkozás?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Menyire fontos az Ön számára a lelki egészség?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Milyen az egészségügyi szűrővizsgálatokkal kapcsolatos viszonya?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Háziorvosi látogatás attitűdjével kapcsolatos információ.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Milyen mértékben figyel étkezésére?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Jövőben milyen mértékben kíván időt fordítani az egészségére?</a:t>
            </a:r>
          </a:p>
          <a:p>
            <a:pPr marL="342900" indent="-342900">
              <a:buFontTx/>
              <a:buAutoNum type="arabicPeriod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Milyennek tartja egészségi állapotát?</a:t>
            </a:r>
          </a:p>
          <a:p>
            <a:pPr marL="342900" indent="-342900">
              <a:buAutoNum type="arabicPeriod"/>
            </a:pPr>
            <a:endParaRPr lang="hu-HU" sz="2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FCF7BC1-DBA9-4287-B520-1B0657767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471" y="5304964"/>
            <a:ext cx="8012415" cy="823462"/>
          </a:xfrm>
          <a:prstGeom prst="rect">
            <a:avLst/>
          </a:prstGeom>
        </p:spPr>
      </p:pic>
      <p:sp>
        <p:nvSpPr>
          <p:cNvPr id="5" name="Téglalap: szamárfül 4">
            <a:extLst>
              <a:ext uri="{FF2B5EF4-FFF2-40B4-BE49-F238E27FC236}">
                <a16:creationId xmlns:a16="http://schemas.microsoft.com/office/drawing/2014/main" id="{7EC2EE76-72C0-428F-85E5-AA26BA118A06}"/>
              </a:ext>
            </a:extLst>
          </p:cNvPr>
          <p:cNvSpPr/>
          <p:nvPr/>
        </p:nvSpPr>
        <p:spPr>
          <a:xfrm>
            <a:off x="8326878" y="2567138"/>
            <a:ext cx="3647872" cy="260409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ICC érték </a:t>
            </a:r>
            <a:r>
              <a:rPr lang="hu-H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0.859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(95% CI: 0.740–0.940; p &lt; 0.05), 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amely a skála csoport időbeli stabilitását és koherenciáját jelzi.</a:t>
            </a:r>
          </a:p>
        </p:txBody>
      </p:sp>
    </p:spTree>
    <p:extLst>
      <p:ext uri="{BB962C8B-B14F-4D97-AF65-F5344CB8AC3E}">
        <p14:creationId xmlns:p14="http://schemas.microsoft.com/office/powerpoint/2010/main" val="424901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542EC6-E627-4633-B37C-20C10894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Megbízhatóság (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Cronbach’s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Nyíl: szaggatott, jobbra mutató 4">
            <a:extLst>
              <a:ext uri="{FF2B5EF4-FFF2-40B4-BE49-F238E27FC236}">
                <a16:creationId xmlns:a16="http://schemas.microsoft.com/office/drawing/2014/main" id="{42837C6C-A9C7-45A4-B4CE-7D31BC6BC9CE}"/>
              </a:ext>
            </a:extLst>
          </p:cNvPr>
          <p:cNvSpPr/>
          <p:nvPr/>
        </p:nvSpPr>
        <p:spPr>
          <a:xfrm>
            <a:off x="5012075" y="2825884"/>
            <a:ext cx="1867711" cy="1050588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D71FE50-1C62-434E-90A6-0D4D8BC89C0B}"/>
              </a:ext>
            </a:extLst>
          </p:cNvPr>
          <p:cNvSpPr txBox="1"/>
          <p:nvPr/>
        </p:nvSpPr>
        <p:spPr>
          <a:xfrm>
            <a:off x="2243508" y="217414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958919A-6644-4A2F-8AD6-7ACC827E15CF}"/>
              </a:ext>
            </a:extLst>
          </p:cNvPr>
          <p:cNvSpPr txBox="1"/>
          <p:nvPr/>
        </p:nvSpPr>
        <p:spPr>
          <a:xfrm>
            <a:off x="9091780" y="215955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</a:p>
        </p:txBody>
      </p:sp>
      <p:sp>
        <p:nvSpPr>
          <p:cNvPr id="11" name="Gondolatbuborék: felhő 10">
            <a:extLst>
              <a:ext uri="{FF2B5EF4-FFF2-40B4-BE49-F238E27FC236}">
                <a16:creationId xmlns:a16="http://schemas.microsoft.com/office/drawing/2014/main" id="{24CA01D1-D34D-44A9-BA51-158D67CB6146}"/>
              </a:ext>
            </a:extLst>
          </p:cNvPr>
          <p:cNvSpPr/>
          <p:nvPr/>
        </p:nvSpPr>
        <p:spPr>
          <a:xfrm>
            <a:off x="8151778" y="4542514"/>
            <a:ext cx="3920247" cy="1595640"/>
          </a:xfrm>
          <a:prstGeom prst="cloudCallout">
            <a:avLst>
              <a:gd name="adj1" fmla="val -35397"/>
              <a:gd name="adj2" fmla="val -65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Aktivitás, szűrővizsgálatok, egészségi állapot értékelése, időráfordítás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CA219F8-A796-443B-9369-7CF5E839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56" y="2595561"/>
            <a:ext cx="3200400" cy="16097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BC60E11-A366-4419-A4D1-148B87DA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878" y="2543478"/>
            <a:ext cx="3190875" cy="1600200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36D6A1CB-D10E-4C4D-9FB5-FCC89B000C13}"/>
              </a:ext>
            </a:extLst>
          </p:cNvPr>
          <p:cNvSpPr/>
          <p:nvPr/>
        </p:nvSpPr>
        <p:spPr>
          <a:xfrm>
            <a:off x="11175001" y="2059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endParaRPr lang="hu-HU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9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E5C2CF8E-6D2E-448D-9BE3-5CDC6F69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Mérések közötti időbeli konzisztencia (test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B1B5A2-E05C-4521-8EA6-C42F1240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85" y="5230313"/>
            <a:ext cx="8012415" cy="823462"/>
          </a:xfrm>
          <a:prstGeom prst="rect">
            <a:avLst/>
          </a:prstGeom>
        </p:spPr>
      </p:pic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98B18AE0-534F-4CE1-9925-49DF15385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2696"/>
              </p:ext>
            </p:extLst>
          </p:nvPr>
        </p:nvGraphicFramePr>
        <p:xfrm>
          <a:off x="3251727" y="1215956"/>
          <a:ext cx="4844374" cy="3968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293">
                  <a:extLst>
                    <a:ext uri="{9D8B030D-6E8A-4147-A177-3AD203B41FA5}">
                      <a16:colId xmlns:a16="http://schemas.microsoft.com/office/drawing/2014/main" val="4251262027"/>
                    </a:ext>
                  </a:extLst>
                </a:gridCol>
                <a:gridCol w="1110661">
                  <a:extLst>
                    <a:ext uri="{9D8B030D-6E8A-4147-A177-3AD203B41FA5}">
                      <a16:colId xmlns:a16="http://schemas.microsoft.com/office/drawing/2014/main" val="3840396536"/>
                    </a:ext>
                  </a:extLst>
                </a:gridCol>
                <a:gridCol w="1110661">
                  <a:extLst>
                    <a:ext uri="{9D8B030D-6E8A-4147-A177-3AD203B41FA5}">
                      <a16:colId xmlns:a16="http://schemas.microsoft.com/office/drawing/2014/main" val="1290724029"/>
                    </a:ext>
                  </a:extLst>
                </a:gridCol>
                <a:gridCol w="259942">
                  <a:extLst>
                    <a:ext uri="{9D8B030D-6E8A-4147-A177-3AD203B41FA5}">
                      <a16:colId xmlns:a16="http://schemas.microsoft.com/office/drawing/2014/main" val="1530704490"/>
                    </a:ext>
                  </a:extLst>
                </a:gridCol>
                <a:gridCol w="1228817">
                  <a:extLst>
                    <a:ext uri="{9D8B030D-6E8A-4147-A177-3AD203B41FA5}">
                      <a16:colId xmlns:a16="http://schemas.microsoft.com/office/drawing/2014/main" val="2139418042"/>
                    </a:ext>
                  </a:extLst>
                </a:gridCol>
              </a:tblGrid>
              <a:tr h="6546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Kérdés</a:t>
                      </a:r>
                      <a:b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száma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korreláció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2130094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309883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1885885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4282553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1763496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3676356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475891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0785551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5940656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4608849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0,795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053819"/>
                  </a:ext>
                </a:extLst>
              </a:tr>
            </a:tbl>
          </a:graphicData>
        </a:graphic>
      </p:graphicFrame>
      <p:sp>
        <p:nvSpPr>
          <p:cNvPr id="6" name="Téglalap 5">
            <a:extLst>
              <a:ext uri="{FF2B5EF4-FFF2-40B4-BE49-F238E27FC236}">
                <a16:creationId xmlns:a16="http://schemas.microsoft.com/office/drawing/2014/main" id="{D0F0CB2D-0E2B-45A6-B9BD-7B6C816A4E2A}"/>
              </a:ext>
            </a:extLst>
          </p:cNvPr>
          <p:cNvSpPr/>
          <p:nvPr/>
        </p:nvSpPr>
        <p:spPr>
          <a:xfrm>
            <a:off x="11175001" y="2059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endParaRPr lang="hu-HU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cka 5">
            <a:extLst>
              <a:ext uri="{FF2B5EF4-FFF2-40B4-BE49-F238E27FC236}">
                <a16:creationId xmlns:a16="http://schemas.microsoft.com/office/drawing/2014/main" id="{666CC566-F500-414C-B897-D5E3CDBA7AA4}"/>
              </a:ext>
            </a:extLst>
          </p:cNvPr>
          <p:cNvSpPr/>
          <p:nvPr/>
        </p:nvSpPr>
        <p:spPr>
          <a:xfrm>
            <a:off x="4400144" y="4105071"/>
            <a:ext cx="3391710" cy="17120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endParaRPr lang="hu-HU" sz="2800" dirty="0">
              <a:solidFill>
                <a:schemeClr val="tx1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CE3DDCB-B7EB-456C-AFFF-B1B48E0C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50" y="95411"/>
            <a:ext cx="3804897" cy="2220392"/>
          </a:xfrm>
          <a:prstGeom prst="rect">
            <a:avLst/>
          </a:prstGeom>
        </p:spPr>
      </p:pic>
      <p:sp>
        <p:nvSpPr>
          <p:cNvPr id="4" name="Nyíl: szaggatott, jobbra mutató 3">
            <a:extLst>
              <a:ext uri="{FF2B5EF4-FFF2-40B4-BE49-F238E27FC236}">
                <a16:creationId xmlns:a16="http://schemas.microsoft.com/office/drawing/2014/main" id="{DE9DF13A-A379-474A-9ECF-A9AB833E62AB}"/>
              </a:ext>
            </a:extLst>
          </p:cNvPr>
          <p:cNvSpPr/>
          <p:nvPr/>
        </p:nvSpPr>
        <p:spPr>
          <a:xfrm rot="5400000">
            <a:off x="5424792" y="2910045"/>
            <a:ext cx="1342414" cy="600784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56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A4834D-DF3C-444B-87F9-11B2B006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Belső konzisztencia (</a:t>
            </a:r>
            <a:r>
              <a:rPr lang="hu-HU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felmérés)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BFE3C2D-CE7F-4B2C-8EC6-FAEC24210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225" y="5301495"/>
            <a:ext cx="7343775" cy="81915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E158F17-11A5-4B47-8A3B-3B4E2FE17438}"/>
              </a:ext>
            </a:extLst>
          </p:cNvPr>
          <p:cNvSpPr/>
          <p:nvPr/>
        </p:nvSpPr>
        <p:spPr>
          <a:xfrm>
            <a:off x="838200" y="1461036"/>
            <a:ext cx="79653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Mennyire lett fontosabb vagy kevésbé fontosabb egészsége?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Változott az egészségmegőrzéssel (egészségprevencióval) kapcsolatos hozzáállása?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Milyen mértékben tudja befolyásolni egészségét?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Fontos Ön szerint egészsége megőrzése érdekében a rendszeres testmozgás?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Fontos Ön szerint egészsége megőrzése érdekében az egészséges táplálkozás?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Fontos Ön szerint egészsége megőrzése érdekében a lelki egészség?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Változott az egészségügyi szűrővizsgálatokkal kapcsolatos viszonya?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Milyen irányban és mértékben változott az egészséges táplálkozással kapcsolatos viszonya?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Változott a testmozgással kapcsolatos hozzáállása?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Jövőben milyen mértékben kíván egészségmegőrzésére időt fordítani?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38A7648-6B6D-4258-90BA-C6EE4276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49072"/>
            <a:ext cx="7343775" cy="754744"/>
          </a:xfrm>
          <a:prstGeom prst="rect">
            <a:avLst/>
          </a:prstGeom>
        </p:spPr>
      </p:pic>
      <p:sp>
        <p:nvSpPr>
          <p:cNvPr id="8" name="Téglalap: szamárfül 7">
            <a:extLst>
              <a:ext uri="{FF2B5EF4-FFF2-40B4-BE49-F238E27FC236}">
                <a16:creationId xmlns:a16="http://schemas.microsoft.com/office/drawing/2014/main" id="{05CACEB2-8738-421C-9375-FABCACD60C04}"/>
              </a:ext>
            </a:extLst>
          </p:cNvPr>
          <p:cNvSpPr/>
          <p:nvPr/>
        </p:nvSpPr>
        <p:spPr>
          <a:xfrm>
            <a:off x="8393653" y="2347908"/>
            <a:ext cx="3647872" cy="260409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ICC érték </a:t>
            </a:r>
            <a:r>
              <a:rPr lang="hu-H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0.940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(95% CI: 0.899–0.970; p &lt; 0.05), 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amely a skála csoport időbeli stabilitását és koherenciáját jelzi.</a:t>
            </a:r>
          </a:p>
        </p:txBody>
      </p:sp>
    </p:spTree>
    <p:extLst>
      <p:ext uri="{BB962C8B-B14F-4D97-AF65-F5344CB8AC3E}">
        <p14:creationId xmlns:p14="http://schemas.microsoft.com/office/powerpoint/2010/main" val="300783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542EC6-E627-4633-B37C-20C10894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Megbízhatóság (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Cronbach’s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Nyíl: szaggatott, jobbra mutató 4">
            <a:extLst>
              <a:ext uri="{FF2B5EF4-FFF2-40B4-BE49-F238E27FC236}">
                <a16:creationId xmlns:a16="http://schemas.microsoft.com/office/drawing/2014/main" id="{42837C6C-A9C7-45A4-B4CE-7D31BC6BC9CE}"/>
              </a:ext>
            </a:extLst>
          </p:cNvPr>
          <p:cNvSpPr/>
          <p:nvPr/>
        </p:nvSpPr>
        <p:spPr>
          <a:xfrm>
            <a:off x="5012075" y="2825884"/>
            <a:ext cx="1867711" cy="1050588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D71FE50-1C62-434E-90A6-0D4D8BC89C0B}"/>
              </a:ext>
            </a:extLst>
          </p:cNvPr>
          <p:cNvSpPr txBox="1"/>
          <p:nvPr/>
        </p:nvSpPr>
        <p:spPr>
          <a:xfrm>
            <a:off x="2243508" y="215955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958919A-6644-4A2F-8AD6-7ACC827E15CF}"/>
              </a:ext>
            </a:extLst>
          </p:cNvPr>
          <p:cNvSpPr txBox="1"/>
          <p:nvPr/>
        </p:nvSpPr>
        <p:spPr>
          <a:xfrm>
            <a:off x="9091780" y="215955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</a:p>
        </p:txBody>
      </p:sp>
      <p:sp>
        <p:nvSpPr>
          <p:cNvPr id="11" name="Gondolatbuborék: felhő 10">
            <a:extLst>
              <a:ext uri="{FF2B5EF4-FFF2-40B4-BE49-F238E27FC236}">
                <a16:creationId xmlns:a16="http://schemas.microsoft.com/office/drawing/2014/main" id="{24CA01D1-D34D-44A9-BA51-158D67CB6146}"/>
              </a:ext>
            </a:extLst>
          </p:cNvPr>
          <p:cNvSpPr/>
          <p:nvPr/>
        </p:nvSpPr>
        <p:spPr>
          <a:xfrm>
            <a:off x="8151778" y="4542514"/>
            <a:ext cx="3920247" cy="1595640"/>
          </a:xfrm>
          <a:prstGeom prst="cloudCallout">
            <a:avLst>
              <a:gd name="adj1" fmla="val -35397"/>
              <a:gd name="adj2" fmla="val -65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500" b="1" dirty="0"/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Szűrővizsgálat, testmozgás,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70A7DEE-FF7F-46FF-9567-E49ADF34F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75" y="2528887"/>
            <a:ext cx="3257550" cy="17049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8AC99A7-FF82-4AB2-8ECE-609571F69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77" y="2566987"/>
            <a:ext cx="3257550" cy="1666875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10FB4254-88DC-439D-B506-FC91E90430EC}"/>
              </a:ext>
            </a:extLst>
          </p:cNvPr>
          <p:cNvSpPr/>
          <p:nvPr/>
        </p:nvSpPr>
        <p:spPr>
          <a:xfrm>
            <a:off x="11098057" y="2059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endParaRPr lang="hu-HU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1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E5C2CF8E-6D2E-448D-9BE3-5CDC6F69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Mérések közötti időbeli konzisztencia (test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B1B5A2-E05C-4521-8EA6-C42F1240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84" y="5272401"/>
            <a:ext cx="8012415" cy="823462"/>
          </a:xfrm>
          <a:prstGeom prst="rect">
            <a:avLst/>
          </a:prstGeom>
        </p:spPr>
      </p:pic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98B18AE0-534F-4CE1-9925-49DF15385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58461"/>
              </p:ext>
            </p:extLst>
          </p:nvPr>
        </p:nvGraphicFramePr>
        <p:xfrm>
          <a:off x="3341418" y="972765"/>
          <a:ext cx="4844374" cy="4299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293">
                  <a:extLst>
                    <a:ext uri="{9D8B030D-6E8A-4147-A177-3AD203B41FA5}">
                      <a16:colId xmlns:a16="http://schemas.microsoft.com/office/drawing/2014/main" val="4251262027"/>
                    </a:ext>
                  </a:extLst>
                </a:gridCol>
                <a:gridCol w="1110661">
                  <a:extLst>
                    <a:ext uri="{9D8B030D-6E8A-4147-A177-3AD203B41FA5}">
                      <a16:colId xmlns:a16="http://schemas.microsoft.com/office/drawing/2014/main" val="3840396536"/>
                    </a:ext>
                  </a:extLst>
                </a:gridCol>
                <a:gridCol w="1110661">
                  <a:extLst>
                    <a:ext uri="{9D8B030D-6E8A-4147-A177-3AD203B41FA5}">
                      <a16:colId xmlns:a16="http://schemas.microsoft.com/office/drawing/2014/main" val="1290724029"/>
                    </a:ext>
                  </a:extLst>
                </a:gridCol>
                <a:gridCol w="259942">
                  <a:extLst>
                    <a:ext uri="{9D8B030D-6E8A-4147-A177-3AD203B41FA5}">
                      <a16:colId xmlns:a16="http://schemas.microsoft.com/office/drawing/2014/main" val="1530704490"/>
                    </a:ext>
                  </a:extLst>
                </a:gridCol>
                <a:gridCol w="1228817">
                  <a:extLst>
                    <a:ext uri="{9D8B030D-6E8A-4147-A177-3AD203B41FA5}">
                      <a16:colId xmlns:a16="http://schemas.microsoft.com/office/drawing/2014/main" val="2139418042"/>
                    </a:ext>
                  </a:extLst>
                </a:gridCol>
              </a:tblGrid>
              <a:tr h="6546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Kérdés</a:t>
                      </a:r>
                      <a:b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száma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korreláció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2130094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309883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1885885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4282553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1763496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3676356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0,783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475891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0785551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5940656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4608849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053819"/>
                  </a:ext>
                </a:extLst>
              </a:tr>
              <a:tr h="3313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0,882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0,793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238038"/>
                  </a:ext>
                </a:extLst>
              </a:tr>
            </a:tbl>
          </a:graphicData>
        </a:graphic>
      </p:graphicFrame>
      <p:sp>
        <p:nvSpPr>
          <p:cNvPr id="6" name="Téglalap 5">
            <a:extLst>
              <a:ext uri="{FF2B5EF4-FFF2-40B4-BE49-F238E27FC236}">
                <a16:creationId xmlns:a16="http://schemas.microsoft.com/office/drawing/2014/main" id="{82D5A29E-F133-49D8-962F-D4859DC606E0}"/>
              </a:ext>
            </a:extLst>
          </p:cNvPr>
          <p:cNvSpPr/>
          <p:nvPr/>
        </p:nvSpPr>
        <p:spPr>
          <a:xfrm>
            <a:off x="11098057" y="2059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endParaRPr lang="hu-HU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7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301D0D-D696-48CA-823A-746FD171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2. Változott az egészségmegőrzéssel (egészségprevencióval) kapcsolatos hozzáállása?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4FBC002-A4D7-4FDB-A9BF-B3809EF8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8" y="2495942"/>
            <a:ext cx="5588035" cy="278617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BC360F-725A-462D-8380-1F3873E1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345" y="2704087"/>
            <a:ext cx="5327606" cy="2578032"/>
          </a:xfrm>
          <a:prstGeom prst="rect">
            <a:avLst/>
          </a:prstGeom>
        </p:spPr>
      </p:pic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DF7CD32E-CBEB-4503-AC17-F577A9D74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39295" y="5282119"/>
            <a:ext cx="7343775" cy="81915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195810C9-F42B-4D04-9BAB-73C8028163DD}"/>
              </a:ext>
            </a:extLst>
          </p:cNvPr>
          <p:cNvSpPr/>
          <p:nvPr/>
        </p:nvSpPr>
        <p:spPr>
          <a:xfrm>
            <a:off x="11127349" y="18045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endParaRPr lang="hu-HU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yíl: szaggatott, jobbra mutató 8">
            <a:extLst>
              <a:ext uri="{FF2B5EF4-FFF2-40B4-BE49-F238E27FC236}">
                <a16:creationId xmlns:a16="http://schemas.microsoft.com/office/drawing/2014/main" id="{DDBDE3CB-E7CA-4A2A-9A7E-FB378A8B7019}"/>
              </a:ext>
            </a:extLst>
          </p:cNvPr>
          <p:cNvSpPr/>
          <p:nvPr/>
        </p:nvSpPr>
        <p:spPr>
          <a:xfrm>
            <a:off x="5424793" y="1688851"/>
            <a:ext cx="1342414" cy="600784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CA0B5BA-933E-4A38-8904-1BAF2B8A7318}"/>
              </a:ext>
            </a:extLst>
          </p:cNvPr>
          <p:cNvSpPr txBox="1"/>
          <p:nvPr/>
        </p:nvSpPr>
        <p:spPr>
          <a:xfrm>
            <a:off x="2471389" y="1723983"/>
            <a:ext cx="6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7EBE3F2-31F3-4CF6-91B6-6C35E2A83AA3}"/>
              </a:ext>
            </a:extLst>
          </p:cNvPr>
          <p:cNvSpPr txBox="1"/>
          <p:nvPr/>
        </p:nvSpPr>
        <p:spPr>
          <a:xfrm>
            <a:off x="9157700" y="172398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6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416114" y="662781"/>
            <a:ext cx="1135977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900" b="1" dirty="0"/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kérdőív belső konzisztenciája (</a:t>
            </a: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Chronbach’s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Alfa) a teszt során jónak bizonyult </a:t>
            </a:r>
            <a:b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(α = 0.600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… 0.905)</a:t>
            </a:r>
          </a:p>
          <a:p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skálák időbeli stabilitását az ICC mutatók is alátámasztják a 0.80 feletti értékkel</a:t>
            </a:r>
          </a:p>
          <a:p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test és </a:t>
            </a:r>
            <a:r>
              <a:rPr lang="hu-H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során a vizsgált kérdések tekintetében szoros korrelációs kapcsolat jelentkezett (átlag 0.85)</a:t>
            </a:r>
          </a:p>
          <a:p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Néhány kérdés (pl. szűrővizsgálat, háziorvos látogatás) alacsony </a:t>
            </a: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pearson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korrelációt mutatott, ezek  a kérdések finomhangolása szükséges</a:t>
            </a:r>
          </a:p>
          <a:p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Az eredmények alapján a kérdőív alkalmas a további tesztelésre és az idősek egészségmagatartásának további mérésére</a:t>
            </a:r>
          </a:p>
          <a:p>
            <a:endParaRPr lang="hu-HU" sz="2400" b="1" dirty="0"/>
          </a:p>
          <a:p>
            <a:endParaRPr lang="hu-HU" sz="1900" i="1" dirty="0"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Összefoglalás</a:t>
            </a:r>
          </a:p>
        </p:txBody>
      </p:sp>
    </p:spTree>
    <p:extLst>
      <p:ext uri="{BB962C8B-B14F-4D97-AF65-F5344CB8AC3E}">
        <p14:creationId xmlns:p14="http://schemas.microsoft.com/office/powerpoint/2010/main" val="270925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0A5183DA-6D91-4087-BD59-64EA6F424109}"/>
              </a:ext>
            </a:extLst>
          </p:cNvPr>
          <p:cNvSpPr txBox="1"/>
          <p:nvPr/>
        </p:nvSpPr>
        <p:spPr>
          <a:xfrm>
            <a:off x="6750997" y="1610392"/>
            <a:ext cx="4837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Becca Bernstein and </a:t>
            </a:r>
            <a:b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Gwenn </a:t>
            </a:r>
            <a:r>
              <a:rPr lang="de-DE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Seemel</a:t>
            </a:r>
            <a:endParaRPr lang="hu-H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(2009 - 2010)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DC758A8-91B3-4A11-96E8-58C90562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5" y="175097"/>
            <a:ext cx="5816145" cy="582524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3A08DFB-9AFB-40F2-A913-BAB49BE2C4FB}"/>
              </a:ext>
            </a:extLst>
          </p:cNvPr>
          <p:cNvSpPr txBox="1"/>
          <p:nvPr/>
        </p:nvSpPr>
        <p:spPr>
          <a:xfrm>
            <a:off x="6750997" y="5631012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https://gwennseemel.com/artwork/subjective/richard/</a:t>
            </a:r>
          </a:p>
        </p:txBody>
      </p:sp>
    </p:spTree>
    <p:extLst>
      <p:ext uri="{BB962C8B-B14F-4D97-AF65-F5344CB8AC3E}">
        <p14:creationId xmlns:p14="http://schemas.microsoft.com/office/powerpoint/2010/main" val="16147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2266545" y="1219678"/>
            <a:ext cx="9320720" cy="320640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Az egészségfejlesztés idős korban sem elhanyagolható tényező, </a:t>
            </a:r>
            <a:b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mert a pozitív attitűd változás </a:t>
            </a:r>
            <a:b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életet menthet.</a:t>
            </a:r>
          </a:p>
          <a:p>
            <a: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Kulcs </a:t>
            </a:r>
            <a:b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az egyéni és a társadalmi </a:t>
            </a:r>
            <a:b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felelőségvállalás javítása.</a:t>
            </a:r>
          </a:p>
        </p:txBody>
      </p:sp>
    </p:spTree>
    <p:extLst>
      <p:ext uri="{BB962C8B-B14F-4D97-AF65-F5344CB8AC3E}">
        <p14:creationId xmlns:p14="http://schemas.microsoft.com/office/powerpoint/2010/main" val="280602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>
          <a:xfrm>
            <a:off x="1524000" y="430469"/>
            <a:ext cx="9144000" cy="1123815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Köszönöm a megtisztelő figyelmüket!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>
          <a:xfrm>
            <a:off x="1524000" y="4393984"/>
            <a:ext cx="9144000" cy="316208"/>
          </a:xfrm>
        </p:spPr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www.gerontosociology.com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domjan.peter@phd.semmelweis.hu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090526-E9DE-49F3-A48C-D71785F59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83" y="1936073"/>
            <a:ext cx="2115033" cy="211503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E7AA0679-47B6-4BFD-9A17-EC0BAC9AC985}"/>
              </a:ext>
            </a:extLst>
          </p:cNvPr>
          <p:cNvSpPr/>
          <p:nvPr/>
        </p:nvSpPr>
        <p:spPr>
          <a:xfrm>
            <a:off x="87548" y="5053071"/>
            <a:ext cx="9630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3050" algn="l"/>
              </a:tabLst>
            </a:pPr>
            <a:r>
              <a:rPr lang="hu-H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Kulturális és Innovációs Minisztérium </a:t>
            </a:r>
            <a:r>
              <a:rPr lang="en-GB" sz="1600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2024-2.1.2-EKÖP-KDP-2024-00002 </a:t>
            </a:r>
            <a:r>
              <a:rPr lang="hu-HU" sz="1600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kódszámú egyetemi kutatói ösztöndíj programjának a Nemzeti Kutatási, Fejlesztési és Innovációs Alapból finanszírozott szakmai támogatásával készült.</a:t>
            </a:r>
            <a:endParaRPr lang="en-GB" sz="1600" i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2DEC93A-64F0-4BBD-89A1-E2CCBF9F2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672" y="5832264"/>
            <a:ext cx="2143328" cy="10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>
            <a:extLst>
              <a:ext uri="{FF2B5EF4-FFF2-40B4-BE49-F238E27FC236}">
                <a16:creationId xmlns:a16="http://schemas.microsoft.com/office/drawing/2014/main" id="{F6CE62F3-A31C-42E1-9E2E-A988062A6A1B}"/>
              </a:ext>
            </a:extLst>
          </p:cNvPr>
          <p:cNvSpPr/>
          <p:nvPr/>
        </p:nvSpPr>
        <p:spPr>
          <a:xfrm>
            <a:off x="800912" y="1887166"/>
            <a:ext cx="3391710" cy="15418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BETEGSÉG PREVENCIÓ</a:t>
            </a:r>
          </a:p>
        </p:txBody>
      </p:sp>
      <p:sp>
        <p:nvSpPr>
          <p:cNvPr id="5" name="Kocka 4">
            <a:extLst>
              <a:ext uri="{FF2B5EF4-FFF2-40B4-BE49-F238E27FC236}">
                <a16:creationId xmlns:a16="http://schemas.microsoft.com/office/drawing/2014/main" id="{36F79371-868E-42AE-B93A-88DFC6748F56}"/>
              </a:ext>
            </a:extLst>
          </p:cNvPr>
          <p:cNvSpPr/>
          <p:nvPr/>
        </p:nvSpPr>
        <p:spPr>
          <a:xfrm>
            <a:off x="7762672" y="1887166"/>
            <a:ext cx="3628417" cy="15418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EGÉSZSÉG, </a:t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ÁLLAPOT MEGŐRZÉS</a:t>
            </a:r>
          </a:p>
        </p:txBody>
      </p:sp>
      <p:sp>
        <p:nvSpPr>
          <p:cNvPr id="6" name="Nyíl: szaggatott, jobbra mutató 5">
            <a:extLst>
              <a:ext uri="{FF2B5EF4-FFF2-40B4-BE49-F238E27FC236}">
                <a16:creationId xmlns:a16="http://schemas.microsoft.com/office/drawing/2014/main" id="{BC7A658B-8771-4CB9-A496-D927E0F4D355}"/>
              </a:ext>
            </a:extLst>
          </p:cNvPr>
          <p:cNvSpPr/>
          <p:nvPr/>
        </p:nvSpPr>
        <p:spPr>
          <a:xfrm>
            <a:off x="5162144" y="2171700"/>
            <a:ext cx="1867711" cy="10505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8E5C315D-7423-4B3E-84AA-EBDD4724D6E3}"/>
              </a:ext>
            </a:extLst>
          </p:cNvPr>
          <p:cNvSpPr txBox="1">
            <a:spLocks/>
          </p:cNvSpPr>
          <p:nvPr/>
        </p:nvSpPr>
        <p:spPr>
          <a:xfrm>
            <a:off x="800912" y="3669018"/>
            <a:ext cx="10515600" cy="431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attitűd változás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302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Egészségfejlesztési Iroda (EFI)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3025" y="5395677"/>
            <a:ext cx="10515600" cy="431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cél a primer és a szekunder prevenció népszerűsítése.</a:t>
            </a:r>
          </a:p>
          <a:p>
            <a:endParaRPr lang="hu-HU" dirty="0"/>
          </a:p>
        </p:txBody>
      </p:sp>
      <p:pic>
        <p:nvPicPr>
          <p:cNvPr id="4" name="Picture 6" descr="Ingyenes stockfotó beltéri, derékig érő lövés, élelmiszer témában Stockfotó">
            <a:extLst>
              <a:ext uri="{FF2B5EF4-FFF2-40B4-BE49-F238E27FC236}">
                <a16:creationId xmlns:a16="http://schemas.microsoft.com/office/drawing/2014/main" id="{05346E81-0C07-4BE0-8251-D305BA3B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8514"/>
            <a:ext cx="2600448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gyenes stockfotó aerobic, aktív, aktivitás témában Stockfotó">
            <a:extLst>
              <a:ext uri="{FF2B5EF4-FFF2-40B4-BE49-F238E27FC236}">
                <a16:creationId xmlns:a16="http://schemas.microsoft.com/office/drawing/2014/main" id="{5B2F5780-39C1-4CCE-A0B3-F8FD28C1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42" y="2238514"/>
            <a:ext cx="2843075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ngyenes stockfotó ászana, beltéri, éberség témában Stockfotó">
            <a:extLst>
              <a:ext uri="{FF2B5EF4-FFF2-40B4-BE49-F238E27FC236}">
                <a16:creationId xmlns:a16="http://schemas.microsoft.com/office/drawing/2014/main" id="{8ECF4041-89E1-4D67-9FDD-54DD9840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1" y="2203068"/>
            <a:ext cx="2949412" cy="1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B0D1776-E22D-4BA1-8DF1-D5DF081AB545}"/>
              </a:ext>
            </a:extLst>
          </p:cNvPr>
          <p:cNvSpPr txBox="1"/>
          <p:nvPr/>
        </p:nvSpPr>
        <p:spPr>
          <a:xfrm>
            <a:off x="1481962" y="438618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DIETETIKUS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7639FE8-6D04-4E21-B215-6571A0072F20}"/>
              </a:ext>
            </a:extLst>
          </p:cNvPr>
          <p:cNvSpPr txBox="1"/>
          <p:nvPr/>
        </p:nvSpPr>
        <p:spPr>
          <a:xfrm>
            <a:off x="4904248" y="4386186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GYÓGYTORNÁSZ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0ECE1E8-C945-45A4-B5F7-C903C0280BEC}"/>
              </a:ext>
            </a:extLst>
          </p:cNvPr>
          <p:cNvSpPr txBox="1"/>
          <p:nvPr/>
        </p:nvSpPr>
        <p:spPr>
          <a:xfrm>
            <a:off x="8118541" y="4247686"/>
            <a:ext cx="3326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MENTÁLHIGIÉNÉVEL 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FOGLALKOZÓ SZAKEMBER</a:t>
            </a:r>
          </a:p>
        </p:txBody>
      </p:sp>
    </p:spTree>
    <p:extLst>
      <p:ext uri="{BB962C8B-B14F-4D97-AF65-F5344CB8AC3E}">
        <p14:creationId xmlns:p14="http://schemas.microsoft.com/office/powerpoint/2010/main" val="53798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478C8AD-BE9D-4484-AAAA-65D26DABA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03" y="0"/>
            <a:ext cx="10048194" cy="58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Egészségfejlesztési Irodák Magyarországon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8A25A5-DB12-480C-9095-81E4FA8B86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50" y="1552751"/>
            <a:ext cx="9258711" cy="3972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6DF544F-9288-4728-983A-224841D0216C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QGIS software, NNGYK adatok alapján , 01.2024 (N=108)</a:t>
            </a:r>
          </a:p>
        </p:txBody>
      </p:sp>
    </p:spTree>
    <p:extLst>
      <p:ext uri="{BB962C8B-B14F-4D97-AF65-F5344CB8AC3E}">
        <p14:creationId xmlns:p14="http://schemas.microsoft.com/office/powerpoint/2010/main" val="64106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504"/>
            <a:ext cx="10515600" cy="1325563"/>
          </a:xfrm>
        </p:spPr>
        <p:txBody>
          <a:bodyPr>
            <a:norm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EFI Irodák megoszlása </a:t>
            </a:r>
            <a:b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Kernel sűrűségfüggvény elemzéssel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659286D-6B44-42D9-8AE7-9859BE9D3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51" y="1538929"/>
            <a:ext cx="8786106" cy="404281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4F5D9D6-2F76-4CE6-BA67-C48A367655ED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QGIS software, NNGYK adatok alapján , 01.2024 (N=108)</a:t>
            </a:r>
          </a:p>
        </p:txBody>
      </p:sp>
    </p:spTree>
    <p:extLst>
      <p:ext uri="{BB962C8B-B14F-4D97-AF65-F5344CB8AC3E}">
        <p14:creationId xmlns:p14="http://schemas.microsoft.com/office/powerpoint/2010/main" val="344089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cation of District XI in Budapest (shown in grey)">
            <a:extLst>
              <a:ext uri="{FF2B5EF4-FFF2-40B4-BE49-F238E27FC236}">
                <a16:creationId xmlns:a16="http://schemas.microsoft.com/office/drawing/2014/main" id="{14E05C02-8D86-4199-9644-153E4BC4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14" y="249557"/>
            <a:ext cx="6128425" cy="57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FE8BB6-B487-4C84-9CFC-6A92CCB34A63}"/>
              </a:ext>
            </a:extLst>
          </p:cNvPr>
          <p:cNvSpPr txBox="1"/>
          <p:nvPr/>
        </p:nvSpPr>
        <p:spPr>
          <a:xfrm>
            <a:off x="3745149" y="3307405"/>
            <a:ext cx="1032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chemeClr val="tx1">
                    <a:lumMod val="50000"/>
                  </a:schemeClr>
                </a:solidFill>
              </a:rPr>
              <a:t>Újbuda</a:t>
            </a:r>
          </a:p>
        </p:txBody>
      </p:sp>
    </p:spTree>
    <p:extLst>
      <p:ext uri="{BB962C8B-B14F-4D97-AF65-F5344CB8AC3E}">
        <p14:creationId xmlns:p14="http://schemas.microsoft.com/office/powerpoint/2010/main" val="306032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2597</TotalTime>
  <Words>1096</Words>
  <Application>Microsoft Office PowerPoint</Application>
  <PresentationFormat>Szélesvásznú</PresentationFormat>
  <Paragraphs>323</Paragraphs>
  <Slides>31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Montserrat</vt:lpstr>
      <vt:lpstr>Cambria Math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Egészségfejlesztési Iroda (EFI)</vt:lpstr>
      <vt:lpstr>PowerPoint-bemutató</vt:lpstr>
      <vt:lpstr>Egészségfejlesztési Irodák Magyarországon</vt:lpstr>
      <vt:lpstr>EFI Irodák megoszlása  Kernel sűrűségfüggvény elemzéssel</vt:lpstr>
      <vt:lpstr>PowerPoint-bemutató</vt:lpstr>
      <vt:lpstr>Beválasztási kritérium</vt:lpstr>
      <vt:lpstr>Kérdőív validáció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Mérések közötti konzisztencia (test vs. retest)</vt:lpstr>
      <vt:lpstr>PowerPoint-bemutató</vt:lpstr>
      <vt:lpstr>Belső konzisztencia (PRE felmérés)</vt:lpstr>
      <vt:lpstr>Megbízhatóság (Cronbach’s Alpha)</vt:lpstr>
      <vt:lpstr>Mérések közötti időbeli konzisztencia (test vs. retest)</vt:lpstr>
      <vt:lpstr>PowerPoint-bemutató</vt:lpstr>
      <vt:lpstr>Belső konzisztencia (POST felmérés)</vt:lpstr>
      <vt:lpstr>Megbízhatóság (Cronbach’s Alpha)</vt:lpstr>
      <vt:lpstr>Mérések közötti időbeli konzisztencia (test vs. retest)</vt:lpstr>
      <vt:lpstr>2. Változott az egészségmegőrzéssel (egészségprevencióval) kapcsolatos hozzáállása?</vt:lpstr>
      <vt:lpstr>Összefoglalás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Anonymus</cp:lastModifiedBy>
  <cp:revision>290</cp:revision>
  <dcterms:created xsi:type="dcterms:W3CDTF">2021-11-08T12:50:52Z</dcterms:created>
  <dcterms:modified xsi:type="dcterms:W3CDTF">2025-04-24T06:46:05Z</dcterms:modified>
</cp:coreProperties>
</file>