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72" r:id="rId2"/>
    <p:sldId id="280" r:id="rId3"/>
    <p:sldId id="298" r:id="rId4"/>
    <p:sldId id="301" r:id="rId5"/>
    <p:sldId id="299" r:id="rId6"/>
    <p:sldId id="273" r:id="rId7"/>
    <p:sldId id="297" r:id="rId8"/>
    <p:sldId id="284" r:id="rId9"/>
    <p:sldId id="300" r:id="rId10"/>
    <p:sldId id="281" r:id="rId11"/>
    <p:sldId id="302" r:id="rId12"/>
    <p:sldId id="310" r:id="rId13"/>
    <p:sldId id="283" r:id="rId14"/>
    <p:sldId id="304" r:id="rId15"/>
    <p:sldId id="307" r:id="rId16"/>
    <p:sldId id="305" r:id="rId17"/>
    <p:sldId id="306" r:id="rId18"/>
    <p:sldId id="314" r:id="rId19"/>
    <p:sldId id="309" r:id="rId20"/>
    <p:sldId id="311" r:id="rId21"/>
    <p:sldId id="286" r:id="rId22"/>
    <p:sldId id="287" r:id="rId23"/>
    <p:sldId id="289" r:id="rId24"/>
    <p:sldId id="312" r:id="rId25"/>
    <p:sldId id="313" r:id="rId26"/>
    <p:sldId id="279" r:id="rId27"/>
    <p:sldId id="271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5332" autoAdjust="0"/>
  </p:normalViewPr>
  <p:slideViewPr>
    <p:cSldViewPr snapToGrid="0">
      <p:cViewPr varScale="1">
        <p:scale>
          <a:sx n="79" d="100"/>
          <a:sy n="79" d="100"/>
        </p:scale>
        <p:origin x="97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13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2025.04.06.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2025.04.06.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D77263F-A963-4716-9E0B-336AF0E39782}" type="datetime1">
              <a:rPr lang="hu-HU" smtClean="0"/>
              <a:t>2025.04.06.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17306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D77263F-A963-4716-9E0B-336AF0E39782}" type="datetime1">
              <a:rPr lang="hu-HU" smtClean="0"/>
              <a:t>2025.04.06.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3742354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D77263F-A963-4716-9E0B-336AF0E39782}" type="datetime1">
              <a:rPr lang="hu-HU" smtClean="0"/>
              <a:t>2025.04.06.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402307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Presentation subtitle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Dr.</a:t>
            </a:r>
            <a:r>
              <a:rPr lang="en-GB" noProof="0" dirty="0"/>
              <a:t> </a:t>
            </a:r>
            <a:r>
              <a:rPr lang="en-GB" noProof="0" dirty="0" err="1"/>
              <a:t>Mihály</a:t>
            </a:r>
            <a:r>
              <a:rPr lang="en-GB" noProof="0" dirty="0"/>
              <a:t> </a:t>
            </a:r>
            <a:r>
              <a:rPr lang="en-GB" noProof="0" dirty="0" err="1"/>
              <a:t>Minta</a:t>
            </a:r>
            <a:endParaRPr lang="en-GB" noProof="0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GB" noProof="0" dirty="0"/>
              <a:t>SAMPLE NAME OF DEPARTMENT, </a:t>
            </a:r>
            <a:br>
              <a:rPr lang="en-GB" noProof="0" dirty="0"/>
            </a:br>
            <a:r>
              <a:rPr lang="en-GB" noProof="0" dirty="0"/>
              <a:t>BROKEN INTO TWO LINES IN CASE OF A LONG NAME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insert a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Összegzés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E3D496"/>
                </a:solidFill>
              </a:defRPr>
            </a:lvl1pPr>
          </a:lstStyle>
          <a:p>
            <a:r>
              <a:rPr lang="en-GB" noProof="0" dirty="0"/>
              <a:t>Summary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 err="1"/>
              <a:t>Proin</a:t>
            </a:r>
            <a:r>
              <a:rPr lang="en-GB" noProof="0" dirty="0"/>
              <a:t> </a:t>
            </a:r>
            <a:r>
              <a:rPr lang="en-GB" noProof="0" dirty="0" err="1"/>
              <a:t>tincidunt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</a:t>
            </a:r>
            <a:r>
              <a:rPr lang="en-GB" noProof="0" dirty="0" err="1"/>
              <a:t>sem</a:t>
            </a:r>
            <a:r>
              <a:rPr lang="en-GB" noProof="0" dirty="0"/>
              <a:t>, </a:t>
            </a:r>
            <a:r>
              <a:rPr lang="en-GB" noProof="0" dirty="0" err="1"/>
              <a:t>rhoncus</a:t>
            </a:r>
            <a:r>
              <a:rPr lang="en-GB" noProof="0" dirty="0"/>
              <a:t> </a:t>
            </a:r>
            <a:r>
              <a:rPr lang="en-GB" noProof="0" dirty="0" err="1"/>
              <a:t>volutpat</a:t>
            </a:r>
            <a:r>
              <a:rPr lang="en-GB" noProof="0" dirty="0"/>
              <a:t> </a:t>
            </a:r>
            <a:r>
              <a:rPr lang="en-GB" noProof="0" dirty="0" err="1"/>
              <a:t>orci</a:t>
            </a:r>
            <a:r>
              <a:rPr lang="en-GB" noProof="0" dirty="0"/>
              <a:t> </a:t>
            </a:r>
            <a:r>
              <a:rPr lang="en-GB" noProof="0" dirty="0" err="1"/>
              <a:t>rutrum</a:t>
            </a:r>
            <a:r>
              <a:rPr lang="en-GB" noProof="0" dirty="0"/>
              <a:t> sed. </a:t>
            </a:r>
          </a:p>
          <a:p>
            <a:pPr lvl="0"/>
            <a:r>
              <a:rPr lang="en-GB" noProof="0" dirty="0" err="1"/>
              <a:t>Proin</a:t>
            </a:r>
            <a:r>
              <a:rPr lang="en-GB" noProof="0" dirty="0"/>
              <a:t> </a:t>
            </a:r>
            <a:r>
              <a:rPr lang="en-GB" noProof="0" dirty="0" err="1"/>
              <a:t>sem</a:t>
            </a:r>
            <a:r>
              <a:rPr lang="en-GB" noProof="0" dirty="0"/>
              <a:t> quam, </a:t>
            </a:r>
            <a:r>
              <a:rPr lang="en-GB" noProof="0" dirty="0" err="1"/>
              <a:t>aliquam</a:t>
            </a:r>
            <a:r>
              <a:rPr lang="en-GB" noProof="0" dirty="0"/>
              <a:t> ac </a:t>
            </a:r>
            <a:r>
              <a:rPr lang="en-GB" noProof="0" dirty="0" err="1"/>
              <a:t>molestie</a:t>
            </a:r>
            <a:r>
              <a:rPr lang="en-GB" noProof="0" dirty="0"/>
              <a:t> at, </a:t>
            </a:r>
            <a:r>
              <a:rPr lang="en-GB" noProof="0" dirty="0" err="1"/>
              <a:t>porttitor</a:t>
            </a:r>
            <a:r>
              <a:rPr lang="en-GB" noProof="0" dirty="0"/>
              <a:t> in </a:t>
            </a:r>
            <a:r>
              <a:rPr lang="en-GB" noProof="0" dirty="0" err="1"/>
              <a:t>velit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/>
              <a:t>Class </a:t>
            </a:r>
            <a:r>
              <a:rPr lang="en-GB" noProof="0" dirty="0" err="1"/>
              <a:t>aptent</a:t>
            </a:r>
            <a:r>
              <a:rPr lang="en-GB" noProof="0" dirty="0"/>
              <a:t> </a:t>
            </a:r>
            <a:r>
              <a:rPr lang="en-GB" noProof="0" dirty="0" err="1"/>
              <a:t>taciti</a:t>
            </a:r>
            <a:r>
              <a:rPr lang="en-GB" noProof="0" dirty="0"/>
              <a:t> </a:t>
            </a:r>
            <a:r>
              <a:rPr lang="en-GB" noProof="0" dirty="0" err="1"/>
              <a:t>sociosqu</a:t>
            </a:r>
            <a:r>
              <a:rPr lang="en-GB" noProof="0" dirty="0"/>
              <a:t> ad </a:t>
            </a:r>
            <a:r>
              <a:rPr lang="en-GB" noProof="0" dirty="0" err="1"/>
              <a:t>litora</a:t>
            </a:r>
            <a:r>
              <a:rPr lang="en-GB" noProof="0" dirty="0"/>
              <a:t> </a:t>
            </a:r>
            <a:r>
              <a:rPr lang="en-GB" noProof="0" dirty="0" err="1"/>
              <a:t>torquent</a:t>
            </a:r>
            <a:r>
              <a:rPr lang="en-GB" noProof="0" dirty="0"/>
              <a:t> per </a:t>
            </a:r>
            <a:r>
              <a:rPr lang="en-GB" noProof="0" dirty="0" err="1"/>
              <a:t>conubia</a:t>
            </a:r>
            <a:r>
              <a:rPr lang="en-GB" noProof="0" dirty="0"/>
              <a:t> nostra, per </a:t>
            </a:r>
            <a:r>
              <a:rPr lang="en-GB" noProof="0" dirty="0" err="1"/>
              <a:t>inceptos</a:t>
            </a:r>
            <a:r>
              <a:rPr lang="en-GB" noProof="0" dirty="0"/>
              <a:t> </a:t>
            </a:r>
            <a:r>
              <a:rPr lang="en-GB" noProof="0" dirty="0" err="1"/>
              <a:t>himenaeos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 err="1"/>
              <a:t>Etiam</a:t>
            </a:r>
            <a:r>
              <a:rPr lang="en-GB" noProof="0" dirty="0"/>
              <a:t> et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elementum</a:t>
            </a:r>
            <a:r>
              <a:rPr lang="en-GB" noProof="0" dirty="0"/>
              <a:t>, </a:t>
            </a:r>
            <a:r>
              <a:rPr lang="en-GB" noProof="0" dirty="0" err="1"/>
              <a:t>mollis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, </a:t>
            </a:r>
            <a:r>
              <a:rPr lang="en-GB" noProof="0" dirty="0" err="1"/>
              <a:t>sodales</a:t>
            </a:r>
            <a:r>
              <a:rPr lang="en-GB" noProof="0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2535274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e - home messag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783884"/>
            <a:ext cx="9144000" cy="2799066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take – home message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Thank you for your attention!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 err="1"/>
              <a:t>Dr.</a:t>
            </a:r>
            <a:r>
              <a:rPr lang="en-GB" noProof="0" dirty="0"/>
              <a:t> </a:t>
            </a:r>
            <a:r>
              <a:rPr lang="en-GB" noProof="0" dirty="0" err="1"/>
              <a:t>Mihály</a:t>
            </a:r>
            <a:r>
              <a:rPr lang="en-GB" noProof="0" dirty="0"/>
              <a:t> </a:t>
            </a:r>
            <a:r>
              <a:rPr lang="en-GB" noProof="0" dirty="0" err="1"/>
              <a:t>Minta</a:t>
            </a:r>
            <a:endParaRPr lang="en-GB" noProof="0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3D496"/>
                </a:solidFill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816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 b="1" noProof="0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63978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4"/>
          <p:cNvSpPr txBox="1">
            <a:spLocks/>
          </p:cNvSpPr>
          <p:nvPr userDrawn="1"/>
        </p:nvSpPr>
        <p:spPr>
          <a:xfrm>
            <a:off x="3283585" y="6134735"/>
            <a:ext cx="5616575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noProof="0" dirty="0" err="1">
                <a:solidFill>
                  <a:schemeClr val="bg2"/>
                </a:solidFill>
              </a:rPr>
              <a:t>Doctoral</a:t>
            </a:r>
            <a:r>
              <a:rPr lang="hu-HU" sz="1200" noProof="0" dirty="0">
                <a:solidFill>
                  <a:schemeClr val="bg2"/>
                </a:solidFill>
              </a:rPr>
              <a:t> College,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noProof="0" dirty="0">
                <a:solidFill>
                  <a:schemeClr val="bg2"/>
                </a:solidFill>
              </a:rPr>
              <a:t>Health </a:t>
            </a:r>
            <a:r>
              <a:rPr lang="hu-HU" sz="1200" noProof="0" dirty="0" err="1">
                <a:solidFill>
                  <a:schemeClr val="bg2"/>
                </a:solidFill>
              </a:rPr>
              <a:t>Sciences</a:t>
            </a:r>
            <a:r>
              <a:rPr lang="hu-HU" sz="1200" noProof="0" dirty="0">
                <a:solidFill>
                  <a:schemeClr val="bg2"/>
                </a:solidFill>
              </a:rPr>
              <a:t> </a:t>
            </a:r>
            <a:r>
              <a:rPr lang="hu-HU" sz="1200" noProof="0" dirty="0" err="1">
                <a:solidFill>
                  <a:schemeClr val="bg2"/>
                </a:solidFill>
              </a:rPr>
              <a:t>Division</a:t>
            </a:r>
            <a:endParaRPr lang="en-GB" sz="1200" noProof="0" dirty="0">
              <a:solidFill>
                <a:schemeClr val="bg2"/>
              </a:solidFill>
            </a:endParaRPr>
          </a:p>
        </p:txBody>
      </p:sp>
      <p:sp>
        <p:nvSpPr>
          <p:cNvPr id="13" name="Szöveg helye 6"/>
          <p:cNvSpPr txBox="1">
            <a:spLocks/>
          </p:cNvSpPr>
          <p:nvPr userDrawn="1"/>
        </p:nvSpPr>
        <p:spPr>
          <a:xfrm>
            <a:off x="8904288" y="6134735"/>
            <a:ext cx="3287712" cy="720000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noProof="0" dirty="0">
                <a:solidFill>
                  <a:schemeClr val="bg2"/>
                </a:solidFill>
              </a:rPr>
              <a:t>Peter Domjan</a:t>
            </a:r>
            <a:endParaRPr lang="en-GB" sz="1200" noProof="0" dirty="0">
              <a:solidFill>
                <a:schemeClr val="bg2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5ECEDAA-9BB3-914C-9095-CF6BD8E82FD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7" y="6067942"/>
            <a:ext cx="2516065" cy="8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8" r:id="rId13"/>
    <p:sldLayoutId id="2147483699" r:id="rId14"/>
    <p:sldLayoutId id="2147483696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-16214" y="584935"/>
            <a:ext cx="12191999" cy="1088842"/>
          </a:xfrm>
        </p:spPr>
        <p:txBody>
          <a:bodyPr/>
          <a:lstStyle/>
          <a:p>
            <a:endParaRPr lang="hu-HU" dirty="0"/>
          </a:p>
          <a:p>
            <a:r>
              <a:rPr lang="en-US" dirty="0"/>
              <a:t> </a:t>
            </a:r>
            <a:r>
              <a:rPr lang="en-US" sz="3900" b="1" dirty="0">
                <a:latin typeface="+mj-lt"/>
              </a:rPr>
              <a:t>The role of health development offices in PhD training </a:t>
            </a:r>
            <a:br>
              <a:rPr lang="hu-HU" sz="3900" b="1" dirty="0">
                <a:latin typeface="+mj-lt"/>
              </a:rPr>
            </a:br>
            <a:r>
              <a:rPr lang="en-US" sz="3900" b="1" dirty="0">
                <a:latin typeface="+mj-lt"/>
              </a:rPr>
              <a:t>and navigating crises in translational research </a:t>
            </a:r>
            <a:r>
              <a:rPr lang="en-US" sz="3300" dirty="0">
                <a:latin typeface="+mj-lt"/>
              </a:rPr>
              <a:t>	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233463" y="3864593"/>
            <a:ext cx="11692647" cy="316208"/>
          </a:xfrm>
        </p:spPr>
        <p:txBody>
          <a:bodyPr/>
          <a:lstStyle/>
          <a:p>
            <a:r>
              <a:rPr lang="hu-HU" sz="2600" dirty="0"/>
              <a:t>Peter Domjan, Angyal Viola, Dr. Adam Bertalan,  Dr. Istvan </a:t>
            </a:r>
            <a:r>
              <a:rPr lang="hu-HU" sz="2600" dirty="0" err="1"/>
              <a:t>Vingender</a:t>
            </a:r>
            <a:endParaRPr lang="en-GB" sz="26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1524000" y="4375942"/>
            <a:ext cx="9144000" cy="1029663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hu-HU" sz="2000" dirty="0" err="1"/>
              <a:t>Doctoral</a:t>
            </a:r>
            <a:r>
              <a:rPr lang="hu-HU" sz="2000" dirty="0"/>
              <a:t> College,</a:t>
            </a:r>
          </a:p>
          <a:p>
            <a:pPr>
              <a:spcBef>
                <a:spcPts val="300"/>
              </a:spcBef>
            </a:pPr>
            <a:r>
              <a:rPr lang="hu-HU" sz="2000" dirty="0"/>
              <a:t>Health </a:t>
            </a:r>
            <a:r>
              <a:rPr lang="hu-HU" sz="2000" dirty="0" err="1"/>
              <a:t>Sciences</a:t>
            </a:r>
            <a:r>
              <a:rPr lang="hu-HU" sz="2000" dirty="0"/>
              <a:t> </a:t>
            </a:r>
            <a:r>
              <a:rPr lang="hu-HU" sz="2000" dirty="0" err="1"/>
              <a:t>Division</a:t>
            </a:r>
            <a:r>
              <a:rPr lang="hu-HU" sz="2000" dirty="0"/>
              <a:t>,</a:t>
            </a:r>
          </a:p>
          <a:p>
            <a:pPr>
              <a:spcBef>
                <a:spcPts val="300"/>
              </a:spcBef>
            </a:pPr>
            <a:r>
              <a:rPr lang="hu-HU" sz="2000" dirty="0" err="1"/>
              <a:t>Interdisciplinary</a:t>
            </a:r>
            <a:r>
              <a:rPr lang="hu-HU" sz="2000" dirty="0"/>
              <a:t> </a:t>
            </a:r>
            <a:r>
              <a:rPr lang="hu-HU" sz="2000" dirty="0" err="1"/>
              <a:t>Applied</a:t>
            </a:r>
            <a:r>
              <a:rPr lang="hu-HU" sz="2000" dirty="0"/>
              <a:t> Health </a:t>
            </a:r>
            <a:r>
              <a:rPr lang="hu-HU" sz="2000" dirty="0" err="1"/>
              <a:t>Sciences</a:t>
            </a:r>
            <a:r>
              <a:rPr lang="hu-HU" sz="2000" dirty="0"/>
              <a:t> </a:t>
            </a:r>
            <a:r>
              <a:rPr lang="hu-HU" sz="2000" dirty="0" err="1"/>
              <a:t>Programme</a:t>
            </a:r>
            <a:endParaRPr lang="hu-HU" sz="2000" dirty="0"/>
          </a:p>
          <a:p>
            <a:pPr>
              <a:spcBef>
                <a:spcPts val="300"/>
              </a:spcBef>
            </a:pPr>
            <a:endParaRPr lang="hu-H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02995A-7446-49E7-A897-FDBD63FA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36" y="0"/>
            <a:ext cx="2270563" cy="8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F724059-745F-4196-A366-2DA582FCF5BC}"/>
              </a:ext>
            </a:extLst>
          </p:cNvPr>
          <p:cNvSpPr txBox="1"/>
          <p:nvPr/>
        </p:nvSpPr>
        <p:spPr>
          <a:xfrm>
            <a:off x="116732" y="637161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10/04/2025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4F0EC3A-AB5F-4713-83EA-4A928F4D3F7C}"/>
              </a:ext>
            </a:extLst>
          </p:cNvPr>
          <p:cNvSpPr/>
          <p:nvPr/>
        </p:nvSpPr>
        <p:spPr>
          <a:xfrm>
            <a:off x="3031785" y="253174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PT Sans"/>
              </a:rPr>
              <a:t>ORPHEUS 2025 </a:t>
            </a:r>
            <a:r>
              <a:rPr lang="hu-HU" b="1" dirty="0" err="1">
                <a:solidFill>
                  <a:schemeClr val="bg1"/>
                </a:solidFill>
                <a:latin typeface="PT Sans"/>
              </a:rPr>
              <a:t>Conference</a:t>
            </a:r>
            <a:br>
              <a:rPr lang="hu-HU" b="1" dirty="0">
                <a:solidFill>
                  <a:schemeClr val="bg1"/>
                </a:solidFill>
                <a:latin typeface="PT Sans"/>
              </a:rPr>
            </a:br>
            <a:r>
              <a:rPr lang="en-US" b="1" dirty="0">
                <a:solidFill>
                  <a:schemeClr val="bg1"/>
                </a:solidFill>
                <a:latin typeface="PT Sans"/>
              </a:rPr>
              <a:t>Adapting Academia: Navigating PhD Programs Amidst World Crises and Changes</a:t>
            </a:r>
            <a:endParaRPr lang="en-US" b="0" i="0" dirty="0">
              <a:solidFill>
                <a:schemeClr val="bg1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5E88FAD9-680B-440A-8070-6BACB41A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b="1" dirty="0" err="1"/>
              <a:t>Geographical</a:t>
            </a:r>
            <a:r>
              <a:rPr lang="hu-HU" b="1" dirty="0"/>
              <a:t> </a:t>
            </a:r>
            <a:r>
              <a:rPr lang="hu-HU" b="1" dirty="0" err="1"/>
              <a:t>Placement</a:t>
            </a:r>
            <a:r>
              <a:rPr lang="hu-HU" b="1" dirty="0"/>
              <a:t> of </a:t>
            </a:r>
            <a:r>
              <a:rPr lang="hu-HU" b="1" dirty="0" err="1"/>
              <a:t>HDOs</a:t>
            </a:r>
            <a:r>
              <a:rPr lang="hu-HU" b="1" dirty="0"/>
              <a:t> in Hungary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08A25A5-DB12-480C-9095-81E4FA8B86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50" y="1552751"/>
            <a:ext cx="9258711" cy="3972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76DF544F-9288-4728-983A-224841D0216C}"/>
              </a:ext>
            </a:extLst>
          </p:cNvPr>
          <p:cNvSpPr txBox="1"/>
          <p:nvPr/>
        </p:nvSpPr>
        <p:spPr>
          <a:xfrm>
            <a:off x="585795" y="5657604"/>
            <a:ext cx="1135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i="1" dirty="0" err="1">
                <a:cs typeface="Arial" panose="020B0604020202020204" pitchFamily="34" charset="0"/>
              </a:rPr>
              <a:t>Analysis</a:t>
            </a:r>
            <a:r>
              <a:rPr lang="hu-HU" sz="2000" i="1" dirty="0">
                <a:cs typeface="Arial" panose="020B0604020202020204" pitchFamily="34" charset="0"/>
              </a:rPr>
              <a:t> </a:t>
            </a:r>
            <a:r>
              <a:rPr lang="hu-HU" sz="2000" i="1" dirty="0" err="1">
                <a:cs typeface="Arial" panose="020B0604020202020204" pitchFamily="34" charset="0"/>
              </a:rPr>
              <a:t>conducted</a:t>
            </a:r>
            <a:r>
              <a:rPr lang="hu-HU" sz="2000" i="1" dirty="0">
                <a:cs typeface="Arial" panose="020B0604020202020204" pitchFamily="34" charset="0"/>
              </a:rPr>
              <a:t> </a:t>
            </a:r>
            <a:r>
              <a:rPr lang="hu-HU" sz="2000" i="1" dirty="0" err="1">
                <a:cs typeface="Arial" panose="020B0604020202020204" pitchFamily="34" charset="0"/>
              </a:rPr>
              <a:t>with</a:t>
            </a:r>
            <a:r>
              <a:rPr lang="hu-HU" sz="2000" i="1" dirty="0">
                <a:cs typeface="Arial" panose="020B0604020202020204" pitchFamily="34" charset="0"/>
              </a:rPr>
              <a:t> QGIS software </a:t>
            </a:r>
            <a:r>
              <a:rPr lang="hu-HU" sz="2000" i="1" dirty="0" err="1">
                <a:cs typeface="Arial" panose="020B0604020202020204" pitchFamily="34" charset="0"/>
              </a:rPr>
              <a:t>based</a:t>
            </a:r>
            <a:r>
              <a:rPr lang="hu-HU" sz="2000" i="1" dirty="0">
                <a:cs typeface="Arial" panose="020B0604020202020204" pitchFamily="34" charset="0"/>
              </a:rPr>
              <a:t> </a:t>
            </a:r>
            <a:r>
              <a:rPr lang="hu-HU" sz="2000" i="1" dirty="0" err="1">
                <a:cs typeface="Arial" panose="020B0604020202020204" pitchFamily="34" charset="0"/>
              </a:rPr>
              <a:t>on</a:t>
            </a:r>
            <a:r>
              <a:rPr lang="hu-HU" sz="2000" i="1" dirty="0">
                <a:cs typeface="Arial" panose="020B0604020202020204" pitchFamily="34" charset="0"/>
              </a:rPr>
              <a:t> NNK </a:t>
            </a:r>
            <a:r>
              <a:rPr lang="hu-HU" sz="2000" i="1" dirty="0" err="1">
                <a:cs typeface="Arial" panose="020B0604020202020204" pitchFamily="34" charset="0"/>
              </a:rPr>
              <a:t>geodata</a:t>
            </a:r>
            <a:r>
              <a:rPr lang="hu-HU" sz="2000" i="1" dirty="0">
                <a:cs typeface="Arial" panose="020B0604020202020204" pitchFamily="34" charset="0"/>
              </a:rPr>
              <a:t>, 01.2024 (N=108)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AE9FBE4-4616-40A7-B34A-D65D994F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36" y="0"/>
            <a:ext cx="2270563" cy="8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6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5E88FAD9-680B-440A-8070-6BACB41A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504"/>
            <a:ext cx="10515600" cy="1325563"/>
          </a:xfrm>
        </p:spPr>
        <p:txBody>
          <a:bodyPr/>
          <a:lstStyle/>
          <a:p>
            <a:r>
              <a:rPr lang="hu-HU" dirty="0" err="1"/>
              <a:t>Heatmap</a:t>
            </a:r>
            <a:r>
              <a:rPr lang="hu-HU" dirty="0"/>
              <a:t> of </a:t>
            </a:r>
            <a:r>
              <a:rPr lang="hu-HU" dirty="0" err="1"/>
              <a:t>HDOs</a:t>
            </a:r>
            <a:r>
              <a:rPr lang="hu-HU" dirty="0"/>
              <a:t> Kernel </a:t>
            </a:r>
            <a:r>
              <a:rPr lang="hu-HU" dirty="0" err="1"/>
              <a:t>Density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 err="1"/>
              <a:t>County</a:t>
            </a:r>
            <a:r>
              <a:rPr lang="hu-HU" dirty="0"/>
              <a:t> in Hungary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6DF544F-9288-4728-983A-224841D0216C}"/>
              </a:ext>
            </a:extLst>
          </p:cNvPr>
          <p:cNvSpPr txBox="1"/>
          <p:nvPr/>
        </p:nvSpPr>
        <p:spPr>
          <a:xfrm>
            <a:off x="585795" y="5657604"/>
            <a:ext cx="1135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i="1" dirty="0" err="1">
                <a:cs typeface="Arial" panose="020B0604020202020204" pitchFamily="34" charset="0"/>
              </a:rPr>
              <a:t>Analysis</a:t>
            </a:r>
            <a:r>
              <a:rPr lang="hu-HU" sz="2000" i="1" dirty="0">
                <a:cs typeface="Arial" panose="020B0604020202020204" pitchFamily="34" charset="0"/>
              </a:rPr>
              <a:t> </a:t>
            </a:r>
            <a:r>
              <a:rPr lang="hu-HU" sz="2000" i="1" dirty="0" err="1">
                <a:cs typeface="Arial" panose="020B0604020202020204" pitchFamily="34" charset="0"/>
              </a:rPr>
              <a:t>conducted</a:t>
            </a:r>
            <a:r>
              <a:rPr lang="hu-HU" sz="2000" i="1" dirty="0">
                <a:cs typeface="Arial" panose="020B0604020202020204" pitchFamily="34" charset="0"/>
              </a:rPr>
              <a:t> </a:t>
            </a:r>
            <a:r>
              <a:rPr lang="hu-HU" sz="2000" i="1" dirty="0" err="1">
                <a:cs typeface="Arial" panose="020B0604020202020204" pitchFamily="34" charset="0"/>
              </a:rPr>
              <a:t>with</a:t>
            </a:r>
            <a:r>
              <a:rPr lang="hu-HU" sz="2000" i="1" dirty="0">
                <a:cs typeface="Arial" panose="020B0604020202020204" pitchFamily="34" charset="0"/>
              </a:rPr>
              <a:t> QGIS software </a:t>
            </a:r>
            <a:r>
              <a:rPr lang="hu-HU" sz="2000" i="1" dirty="0" err="1">
                <a:cs typeface="Arial" panose="020B0604020202020204" pitchFamily="34" charset="0"/>
              </a:rPr>
              <a:t>based</a:t>
            </a:r>
            <a:r>
              <a:rPr lang="hu-HU" sz="2000" i="1" dirty="0">
                <a:cs typeface="Arial" panose="020B0604020202020204" pitchFamily="34" charset="0"/>
              </a:rPr>
              <a:t> </a:t>
            </a:r>
            <a:r>
              <a:rPr lang="hu-HU" sz="2000" i="1" dirty="0" err="1">
                <a:cs typeface="Arial" panose="020B0604020202020204" pitchFamily="34" charset="0"/>
              </a:rPr>
              <a:t>on</a:t>
            </a:r>
            <a:r>
              <a:rPr lang="hu-HU" sz="2000" i="1" dirty="0">
                <a:cs typeface="Arial" panose="020B0604020202020204" pitchFamily="34" charset="0"/>
              </a:rPr>
              <a:t> NNK </a:t>
            </a:r>
            <a:r>
              <a:rPr lang="hu-HU" sz="2000" i="1" dirty="0" err="1">
                <a:cs typeface="Arial" panose="020B0604020202020204" pitchFamily="34" charset="0"/>
              </a:rPr>
              <a:t>geodata</a:t>
            </a:r>
            <a:r>
              <a:rPr lang="hu-HU" sz="2000" i="1" dirty="0">
                <a:cs typeface="Arial" panose="020B0604020202020204" pitchFamily="34" charset="0"/>
              </a:rPr>
              <a:t>, 01.2024 (N=108)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659286D-6B44-42D9-8AE7-9859BE9D3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651" y="1538929"/>
            <a:ext cx="8786106" cy="404281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A4A498C-E0AA-470E-8046-4E00E0EB7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36" y="0"/>
            <a:ext cx="2270563" cy="8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91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71122E01-4AE8-4218-81A3-581CED2569E6}"/>
                  </a:ext>
                </a:extLst>
              </p:cNvPr>
              <p:cNvSpPr/>
              <p:nvPr/>
            </p:nvSpPr>
            <p:spPr>
              <a:xfrm>
                <a:off x="991558" y="1814929"/>
                <a:ext cx="4532331" cy="746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u-HU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hu-HU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hu-HU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den>
                    </m:f>
                    <m:sSubSup>
                      <m:sSubSupPr>
                        <m:ctrlPr>
                          <a:rPr lang="hu-HU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𝛴</m:t>
                        </m:r>
                      </m:e>
                      <m:sub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bSup>
                    <m:sSubSup>
                      <m:sSubSupPr>
                        <m:ctrlPr>
                          <a:rPr lang="hu-HU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𝛴</m:t>
                        </m:r>
                      </m:e>
                      <m:sub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bSup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</m:t>
                    </m:r>
                    <m:sSub>
                      <m:sSubPr>
                        <m:ctrlPr>
                          <a:rPr lang="hu-HU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hu-HU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GB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hu-HU" sz="3000" dirty="0"/>
              </a:p>
            </p:txBody>
          </p:sp>
        </mc:Choice>
        <mc:Fallback xmlns=""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71122E01-4AE8-4218-81A3-581CED256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58" y="1814929"/>
                <a:ext cx="4532331" cy="7467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B699F506-F7DA-46E4-B3DC-B237364D6C76}"/>
                  </a:ext>
                </a:extLst>
              </p:cNvPr>
              <p:cNvSpPr/>
              <p:nvPr/>
            </p:nvSpPr>
            <p:spPr>
              <a:xfrm>
                <a:off x="991558" y="3675677"/>
                <a:ext cx="4478021" cy="555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3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hu-HU" sz="3000" i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undOvr"/>
                        <m:ctrlPr>
                          <a:rPr lang="hu-HU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30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hu-HU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3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3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hu-H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000" i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u-HU" sz="3000" i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hu-HU" sz="3000" i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u-H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3000" dirty="0"/>
                  <a:t>)</a:t>
                </a:r>
              </a:p>
            </p:txBody>
          </p:sp>
        </mc:Choice>
        <mc:Fallback xmlns=""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B699F506-F7DA-46E4-B3DC-B237364D6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58" y="3675677"/>
                <a:ext cx="4478021" cy="555601"/>
              </a:xfrm>
              <a:prstGeom prst="rect">
                <a:avLst/>
              </a:prstGeom>
              <a:blipFill>
                <a:blip r:embed="rId3"/>
                <a:stretch>
                  <a:fillRect t="-13187" r="-2180" b="-3406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D4EB4AD2-C700-486B-B763-96E0951E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36" y="0"/>
            <a:ext cx="2270563" cy="8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BD7B15BC-B0E2-4531-B018-C15A6C73DE4E}"/>
                  </a:ext>
                </a:extLst>
              </p:cNvPr>
              <p:cNvSpPr/>
              <p:nvPr/>
            </p:nvSpPr>
            <p:spPr>
              <a:xfrm>
                <a:off x="191659" y="1172904"/>
                <a:ext cx="6618543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𝑮𝒊𝒏𝒊</m:t>
                      </m:r>
                      <m:r>
                        <a:rPr lang="hu-HU" sz="3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hu-HU" sz="3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𝑪𝒐𝒆𝒇𝒊𝒄𝒊𝒆𝒏𝒕</m:t>
                      </m:r>
                      <m:r>
                        <a:rPr lang="hu-HU" sz="3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hu-HU" sz="3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𝒄𝒐𝒏𝒄𝒆𝒏𝒕𝒓𝒂𝒕𝒊𝒐𝒏</m:t>
                      </m:r>
                      <m:r>
                        <a:rPr lang="hu-HU" sz="3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hu-HU" sz="3000" b="1" dirty="0"/>
              </a:p>
            </p:txBody>
          </p:sp>
        </mc:Choice>
        <mc:Fallback xmlns="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BD7B15BC-B0E2-4531-B018-C15A6C73D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9" y="1172904"/>
                <a:ext cx="661854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>
                <a:extLst>
                  <a:ext uri="{FF2B5EF4-FFF2-40B4-BE49-F238E27FC236}">
                    <a16:creationId xmlns:a16="http://schemas.microsoft.com/office/drawing/2014/main" id="{EC98CEB6-9592-425D-8CD4-4B11BA37B404}"/>
                  </a:ext>
                </a:extLst>
              </p:cNvPr>
              <p:cNvSpPr/>
              <p:nvPr/>
            </p:nvSpPr>
            <p:spPr>
              <a:xfrm>
                <a:off x="191659" y="3021159"/>
                <a:ext cx="666721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hu-HU" sz="3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hu-HU" sz="3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𝑺𝒉𝒂𝒏𝒏𝒐𝒏</m:t>
                      </m:r>
                      <m:r>
                        <a:rPr lang="hu-HU" sz="3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hu-HU" sz="3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𝑬𝒏𝒕𝒓𝒐𝒑𝒚</m:t>
                      </m:r>
                      <m:r>
                        <a:rPr lang="hu-HU" sz="3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hu-HU" sz="3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𝒖𝒏𝒄𝒆𝒓𝒕𝒂𝒊𝒏𝒕𝒚</m:t>
                      </m:r>
                      <m:r>
                        <a:rPr lang="hu-HU" sz="3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hu-HU" sz="3000" b="1" dirty="0"/>
              </a:p>
            </p:txBody>
          </p:sp>
        </mc:Choice>
        <mc:Fallback xmlns="">
          <p:sp>
            <p:nvSpPr>
              <p:cNvPr id="12" name="Téglalap 11">
                <a:extLst>
                  <a:ext uri="{FF2B5EF4-FFF2-40B4-BE49-F238E27FC236}">
                    <a16:creationId xmlns:a16="http://schemas.microsoft.com/office/drawing/2014/main" id="{EC98CEB6-9592-425D-8CD4-4B11BA37B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9" y="3021159"/>
                <a:ext cx="6667210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Jobb oldali kapcsos zárójel 2">
            <a:extLst>
              <a:ext uri="{FF2B5EF4-FFF2-40B4-BE49-F238E27FC236}">
                <a16:creationId xmlns:a16="http://schemas.microsoft.com/office/drawing/2014/main" id="{0FB1474C-52AB-450B-A5AF-8A915163A920}"/>
              </a:ext>
            </a:extLst>
          </p:cNvPr>
          <p:cNvSpPr/>
          <p:nvPr/>
        </p:nvSpPr>
        <p:spPr>
          <a:xfrm>
            <a:off x="6668113" y="1060314"/>
            <a:ext cx="642025" cy="3404681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: szamárfül 12">
            <a:extLst>
              <a:ext uri="{FF2B5EF4-FFF2-40B4-BE49-F238E27FC236}">
                <a16:creationId xmlns:a16="http://schemas.microsoft.com/office/drawing/2014/main" id="{8492370F-06E7-47B7-8445-69041616B15E}"/>
              </a:ext>
            </a:extLst>
          </p:cNvPr>
          <p:cNvSpPr/>
          <p:nvPr/>
        </p:nvSpPr>
        <p:spPr>
          <a:xfrm>
            <a:off x="7713257" y="2057400"/>
            <a:ext cx="3487185" cy="137160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600" b="1" dirty="0" err="1"/>
              <a:t>Information</a:t>
            </a:r>
            <a:r>
              <a:rPr lang="hu-HU" sz="2600" b="1" dirty="0"/>
              <a:t> </a:t>
            </a:r>
            <a:br>
              <a:rPr lang="hu-HU" sz="2600" b="1" dirty="0"/>
            </a:br>
            <a:r>
              <a:rPr lang="hu-HU" sz="2600" b="1" dirty="0" err="1"/>
              <a:t>about</a:t>
            </a:r>
            <a:r>
              <a:rPr lang="hu-HU" sz="2600" b="1" dirty="0"/>
              <a:t> </a:t>
            </a:r>
            <a:r>
              <a:rPr lang="hu-HU" sz="2600" b="1" dirty="0" err="1"/>
              <a:t>scatter</a:t>
            </a:r>
            <a:r>
              <a:rPr lang="hu-HU" sz="2600" b="1" dirty="0"/>
              <a:t> </a:t>
            </a:r>
            <a:r>
              <a:rPr lang="hu-HU" sz="2600" b="1" dirty="0" err="1"/>
              <a:t>plot</a:t>
            </a:r>
            <a:r>
              <a:rPr lang="hu-HU" sz="2600" b="1" dirty="0"/>
              <a:t>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8081654-E601-4E33-9C3A-EC1A587AD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7192" y="4231278"/>
            <a:ext cx="2934676" cy="185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86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1935D9D-DABE-4F6E-9E51-3795F8C5A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588" y="52041"/>
            <a:ext cx="9788824" cy="5605563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5655C7ED-745A-4042-A9CE-A979F2FFC752}"/>
              </a:ext>
            </a:extLst>
          </p:cNvPr>
          <p:cNvSpPr txBox="1"/>
          <p:nvPr/>
        </p:nvSpPr>
        <p:spPr>
          <a:xfrm>
            <a:off x="832228" y="5756995"/>
            <a:ext cx="1135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Data collected from 108 Health Development Offices (</a:t>
            </a:r>
            <a:r>
              <a:rPr lang="hu-HU" sz="2000" dirty="0" err="1"/>
              <a:t>HDOs</a:t>
            </a:r>
            <a:r>
              <a:rPr lang="en-US" sz="2000" dirty="0"/>
              <a:t>) across 19 counties and Budapest.</a:t>
            </a:r>
            <a:endParaRPr lang="hu-HU" sz="19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20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7D2F776-3E32-4672-AEEC-1175C669D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3956"/>
            <a:ext cx="11277600" cy="4533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EA2868BE-5FF7-4502-BAAB-0350D21E7788}"/>
              </a:ext>
            </a:extLst>
          </p:cNvPr>
          <p:cNvSpPr txBox="1"/>
          <p:nvPr/>
        </p:nvSpPr>
        <p:spPr>
          <a:xfrm>
            <a:off x="924126" y="5150802"/>
            <a:ext cx="389106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/>
              <a:t>Health </a:t>
            </a:r>
            <a:r>
              <a:rPr lang="hu-HU" sz="2500" dirty="0" err="1"/>
              <a:t>Development</a:t>
            </a:r>
            <a:r>
              <a:rPr lang="hu-HU" sz="2500" dirty="0"/>
              <a:t> Office</a:t>
            </a:r>
          </a:p>
        </p:txBody>
      </p:sp>
    </p:spTree>
    <p:extLst>
      <p:ext uri="{BB962C8B-B14F-4D97-AF65-F5344CB8AC3E}">
        <p14:creationId xmlns:p14="http://schemas.microsoft.com/office/powerpoint/2010/main" val="2732674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7D2F776-3E32-4672-AEEC-1175C669D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3956"/>
            <a:ext cx="11277600" cy="4533900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462072DC-D4EA-4FF2-B75B-039AC1D0E082}"/>
              </a:ext>
            </a:extLst>
          </p:cNvPr>
          <p:cNvCxnSpPr/>
          <p:nvPr/>
        </p:nvCxnSpPr>
        <p:spPr>
          <a:xfrm>
            <a:off x="1702340" y="2354094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3E25B4FA-9152-44C9-A4BF-DD433BEDECF1}"/>
              </a:ext>
            </a:extLst>
          </p:cNvPr>
          <p:cNvCxnSpPr/>
          <p:nvPr/>
        </p:nvCxnSpPr>
        <p:spPr>
          <a:xfrm>
            <a:off x="1702340" y="3599234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D02B8895-D308-4BEF-9356-6A5793C67631}"/>
              </a:ext>
            </a:extLst>
          </p:cNvPr>
          <p:cNvCxnSpPr/>
          <p:nvPr/>
        </p:nvCxnSpPr>
        <p:spPr>
          <a:xfrm>
            <a:off x="2412460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D86EC789-39C8-4512-98FA-0DC5147131AF}"/>
              </a:ext>
            </a:extLst>
          </p:cNvPr>
          <p:cNvCxnSpPr/>
          <p:nvPr/>
        </p:nvCxnSpPr>
        <p:spPr>
          <a:xfrm>
            <a:off x="3784060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0342FDBB-4B8A-48B6-89DB-47CC68FEFBC2}"/>
              </a:ext>
            </a:extLst>
          </p:cNvPr>
          <p:cNvCxnSpPr/>
          <p:nvPr/>
        </p:nvCxnSpPr>
        <p:spPr>
          <a:xfrm>
            <a:off x="5058384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EAE75FDB-7E02-4A64-809D-0FD858F70534}"/>
              </a:ext>
            </a:extLst>
          </p:cNvPr>
          <p:cNvCxnSpPr/>
          <p:nvPr/>
        </p:nvCxnSpPr>
        <p:spPr>
          <a:xfrm>
            <a:off x="6459167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DDE5CBDD-5B8F-498A-A7F3-127EFC3AAF87}"/>
              </a:ext>
            </a:extLst>
          </p:cNvPr>
          <p:cNvCxnSpPr/>
          <p:nvPr/>
        </p:nvCxnSpPr>
        <p:spPr>
          <a:xfrm>
            <a:off x="7743218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9BA0CE31-6E51-48C3-A505-261561D94AF3}"/>
              </a:ext>
            </a:extLst>
          </p:cNvPr>
          <p:cNvCxnSpPr/>
          <p:nvPr/>
        </p:nvCxnSpPr>
        <p:spPr>
          <a:xfrm>
            <a:off x="9085635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37C355CE-25E6-4BFA-BAE4-B5A13BD8F0A4}"/>
              </a:ext>
            </a:extLst>
          </p:cNvPr>
          <p:cNvCxnSpPr/>
          <p:nvPr/>
        </p:nvCxnSpPr>
        <p:spPr>
          <a:xfrm>
            <a:off x="10321047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7A47AE5-40A9-4131-9619-A251681B9527}"/>
              </a:ext>
            </a:extLst>
          </p:cNvPr>
          <p:cNvSpPr txBox="1"/>
          <p:nvPr/>
        </p:nvSpPr>
        <p:spPr>
          <a:xfrm>
            <a:off x="856032" y="5194171"/>
            <a:ext cx="389106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/>
              <a:t>Health </a:t>
            </a:r>
            <a:r>
              <a:rPr lang="hu-HU" sz="2500" dirty="0" err="1"/>
              <a:t>Development</a:t>
            </a:r>
            <a:r>
              <a:rPr lang="hu-HU" sz="2500" dirty="0"/>
              <a:t> Office</a:t>
            </a:r>
          </a:p>
        </p:txBody>
      </p: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AB56CB91-F116-4218-9A2A-65EE636FA64B}"/>
              </a:ext>
            </a:extLst>
          </p:cNvPr>
          <p:cNvCxnSpPr>
            <a:cxnSpLocks/>
          </p:cNvCxnSpPr>
          <p:nvPr/>
        </p:nvCxnSpPr>
        <p:spPr>
          <a:xfrm>
            <a:off x="4844374" y="5466945"/>
            <a:ext cx="1157593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DC481139-E81E-4CA8-B9DB-5E14C1917AC3}"/>
              </a:ext>
            </a:extLst>
          </p:cNvPr>
          <p:cNvSpPr txBox="1"/>
          <p:nvPr/>
        </p:nvSpPr>
        <p:spPr>
          <a:xfrm>
            <a:off x="6190035" y="5150802"/>
            <a:ext cx="389106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 err="1"/>
              <a:t>County</a:t>
            </a:r>
            <a:r>
              <a:rPr lang="hu-HU" sz="2500" dirty="0"/>
              <a:t> </a:t>
            </a:r>
            <a:r>
              <a:rPr lang="hu-HU" sz="2500" dirty="0" err="1"/>
              <a:t>Boundary</a:t>
            </a:r>
            <a:endParaRPr lang="hu-HU" sz="2500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80349D4-2741-401C-92CD-343E3DB8DF40}"/>
              </a:ext>
            </a:extLst>
          </p:cNvPr>
          <p:cNvSpPr txBox="1"/>
          <p:nvPr/>
        </p:nvSpPr>
        <p:spPr>
          <a:xfrm>
            <a:off x="713363" y="350198"/>
            <a:ext cx="345007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/>
              <a:t>G (Concentration) = </a:t>
            </a:r>
            <a:r>
              <a:rPr lang="hu-HU" sz="2500" dirty="0" err="1">
                <a:solidFill>
                  <a:schemeClr val="bg1"/>
                </a:solidFill>
                <a:highlight>
                  <a:srgbClr val="FF0000"/>
                </a:highlight>
              </a:rPr>
              <a:t>low</a:t>
            </a:r>
            <a:endParaRPr lang="hu-HU" sz="2500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FE4BB09-8EDC-4A56-AB6C-EFFEF17D49ED}"/>
              </a:ext>
            </a:extLst>
          </p:cNvPr>
          <p:cNvSpPr txBox="1"/>
          <p:nvPr/>
        </p:nvSpPr>
        <p:spPr>
          <a:xfrm>
            <a:off x="7572985" y="350198"/>
            <a:ext cx="352627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/>
              <a:t>H (</a:t>
            </a:r>
            <a:r>
              <a:rPr lang="hu-HU" sz="2500" dirty="0" err="1"/>
              <a:t>Uncertainty</a:t>
            </a:r>
            <a:r>
              <a:rPr lang="hu-HU" sz="2500" dirty="0"/>
              <a:t>) = </a:t>
            </a:r>
            <a:r>
              <a:rPr lang="hu-HU" sz="2500" dirty="0" err="1">
                <a:highlight>
                  <a:srgbClr val="00FF00"/>
                </a:highlight>
              </a:rPr>
              <a:t>high</a:t>
            </a:r>
            <a:endParaRPr lang="hu-HU" sz="25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188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8D138F0-5C97-42C7-ACD5-133E1E4E4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28712"/>
            <a:ext cx="11049000" cy="4600575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A75A949A-F652-4796-A428-1D9C9028F3F2}"/>
              </a:ext>
            </a:extLst>
          </p:cNvPr>
          <p:cNvCxnSpPr/>
          <p:nvPr/>
        </p:nvCxnSpPr>
        <p:spPr>
          <a:xfrm>
            <a:off x="1741251" y="2626468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53BDCCCE-EABC-426E-9134-220772460270}"/>
              </a:ext>
            </a:extLst>
          </p:cNvPr>
          <p:cNvCxnSpPr/>
          <p:nvPr/>
        </p:nvCxnSpPr>
        <p:spPr>
          <a:xfrm>
            <a:off x="1741251" y="3429000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67E74C7F-8681-439B-922E-2A9DCBD703DA}"/>
              </a:ext>
            </a:extLst>
          </p:cNvPr>
          <p:cNvCxnSpPr/>
          <p:nvPr/>
        </p:nvCxnSpPr>
        <p:spPr>
          <a:xfrm>
            <a:off x="4931924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A60F68E1-4409-46D7-9F05-E326A459D170}"/>
              </a:ext>
            </a:extLst>
          </p:cNvPr>
          <p:cNvCxnSpPr/>
          <p:nvPr/>
        </p:nvCxnSpPr>
        <p:spPr>
          <a:xfrm>
            <a:off x="6498077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9B56B0A4-CEE5-4C07-973F-9AA45DC4A4D6}"/>
              </a:ext>
            </a:extLst>
          </p:cNvPr>
          <p:cNvCxnSpPr/>
          <p:nvPr/>
        </p:nvCxnSpPr>
        <p:spPr>
          <a:xfrm>
            <a:off x="7986409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D739038-5E32-4416-B027-29A95ABEA426}"/>
              </a:ext>
            </a:extLst>
          </p:cNvPr>
          <p:cNvCxnSpPr/>
          <p:nvPr/>
        </p:nvCxnSpPr>
        <p:spPr>
          <a:xfrm>
            <a:off x="3433865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B058B043-8BD6-4BAB-AD70-AE2BB534FCBE}"/>
              </a:ext>
            </a:extLst>
          </p:cNvPr>
          <p:cNvCxnSpPr/>
          <p:nvPr/>
        </p:nvCxnSpPr>
        <p:spPr>
          <a:xfrm>
            <a:off x="2324912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AE4D245F-CFC0-4826-96C8-1600F09CAFFF}"/>
              </a:ext>
            </a:extLst>
          </p:cNvPr>
          <p:cNvCxnSpPr/>
          <p:nvPr/>
        </p:nvCxnSpPr>
        <p:spPr>
          <a:xfrm>
            <a:off x="9280188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59D683CF-B6FE-47FB-BA0D-C8B614C7FFE0}"/>
              </a:ext>
            </a:extLst>
          </p:cNvPr>
          <p:cNvCxnSpPr/>
          <p:nvPr/>
        </p:nvCxnSpPr>
        <p:spPr>
          <a:xfrm>
            <a:off x="10408596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2EE2461-7F96-4A73-A52A-5135938E9881}"/>
              </a:ext>
            </a:extLst>
          </p:cNvPr>
          <p:cNvSpPr txBox="1"/>
          <p:nvPr/>
        </p:nvSpPr>
        <p:spPr>
          <a:xfrm>
            <a:off x="904670" y="5252233"/>
            <a:ext cx="389106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/>
              <a:t>Health </a:t>
            </a:r>
            <a:r>
              <a:rPr lang="hu-HU" sz="2500" dirty="0" err="1"/>
              <a:t>Development</a:t>
            </a:r>
            <a:r>
              <a:rPr lang="hu-HU" sz="2500" dirty="0"/>
              <a:t> Office</a:t>
            </a:r>
          </a:p>
        </p:txBody>
      </p: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3471E142-2D7D-499D-A064-098231380463}"/>
              </a:ext>
            </a:extLst>
          </p:cNvPr>
          <p:cNvCxnSpPr>
            <a:cxnSpLocks/>
          </p:cNvCxnSpPr>
          <p:nvPr/>
        </p:nvCxnSpPr>
        <p:spPr>
          <a:xfrm>
            <a:off x="4844374" y="5466945"/>
            <a:ext cx="1157593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DC403B90-0564-4E4E-BA42-9A1C47C3BB40}"/>
              </a:ext>
            </a:extLst>
          </p:cNvPr>
          <p:cNvSpPr txBox="1"/>
          <p:nvPr/>
        </p:nvSpPr>
        <p:spPr>
          <a:xfrm>
            <a:off x="6190035" y="5150802"/>
            <a:ext cx="389106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 err="1"/>
              <a:t>County</a:t>
            </a:r>
            <a:r>
              <a:rPr lang="hu-HU" sz="2500" dirty="0"/>
              <a:t> </a:t>
            </a:r>
            <a:r>
              <a:rPr lang="hu-HU" sz="2500" dirty="0" err="1"/>
              <a:t>Boundary</a:t>
            </a:r>
            <a:endParaRPr lang="hu-HU" sz="2500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C43B6BC3-2973-4800-899D-ED19CFBF1073}"/>
              </a:ext>
            </a:extLst>
          </p:cNvPr>
          <p:cNvSpPr txBox="1"/>
          <p:nvPr/>
        </p:nvSpPr>
        <p:spPr>
          <a:xfrm>
            <a:off x="713363" y="350198"/>
            <a:ext cx="345007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/>
              <a:t>G (Concentration) 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8391E72D-BE28-47B3-8FBE-2A05FDFA6D56}"/>
              </a:ext>
            </a:extLst>
          </p:cNvPr>
          <p:cNvSpPr txBox="1"/>
          <p:nvPr/>
        </p:nvSpPr>
        <p:spPr>
          <a:xfrm>
            <a:off x="7572985" y="350198"/>
            <a:ext cx="352627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/>
              <a:t>H (</a:t>
            </a:r>
            <a:r>
              <a:rPr lang="hu-HU" sz="2500" dirty="0" err="1"/>
              <a:t>Uncertainty</a:t>
            </a:r>
            <a:r>
              <a:rPr lang="hu-HU" sz="2500" dirty="0"/>
              <a:t>)</a:t>
            </a:r>
          </a:p>
        </p:txBody>
      </p:sp>
      <p:sp>
        <p:nvSpPr>
          <p:cNvPr id="2" name="Nyíl: lefelé mutató 1">
            <a:extLst>
              <a:ext uri="{FF2B5EF4-FFF2-40B4-BE49-F238E27FC236}">
                <a16:creationId xmlns:a16="http://schemas.microsoft.com/office/drawing/2014/main" id="{474757AC-C771-43BD-98F1-DA8339E2B61C}"/>
              </a:ext>
            </a:extLst>
          </p:cNvPr>
          <p:cNvSpPr/>
          <p:nvPr/>
        </p:nvSpPr>
        <p:spPr>
          <a:xfrm rot="10800000">
            <a:off x="3287948" y="350198"/>
            <a:ext cx="359924" cy="45303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Nyíl: lefelé mutató 18">
            <a:extLst>
              <a:ext uri="{FF2B5EF4-FFF2-40B4-BE49-F238E27FC236}">
                <a16:creationId xmlns:a16="http://schemas.microsoft.com/office/drawing/2014/main" id="{424348F2-B98A-4031-B935-253640C44705}"/>
              </a:ext>
            </a:extLst>
          </p:cNvPr>
          <p:cNvSpPr/>
          <p:nvPr/>
        </p:nvSpPr>
        <p:spPr>
          <a:xfrm>
            <a:off x="9818452" y="350198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47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7CA3C92-625B-4E14-9834-719221EF5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147762"/>
            <a:ext cx="11106150" cy="4562475"/>
          </a:xfrm>
          <a:prstGeom prst="rect">
            <a:avLst/>
          </a:prstGeom>
        </p:spPr>
      </p:pic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966FD80F-7B98-49CB-8E37-6E039CAC88C9}"/>
              </a:ext>
            </a:extLst>
          </p:cNvPr>
          <p:cNvCxnSpPr/>
          <p:nvPr/>
        </p:nvCxnSpPr>
        <p:spPr>
          <a:xfrm>
            <a:off x="1770433" y="2772383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66DB646E-5A1C-4FFF-9CD5-849E3AAD6364}"/>
              </a:ext>
            </a:extLst>
          </p:cNvPr>
          <p:cNvCxnSpPr/>
          <p:nvPr/>
        </p:nvCxnSpPr>
        <p:spPr>
          <a:xfrm>
            <a:off x="1770433" y="3268493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090D923F-F539-40C9-ADB2-4027564829C1}"/>
              </a:ext>
            </a:extLst>
          </p:cNvPr>
          <p:cNvCxnSpPr/>
          <p:nvPr/>
        </p:nvCxnSpPr>
        <p:spPr>
          <a:xfrm>
            <a:off x="6391073" y="1692613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4CA68910-8BE5-4533-977E-2E01F3354F80}"/>
              </a:ext>
            </a:extLst>
          </p:cNvPr>
          <p:cNvCxnSpPr/>
          <p:nvPr/>
        </p:nvCxnSpPr>
        <p:spPr>
          <a:xfrm>
            <a:off x="4679005" y="1692613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FC1226E7-D000-4DB2-A698-516070CF4CAD}"/>
              </a:ext>
            </a:extLst>
          </p:cNvPr>
          <p:cNvCxnSpPr/>
          <p:nvPr/>
        </p:nvCxnSpPr>
        <p:spPr>
          <a:xfrm>
            <a:off x="3171217" y="1692613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6B007393-9011-41D2-8268-CACBCF27E6A7}"/>
              </a:ext>
            </a:extLst>
          </p:cNvPr>
          <p:cNvCxnSpPr/>
          <p:nvPr/>
        </p:nvCxnSpPr>
        <p:spPr>
          <a:xfrm>
            <a:off x="7986410" y="1692613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DCA089A0-93C5-4F55-9CD2-6A1A2B5FBE30}"/>
              </a:ext>
            </a:extLst>
          </p:cNvPr>
          <p:cNvCxnSpPr/>
          <p:nvPr/>
        </p:nvCxnSpPr>
        <p:spPr>
          <a:xfrm>
            <a:off x="9649839" y="1692613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15D0B47-561A-41CC-8025-97899559D671}"/>
              </a:ext>
            </a:extLst>
          </p:cNvPr>
          <p:cNvSpPr txBox="1"/>
          <p:nvPr/>
        </p:nvSpPr>
        <p:spPr>
          <a:xfrm>
            <a:off x="963037" y="5233183"/>
            <a:ext cx="389106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/>
              <a:t>Health </a:t>
            </a:r>
            <a:r>
              <a:rPr lang="hu-HU" sz="2500" dirty="0" err="1"/>
              <a:t>Development</a:t>
            </a:r>
            <a:r>
              <a:rPr lang="hu-HU" sz="2500" dirty="0"/>
              <a:t> Office</a:t>
            </a: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5252B8AE-2666-42EA-BEFE-898FDDE39FEB}"/>
              </a:ext>
            </a:extLst>
          </p:cNvPr>
          <p:cNvCxnSpPr>
            <a:cxnSpLocks/>
          </p:cNvCxnSpPr>
          <p:nvPr/>
        </p:nvCxnSpPr>
        <p:spPr>
          <a:xfrm>
            <a:off x="4844374" y="5466945"/>
            <a:ext cx="1157593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6DF6333-EEC7-450B-AFF0-7750E9DF9476}"/>
              </a:ext>
            </a:extLst>
          </p:cNvPr>
          <p:cNvSpPr txBox="1"/>
          <p:nvPr/>
        </p:nvSpPr>
        <p:spPr>
          <a:xfrm>
            <a:off x="6190035" y="5150802"/>
            <a:ext cx="389106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 err="1"/>
              <a:t>County</a:t>
            </a:r>
            <a:r>
              <a:rPr lang="hu-HU" sz="2500" dirty="0"/>
              <a:t> </a:t>
            </a:r>
            <a:r>
              <a:rPr lang="hu-HU" sz="2500" dirty="0" err="1"/>
              <a:t>boundary</a:t>
            </a:r>
            <a:endParaRPr lang="hu-HU" sz="2500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92D19ABC-ADC8-4243-944B-0956B8B03E41}"/>
              </a:ext>
            </a:extLst>
          </p:cNvPr>
          <p:cNvSpPr txBox="1"/>
          <p:nvPr/>
        </p:nvSpPr>
        <p:spPr>
          <a:xfrm>
            <a:off x="713363" y="350198"/>
            <a:ext cx="345007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/>
              <a:t>G (Concentration) 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C87B9861-DBAA-4452-A39A-0B1774FAD4B7}"/>
              </a:ext>
            </a:extLst>
          </p:cNvPr>
          <p:cNvSpPr txBox="1"/>
          <p:nvPr/>
        </p:nvSpPr>
        <p:spPr>
          <a:xfrm>
            <a:off x="7572985" y="350198"/>
            <a:ext cx="352627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/>
              <a:t>H (</a:t>
            </a:r>
            <a:r>
              <a:rPr lang="hu-HU" sz="2500" dirty="0" err="1"/>
              <a:t>Uncertainty</a:t>
            </a:r>
            <a:r>
              <a:rPr lang="hu-HU" sz="2500" dirty="0"/>
              <a:t>)</a:t>
            </a:r>
          </a:p>
        </p:txBody>
      </p:sp>
      <p:sp>
        <p:nvSpPr>
          <p:cNvPr id="24" name="Nyíl: lefelé mutató 23">
            <a:extLst>
              <a:ext uri="{FF2B5EF4-FFF2-40B4-BE49-F238E27FC236}">
                <a16:creationId xmlns:a16="http://schemas.microsoft.com/office/drawing/2014/main" id="{04BC6B0E-9FE5-4B1A-A526-1A7638B3A5C1}"/>
              </a:ext>
            </a:extLst>
          </p:cNvPr>
          <p:cNvSpPr/>
          <p:nvPr/>
        </p:nvSpPr>
        <p:spPr>
          <a:xfrm rot="10800000">
            <a:off x="3287948" y="350198"/>
            <a:ext cx="359924" cy="45303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Nyíl: lefelé mutató 24">
            <a:extLst>
              <a:ext uri="{FF2B5EF4-FFF2-40B4-BE49-F238E27FC236}">
                <a16:creationId xmlns:a16="http://schemas.microsoft.com/office/drawing/2014/main" id="{208060A0-90FA-46D5-BE89-9F7C88D5944A}"/>
              </a:ext>
            </a:extLst>
          </p:cNvPr>
          <p:cNvSpPr/>
          <p:nvPr/>
        </p:nvSpPr>
        <p:spPr>
          <a:xfrm>
            <a:off x="9818452" y="350198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Nyíl: lefelé mutató 25">
            <a:extLst>
              <a:ext uri="{FF2B5EF4-FFF2-40B4-BE49-F238E27FC236}">
                <a16:creationId xmlns:a16="http://schemas.microsoft.com/office/drawing/2014/main" id="{49B3FDD5-2F9C-4030-8CE3-2099720913FC}"/>
              </a:ext>
            </a:extLst>
          </p:cNvPr>
          <p:cNvSpPr/>
          <p:nvPr/>
        </p:nvSpPr>
        <p:spPr>
          <a:xfrm rot="10800000">
            <a:off x="3725692" y="350198"/>
            <a:ext cx="359924" cy="45303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Nyíl: lefelé mutató 26">
            <a:extLst>
              <a:ext uri="{FF2B5EF4-FFF2-40B4-BE49-F238E27FC236}">
                <a16:creationId xmlns:a16="http://schemas.microsoft.com/office/drawing/2014/main" id="{6C18C045-F4D7-48D3-AB63-E892508004A3}"/>
              </a:ext>
            </a:extLst>
          </p:cNvPr>
          <p:cNvSpPr/>
          <p:nvPr/>
        </p:nvSpPr>
        <p:spPr>
          <a:xfrm>
            <a:off x="10228635" y="350198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91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id="{315D0B47-561A-41CC-8025-97899559D671}"/>
              </a:ext>
            </a:extLst>
          </p:cNvPr>
          <p:cNvSpPr txBox="1"/>
          <p:nvPr/>
        </p:nvSpPr>
        <p:spPr>
          <a:xfrm>
            <a:off x="963037" y="5233183"/>
            <a:ext cx="389106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/>
              <a:t>Health </a:t>
            </a:r>
            <a:r>
              <a:rPr lang="hu-HU" sz="2500" dirty="0" err="1"/>
              <a:t>Development</a:t>
            </a:r>
            <a:r>
              <a:rPr lang="hu-HU" sz="2500" dirty="0"/>
              <a:t> Office</a:t>
            </a: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5252B8AE-2666-42EA-BEFE-898FDDE39FEB}"/>
              </a:ext>
            </a:extLst>
          </p:cNvPr>
          <p:cNvCxnSpPr>
            <a:cxnSpLocks/>
          </p:cNvCxnSpPr>
          <p:nvPr/>
        </p:nvCxnSpPr>
        <p:spPr>
          <a:xfrm>
            <a:off x="4844374" y="5466945"/>
            <a:ext cx="1157593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6DF6333-EEC7-450B-AFF0-7750E9DF9476}"/>
              </a:ext>
            </a:extLst>
          </p:cNvPr>
          <p:cNvSpPr txBox="1"/>
          <p:nvPr/>
        </p:nvSpPr>
        <p:spPr>
          <a:xfrm>
            <a:off x="6190035" y="5150802"/>
            <a:ext cx="389106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 err="1"/>
              <a:t>County</a:t>
            </a:r>
            <a:r>
              <a:rPr lang="hu-HU" sz="2500" dirty="0"/>
              <a:t> </a:t>
            </a:r>
            <a:r>
              <a:rPr lang="hu-HU" sz="2500" dirty="0" err="1"/>
              <a:t>boundary</a:t>
            </a:r>
            <a:endParaRPr lang="hu-HU" sz="2500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92D19ABC-ADC8-4243-944B-0956B8B03E41}"/>
              </a:ext>
            </a:extLst>
          </p:cNvPr>
          <p:cNvSpPr txBox="1"/>
          <p:nvPr/>
        </p:nvSpPr>
        <p:spPr>
          <a:xfrm>
            <a:off x="713363" y="350198"/>
            <a:ext cx="345007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/>
              <a:t>G (Concentration) 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C87B9861-DBAA-4452-A39A-0B1774FAD4B7}"/>
              </a:ext>
            </a:extLst>
          </p:cNvPr>
          <p:cNvSpPr txBox="1"/>
          <p:nvPr/>
        </p:nvSpPr>
        <p:spPr>
          <a:xfrm>
            <a:off x="7572985" y="350198"/>
            <a:ext cx="352627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/>
              <a:t>H (</a:t>
            </a:r>
            <a:r>
              <a:rPr lang="hu-HU" sz="2500" dirty="0" err="1"/>
              <a:t>Uncertainty</a:t>
            </a:r>
            <a:r>
              <a:rPr lang="hu-HU" sz="2500" dirty="0"/>
              <a:t>)</a:t>
            </a:r>
          </a:p>
        </p:txBody>
      </p:sp>
      <p:sp>
        <p:nvSpPr>
          <p:cNvPr id="24" name="Nyíl: lefelé mutató 23">
            <a:extLst>
              <a:ext uri="{FF2B5EF4-FFF2-40B4-BE49-F238E27FC236}">
                <a16:creationId xmlns:a16="http://schemas.microsoft.com/office/drawing/2014/main" id="{04BC6B0E-9FE5-4B1A-A526-1A7638B3A5C1}"/>
              </a:ext>
            </a:extLst>
          </p:cNvPr>
          <p:cNvSpPr/>
          <p:nvPr/>
        </p:nvSpPr>
        <p:spPr>
          <a:xfrm rot="10800000">
            <a:off x="3287948" y="350198"/>
            <a:ext cx="359924" cy="45303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Nyíl: lefelé mutató 24">
            <a:extLst>
              <a:ext uri="{FF2B5EF4-FFF2-40B4-BE49-F238E27FC236}">
                <a16:creationId xmlns:a16="http://schemas.microsoft.com/office/drawing/2014/main" id="{208060A0-90FA-46D5-BE89-9F7C88D5944A}"/>
              </a:ext>
            </a:extLst>
          </p:cNvPr>
          <p:cNvSpPr/>
          <p:nvPr/>
        </p:nvSpPr>
        <p:spPr>
          <a:xfrm>
            <a:off x="9818452" y="350198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Nyíl: lefelé mutató 25">
            <a:extLst>
              <a:ext uri="{FF2B5EF4-FFF2-40B4-BE49-F238E27FC236}">
                <a16:creationId xmlns:a16="http://schemas.microsoft.com/office/drawing/2014/main" id="{49B3FDD5-2F9C-4030-8CE3-2099720913FC}"/>
              </a:ext>
            </a:extLst>
          </p:cNvPr>
          <p:cNvSpPr/>
          <p:nvPr/>
        </p:nvSpPr>
        <p:spPr>
          <a:xfrm rot="10800000">
            <a:off x="3725692" y="350198"/>
            <a:ext cx="359924" cy="45303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Nyíl: lefelé mutató 26">
            <a:extLst>
              <a:ext uri="{FF2B5EF4-FFF2-40B4-BE49-F238E27FC236}">
                <a16:creationId xmlns:a16="http://schemas.microsoft.com/office/drawing/2014/main" id="{6C18C045-F4D7-48D3-AB63-E892508004A3}"/>
              </a:ext>
            </a:extLst>
          </p:cNvPr>
          <p:cNvSpPr/>
          <p:nvPr/>
        </p:nvSpPr>
        <p:spPr>
          <a:xfrm>
            <a:off x="10228635" y="350198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B04AD45-7EE4-416D-AB7E-18FB4429C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172952"/>
            <a:ext cx="10248900" cy="3943350"/>
          </a:xfrm>
          <a:prstGeom prst="rect">
            <a:avLst/>
          </a:prstGeom>
        </p:spPr>
      </p:pic>
      <p:sp>
        <p:nvSpPr>
          <p:cNvPr id="21" name="Nyíl: lefelé mutató 20">
            <a:extLst>
              <a:ext uri="{FF2B5EF4-FFF2-40B4-BE49-F238E27FC236}">
                <a16:creationId xmlns:a16="http://schemas.microsoft.com/office/drawing/2014/main" id="{71A59129-2B62-4E40-8AF5-635CDECE499E}"/>
              </a:ext>
            </a:extLst>
          </p:cNvPr>
          <p:cNvSpPr/>
          <p:nvPr/>
        </p:nvSpPr>
        <p:spPr>
          <a:xfrm rot="10800000">
            <a:off x="4161003" y="350198"/>
            <a:ext cx="359924" cy="45303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Nyíl: lefelé mutató 27">
            <a:extLst>
              <a:ext uri="{FF2B5EF4-FFF2-40B4-BE49-F238E27FC236}">
                <a16:creationId xmlns:a16="http://schemas.microsoft.com/office/drawing/2014/main" id="{6ACECEDD-B962-49C9-9035-13AE8FAD285D}"/>
              </a:ext>
            </a:extLst>
          </p:cNvPr>
          <p:cNvSpPr/>
          <p:nvPr/>
        </p:nvSpPr>
        <p:spPr>
          <a:xfrm>
            <a:off x="10638818" y="350198"/>
            <a:ext cx="359924" cy="453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0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7D2F776-3E32-4672-AEEC-1175C669D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3956"/>
            <a:ext cx="11277600" cy="4533900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462072DC-D4EA-4FF2-B75B-039AC1D0E082}"/>
              </a:ext>
            </a:extLst>
          </p:cNvPr>
          <p:cNvCxnSpPr/>
          <p:nvPr/>
        </p:nvCxnSpPr>
        <p:spPr>
          <a:xfrm>
            <a:off x="1702340" y="2354094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3E25B4FA-9152-44C9-A4BF-DD433BEDECF1}"/>
              </a:ext>
            </a:extLst>
          </p:cNvPr>
          <p:cNvCxnSpPr/>
          <p:nvPr/>
        </p:nvCxnSpPr>
        <p:spPr>
          <a:xfrm>
            <a:off x="1702340" y="3599234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D02B8895-D308-4BEF-9356-6A5793C67631}"/>
              </a:ext>
            </a:extLst>
          </p:cNvPr>
          <p:cNvCxnSpPr/>
          <p:nvPr/>
        </p:nvCxnSpPr>
        <p:spPr>
          <a:xfrm>
            <a:off x="2412460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D86EC789-39C8-4512-98FA-0DC5147131AF}"/>
              </a:ext>
            </a:extLst>
          </p:cNvPr>
          <p:cNvCxnSpPr/>
          <p:nvPr/>
        </p:nvCxnSpPr>
        <p:spPr>
          <a:xfrm>
            <a:off x="3784060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0342FDBB-4B8A-48B6-89DB-47CC68FEFBC2}"/>
              </a:ext>
            </a:extLst>
          </p:cNvPr>
          <p:cNvCxnSpPr/>
          <p:nvPr/>
        </p:nvCxnSpPr>
        <p:spPr>
          <a:xfrm>
            <a:off x="5058384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EAE75FDB-7E02-4A64-809D-0FD858F70534}"/>
              </a:ext>
            </a:extLst>
          </p:cNvPr>
          <p:cNvCxnSpPr/>
          <p:nvPr/>
        </p:nvCxnSpPr>
        <p:spPr>
          <a:xfrm>
            <a:off x="6459167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DDE5CBDD-5B8F-498A-A7F3-127EFC3AAF87}"/>
              </a:ext>
            </a:extLst>
          </p:cNvPr>
          <p:cNvCxnSpPr/>
          <p:nvPr/>
        </p:nvCxnSpPr>
        <p:spPr>
          <a:xfrm>
            <a:off x="7743218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9BA0CE31-6E51-48C3-A505-261561D94AF3}"/>
              </a:ext>
            </a:extLst>
          </p:cNvPr>
          <p:cNvCxnSpPr/>
          <p:nvPr/>
        </p:nvCxnSpPr>
        <p:spPr>
          <a:xfrm>
            <a:off x="9085635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37C355CE-25E6-4BFA-BAE4-B5A13BD8F0A4}"/>
              </a:ext>
            </a:extLst>
          </p:cNvPr>
          <p:cNvCxnSpPr/>
          <p:nvPr/>
        </p:nvCxnSpPr>
        <p:spPr>
          <a:xfrm>
            <a:off x="10321047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D1D19F44-2395-4D44-BC9D-150B547747C0}"/>
              </a:ext>
            </a:extLst>
          </p:cNvPr>
          <p:cNvSpPr txBox="1"/>
          <p:nvPr/>
        </p:nvSpPr>
        <p:spPr>
          <a:xfrm>
            <a:off x="924126" y="5150802"/>
            <a:ext cx="389106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/>
              <a:t>Health </a:t>
            </a:r>
            <a:r>
              <a:rPr lang="hu-HU" sz="2500" dirty="0" err="1"/>
              <a:t>Development</a:t>
            </a:r>
            <a:r>
              <a:rPr lang="hu-HU" sz="2500" dirty="0"/>
              <a:t> Office</a:t>
            </a:r>
          </a:p>
        </p:txBody>
      </p: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EEE015E1-980F-4131-86F1-5623D2B28344}"/>
              </a:ext>
            </a:extLst>
          </p:cNvPr>
          <p:cNvCxnSpPr>
            <a:cxnSpLocks/>
          </p:cNvCxnSpPr>
          <p:nvPr/>
        </p:nvCxnSpPr>
        <p:spPr>
          <a:xfrm>
            <a:off x="4844374" y="5466945"/>
            <a:ext cx="1157593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BAF5206-0CD5-47BD-8D51-AAD5B0BF5A5F}"/>
              </a:ext>
            </a:extLst>
          </p:cNvPr>
          <p:cNvSpPr txBox="1"/>
          <p:nvPr/>
        </p:nvSpPr>
        <p:spPr>
          <a:xfrm>
            <a:off x="6190035" y="5150802"/>
            <a:ext cx="389106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 err="1"/>
              <a:t>County</a:t>
            </a:r>
            <a:r>
              <a:rPr lang="hu-HU" sz="2500" dirty="0"/>
              <a:t> </a:t>
            </a:r>
            <a:r>
              <a:rPr lang="hu-HU" sz="2500" dirty="0" err="1"/>
              <a:t>boundary</a:t>
            </a:r>
            <a:endParaRPr lang="hu-HU" sz="2500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940EBC2-C595-4A9C-81D5-BCC39DD05FD5}"/>
              </a:ext>
            </a:extLst>
          </p:cNvPr>
          <p:cNvSpPr txBox="1"/>
          <p:nvPr/>
        </p:nvSpPr>
        <p:spPr>
          <a:xfrm>
            <a:off x="713363" y="350198"/>
            <a:ext cx="345007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/>
              <a:t>G (Concentration) = </a:t>
            </a:r>
            <a:r>
              <a:rPr lang="hu-HU" sz="2500" dirty="0" err="1">
                <a:solidFill>
                  <a:schemeClr val="bg1"/>
                </a:solidFill>
                <a:highlight>
                  <a:srgbClr val="FF0000"/>
                </a:highlight>
              </a:rPr>
              <a:t>low</a:t>
            </a:r>
            <a:endParaRPr lang="hu-HU" sz="2500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EF16EF77-AE4F-49A6-999B-4A7AE1EF405D}"/>
              </a:ext>
            </a:extLst>
          </p:cNvPr>
          <p:cNvSpPr txBox="1"/>
          <p:nvPr/>
        </p:nvSpPr>
        <p:spPr>
          <a:xfrm>
            <a:off x="7572985" y="350198"/>
            <a:ext cx="3526273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dirty="0"/>
              <a:t>H (</a:t>
            </a:r>
            <a:r>
              <a:rPr lang="hu-HU" sz="2500" dirty="0" err="1"/>
              <a:t>Uncertainty</a:t>
            </a:r>
            <a:r>
              <a:rPr lang="hu-HU" sz="2500" dirty="0"/>
              <a:t>) = </a:t>
            </a:r>
            <a:r>
              <a:rPr lang="hu-HU" sz="2500" dirty="0" err="1">
                <a:highlight>
                  <a:srgbClr val="00FF00"/>
                </a:highlight>
              </a:rPr>
              <a:t>high</a:t>
            </a:r>
            <a:endParaRPr lang="hu-HU" sz="25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759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0A5183DA-6D91-4087-BD59-64EA6F424109}"/>
              </a:ext>
            </a:extLst>
          </p:cNvPr>
          <p:cNvSpPr txBox="1"/>
          <p:nvPr/>
        </p:nvSpPr>
        <p:spPr>
          <a:xfrm>
            <a:off x="7354112" y="1497783"/>
            <a:ext cx="4837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>
                <a:cs typeface="Arial" panose="020B0604020202020204" pitchFamily="34" charset="0"/>
              </a:rPr>
              <a:t>„</a:t>
            </a:r>
            <a:r>
              <a:rPr lang="hu-HU" sz="3000" i="1" dirty="0" err="1">
                <a:cs typeface="Arial" panose="020B0604020202020204" pitchFamily="34" charset="0"/>
              </a:rPr>
              <a:t>Teaching</a:t>
            </a:r>
            <a:r>
              <a:rPr lang="hu-HU" sz="3000" i="1" dirty="0">
                <a:cs typeface="Arial" panose="020B0604020202020204" pitchFamily="34" charset="0"/>
              </a:rPr>
              <a:t> </a:t>
            </a:r>
            <a:r>
              <a:rPr lang="hu-HU" sz="3000" i="1" dirty="0" err="1">
                <a:cs typeface="Arial" panose="020B0604020202020204" pitchFamily="34" charset="0"/>
              </a:rPr>
              <a:t>Rounds</a:t>
            </a:r>
            <a:r>
              <a:rPr lang="hu-HU" sz="3000" i="1" dirty="0">
                <a:cs typeface="Arial" panose="020B0604020202020204" pitchFamily="34" charset="0"/>
              </a:rPr>
              <a:t> </a:t>
            </a:r>
            <a:r>
              <a:rPr lang="hu-HU" sz="3000" i="1" dirty="0" err="1">
                <a:cs typeface="Arial" panose="020B0604020202020204" pitchFamily="34" charset="0"/>
              </a:rPr>
              <a:t>at</a:t>
            </a:r>
            <a:r>
              <a:rPr lang="hu-HU" sz="3000" i="1" dirty="0">
                <a:cs typeface="Arial" panose="020B0604020202020204" pitchFamily="34" charset="0"/>
              </a:rPr>
              <a:t> </a:t>
            </a:r>
            <a:r>
              <a:rPr lang="hu-HU" sz="3000" i="1" dirty="0" err="1">
                <a:cs typeface="Arial" panose="020B0604020202020204" pitchFamily="34" charset="0"/>
              </a:rPr>
              <a:t>Charity</a:t>
            </a:r>
            <a:r>
              <a:rPr lang="hu-HU" sz="3000" dirty="0">
                <a:cs typeface="Arial" panose="020B0604020202020204" pitchFamily="34" charset="0"/>
              </a:rPr>
              <a:t>” dr. May </a:t>
            </a:r>
            <a:r>
              <a:rPr lang="hu-HU" sz="3000" dirty="0" err="1">
                <a:cs typeface="Arial" panose="020B0604020202020204" pitchFamily="34" charset="0"/>
              </a:rPr>
              <a:t>Hyman</a:t>
            </a:r>
            <a:r>
              <a:rPr lang="hu-HU" sz="3000" dirty="0">
                <a:cs typeface="Arial" panose="020B0604020202020204" pitchFamily="34" charset="0"/>
              </a:rPr>
              <a:t> </a:t>
            </a:r>
            <a:r>
              <a:rPr lang="hu-HU" sz="3000" dirty="0" err="1">
                <a:cs typeface="Arial" panose="020B0604020202020204" pitchFamily="34" charset="0"/>
              </a:rPr>
              <a:t>Lesser</a:t>
            </a:r>
            <a:endParaRPr lang="hu-HU" sz="3000" dirty="0">
              <a:cs typeface="Arial" panose="020B0604020202020204" pitchFamily="34" charset="0"/>
            </a:endParaRPr>
          </a:p>
          <a:p>
            <a:pPr algn="ctr"/>
            <a:r>
              <a:rPr lang="hu-HU" sz="3000" dirty="0">
                <a:cs typeface="Arial" panose="020B0604020202020204" pitchFamily="34" charset="0"/>
              </a:rPr>
              <a:t>(1960 – 1980)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6FE593B-5934-4ECA-AB10-07338C328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6" y="258592"/>
            <a:ext cx="7142636" cy="557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6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5655C7ED-745A-4042-A9CE-A979F2FFC752}"/>
              </a:ext>
            </a:extLst>
          </p:cNvPr>
          <p:cNvSpPr txBox="1"/>
          <p:nvPr/>
        </p:nvSpPr>
        <p:spPr>
          <a:xfrm>
            <a:off x="416114" y="835982"/>
            <a:ext cx="1135977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600" i="1" dirty="0">
              <a:cs typeface="Arial" panose="020B0604020202020204" pitchFamily="34" charset="0"/>
            </a:endParaRPr>
          </a:p>
          <a:p>
            <a:r>
              <a:rPr lang="hu-HU" sz="2600" b="1" dirty="0"/>
              <a:t>U</a:t>
            </a:r>
            <a:r>
              <a:rPr lang="en-US" sz="2600" b="1" dirty="0" err="1"/>
              <a:t>ncertainty</a:t>
            </a:r>
            <a:r>
              <a:rPr lang="en-US" sz="2600" b="1" dirty="0"/>
              <a:t> can also be assessed through the spatial distribution of the HDOs using:</a:t>
            </a:r>
            <a:endParaRPr lang="hu-HU" sz="2600" b="1" dirty="0"/>
          </a:p>
          <a:p>
            <a:endParaRPr lang="hu-HU" sz="2600" dirty="0"/>
          </a:p>
          <a:p>
            <a:r>
              <a:rPr lang="hu-HU" sz="2600" dirty="0"/>
              <a:t>	</a:t>
            </a:r>
            <a:r>
              <a:rPr lang="hu-HU" sz="2600" b="1" dirty="0"/>
              <a:t>H (</a:t>
            </a:r>
            <a:r>
              <a:rPr lang="hu-HU" sz="2600" b="1" dirty="0" err="1"/>
              <a:t>Uncertainty</a:t>
            </a:r>
            <a:r>
              <a:rPr lang="hu-HU" sz="2600" b="1" dirty="0"/>
              <a:t>): 1.24</a:t>
            </a:r>
          </a:p>
          <a:p>
            <a:r>
              <a:rPr lang="hu-HU" sz="2600" b="1" dirty="0"/>
              <a:t>	G (Concentration): 0.24</a:t>
            </a:r>
          </a:p>
          <a:p>
            <a:endParaRPr lang="hu-HU" sz="1900" i="1" dirty="0">
              <a:cs typeface="Arial" panose="020B0604020202020204" pitchFamily="34" charset="0"/>
            </a:endParaRPr>
          </a:p>
        </p:txBody>
      </p:sp>
      <p:sp>
        <p:nvSpPr>
          <p:cNvPr id="5" name="Téglalap: szamárfül 4">
            <a:extLst>
              <a:ext uri="{FF2B5EF4-FFF2-40B4-BE49-F238E27FC236}">
                <a16:creationId xmlns:a16="http://schemas.microsoft.com/office/drawing/2014/main" id="{FF68D6D8-CA2E-436E-8A1B-CCF7E6C8319F}"/>
              </a:ext>
            </a:extLst>
          </p:cNvPr>
          <p:cNvSpPr/>
          <p:nvPr/>
        </p:nvSpPr>
        <p:spPr>
          <a:xfrm>
            <a:off x="5155661" y="2071991"/>
            <a:ext cx="5651770" cy="1464013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600" b="1" dirty="0" err="1"/>
              <a:t>Spatial</a:t>
            </a:r>
            <a:r>
              <a:rPr lang="hu-HU" sz="2600" b="1" dirty="0"/>
              <a:t> </a:t>
            </a:r>
            <a:r>
              <a:rPr lang="hu-HU" sz="2600" b="1" dirty="0" err="1"/>
              <a:t>dispersion</a:t>
            </a:r>
            <a:r>
              <a:rPr lang="hu-HU" sz="2600" b="1" dirty="0"/>
              <a:t> of </a:t>
            </a:r>
            <a:r>
              <a:rPr lang="hu-HU" sz="2600" b="1" dirty="0" err="1"/>
              <a:t>HDOs</a:t>
            </a:r>
            <a:r>
              <a:rPr lang="hu-HU" sz="2600" b="1" dirty="0"/>
              <a:t> is </a:t>
            </a:r>
            <a:r>
              <a:rPr lang="hu-HU" sz="2600" b="1" dirty="0" err="1"/>
              <a:t>suitable</a:t>
            </a:r>
            <a:r>
              <a:rPr lang="hu-HU" sz="2600" b="1" dirty="0"/>
              <a:t> </a:t>
            </a:r>
            <a:r>
              <a:rPr lang="hu-HU" sz="2600" b="1" dirty="0" err="1"/>
              <a:t>for</a:t>
            </a:r>
            <a:r>
              <a:rPr lang="hu-HU" sz="2600" b="1" dirty="0"/>
              <a:t> </a:t>
            </a:r>
            <a:r>
              <a:rPr lang="hu-HU" sz="2600" b="1" dirty="0" err="1"/>
              <a:t>nationwide</a:t>
            </a:r>
            <a:r>
              <a:rPr lang="hu-HU" sz="2600" b="1" dirty="0"/>
              <a:t> </a:t>
            </a:r>
            <a:r>
              <a:rPr lang="hu-HU" sz="2600" b="1" dirty="0" err="1"/>
              <a:t>collaboration</a:t>
            </a:r>
            <a:r>
              <a:rPr lang="hu-HU" sz="2600" b="1" dirty="0"/>
              <a:t> in Hungary.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7452904-FF62-4153-9D2C-CE91BFD90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36" y="0"/>
            <a:ext cx="2270563" cy="8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6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6E4BE84-AA69-4D2E-8EFD-21D9076D8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23" y="263916"/>
            <a:ext cx="9756258" cy="565052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8FC456C-7EA4-47F1-B943-7B7A760E7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76" y="802982"/>
            <a:ext cx="246909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8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5C976D3-0975-4389-8602-B33A265EB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10" y="309147"/>
            <a:ext cx="9771335" cy="570855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52078CD-FFE8-4598-84AA-16BB9F882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214" y="1157592"/>
            <a:ext cx="2141057" cy="27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D8CF580-48D6-4C72-878A-953E9681F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98" y="122665"/>
            <a:ext cx="8166948" cy="589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65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5655C7ED-745A-4042-A9CE-A979F2FFC752}"/>
              </a:ext>
            </a:extLst>
          </p:cNvPr>
          <p:cNvSpPr txBox="1"/>
          <p:nvPr/>
        </p:nvSpPr>
        <p:spPr>
          <a:xfrm>
            <a:off x="678761" y="1079895"/>
            <a:ext cx="11359772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/>
              <a:t>Joint</a:t>
            </a:r>
            <a:r>
              <a:rPr lang="hu-HU" sz="2400" b="1" dirty="0"/>
              <a:t> Research </a:t>
            </a:r>
            <a:r>
              <a:rPr lang="hu-HU" sz="2400" b="1" dirty="0" err="1"/>
              <a:t>Projects</a:t>
            </a:r>
            <a:endParaRPr lang="hu-HU" sz="2400" b="1" dirty="0"/>
          </a:p>
          <a:p>
            <a:endParaRPr lang="hu-HU" sz="2400" b="1" dirty="0"/>
          </a:p>
          <a:p>
            <a:r>
              <a:rPr lang="hu-HU" sz="2400" b="1" dirty="0" err="1"/>
              <a:t>Scholarship</a:t>
            </a:r>
            <a:r>
              <a:rPr lang="hu-HU" sz="2400" b="1" dirty="0"/>
              <a:t> </a:t>
            </a:r>
            <a:r>
              <a:rPr lang="hu-HU" sz="2400" b="1" dirty="0" err="1"/>
              <a:t>Programs</a:t>
            </a:r>
            <a:endParaRPr lang="hu-HU" sz="2400" b="1" dirty="0"/>
          </a:p>
          <a:p>
            <a:endParaRPr lang="hu-HU" sz="2400" b="1" dirty="0"/>
          </a:p>
          <a:p>
            <a:r>
              <a:rPr lang="hu-HU" sz="2400" b="1" dirty="0" err="1"/>
              <a:t>Internships</a:t>
            </a:r>
            <a:r>
              <a:rPr lang="hu-HU" sz="2400" b="1" dirty="0"/>
              <a:t> and </a:t>
            </a:r>
            <a:r>
              <a:rPr lang="hu-HU" sz="2400" b="1" dirty="0" err="1"/>
              <a:t>Practical</a:t>
            </a:r>
            <a:r>
              <a:rPr lang="hu-HU" sz="2400" b="1" dirty="0"/>
              <a:t> Training</a:t>
            </a:r>
          </a:p>
          <a:p>
            <a:endParaRPr lang="hu-HU" sz="2400" b="1" dirty="0"/>
          </a:p>
          <a:p>
            <a:r>
              <a:rPr lang="en-US" sz="2400" b="1" dirty="0"/>
              <a:t>Knowledge Transfer and Training Workshops</a:t>
            </a:r>
            <a:endParaRPr lang="hu-HU" sz="2400" b="1" dirty="0"/>
          </a:p>
          <a:p>
            <a:endParaRPr lang="hu-HU" sz="2400" b="1" dirty="0"/>
          </a:p>
          <a:p>
            <a:r>
              <a:rPr lang="hu-HU" sz="2400" b="1" dirty="0" err="1"/>
              <a:t>Resource</a:t>
            </a:r>
            <a:r>
              <a:rPr lang="hu-HU" sz="2400" b="1" dirty="0"/>
              <a:t> and Data </a:t>
            </a:r>
            <a:r>
              <a:rPr lang="hu-HU" sz="2400" b="1" dirty="0" err="1"/>
              <a:t>Sharing</a:t>
            </a:r>
            <a:endParaRPr lang="hu-HU" sz="2400" b="1" dirty="0"/>
          </a:p>
          <a:p>
            <a:endParaRPr lang="hu-HU" sz="2400" b="1" dirty="0"/>
          </a:p>
          <a:p>
            <a:r>
              <a:rPr lang="hu-HU" sz="2400" b="1" dirty="0"/>
              <a:t>Networking and </a:t>
            </a:r>
            <a:r>
              <a:rPr lang="hu-HU" sz="2400" b="1" dirty="0" err="1"/>
              <a:t>Interdisciplinary</a:t>
            </a:r>
            <a:r>
              <a:rPr lang="hu-HU" sz="2400" b="1" dirty="0"/>
              <a:t> </a:t>
            </a:r>
            <a:r>
              <a:rPr lang="hu-HU" sz="2400" b="1" dirty="0" err="1"/>
              <a:t>Teams</a:t>
            </a:r>
            <a:endParaRPr lang="hu-HU" sz="2400" b="1" dirty="0"/>
          </a:p>
          <a:p>
            <a:endParaRPr lang="hu-HU" sz="2400" b="1" dirty="0"/>
          </a:p>
          <a:p>
            <a:r>
              <a:rPr lang="en-US" sz="2400" b="1" dirty="0"/>
              <a:t>Policy Development and Advisory Roles</a:t>
            </a:r>
            <a:endParaRPr lang="hu-HU" sz="2400" b="1" dirty="0"/>
          </a:p>
          <a:p>
            <a:endParaRPr lang="hu-HU" sz="1900" i="1" dirty="0">
              <a:cs typeface="Arial" panose="020B0604020202020204" pitchFamily="34" charset="0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422398B9-A63F-4EE5-8199-A9939FC0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4" y="0"/>
            <a:ext cx="10515600" cy="1325563"/>
          </a:xfrm>
        </p:spPr>
        <p:txBody>
          <a:bodyPr/>
          <a:lstStyle/>
          <a:p>
            <a:r>
              <a:rPr lang="hu-HU" b="1" dirty="0" err="1"/>
              <a:t>Potential</a:t>
            </a:r>
            <a:r>
              <a:rPr lang="hu-HU" b="1" dirty="0"/>
              <a:t> </a:t>
            </a:r>
            <a:r>
              <a:rPr lang="hu-HU" b="1" dirty="0" err="1"/>
              <a:t>Areas</a:t>
            </a:r>
            <a:r>
              <a:rPr lang="hu-HU" b="1" dirty="0"/>
              <a:t> of </a:t>
            </a:r>
            <a:r>
              <a:rPr lang="hu-HU" b="1" dirty="0" err="1"/>
              <a:t>Collaboration</a:t>
            </a:r>
            <a:endParaRPr lang="hu-HU" b="1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D3800A7-5135-42AC-9083-F95149225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700" y="1814208"/>
            <a:ext cx="3576361" cy="322958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259194F-8C09-4C8D-A614-0D74D84F5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36" y="0"/>
            <a:ext cx="2270563" cy="8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ile:ChatGPT-Logo.png - Wikimedia Commons">
            <a:extLst>
              <a:ext uri="{FF2B5EF4-FFF2-40B4-BE49-F238E27FC236}">
                <a16:creationId xmlns:a16="http://schemas.microsoft.com/office/drawing/2014/main" id="{D53DBFF4-45F2-4560-96C2-2DC759D9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924" y="5313059"/>
            <a:ext cx="891103" cy="4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9825CDA0-868A-4AD9-B093-540066A2B30D}"/>
              </a:ext>
            </a:extLst>
          </p:cNvPr>
          <p:cNvSpPr txBox="1"/>
          <p:nvPr/>
        </p:nvSpPr>
        <p:spPr>
          <a:xfrm>
            <a:off x="7678700" y="5146853"/>
            <a:ext cx="2441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This image was generated using DALL·E by </a:t>
            </a:r>
            <a:r>
              <a:rPr lang="en-US" i="1" dirty="0" err="1"/>
              <a:t>ChatGPT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84630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5655C7ED-745A-4042-A9CE-A979F2FFC752}"/>
              </a:ext>
            </a:extLst>
          </p:cNvPr>
          <p:cNvSpPr txBox="1"/>
          <p:nvPr/>
        </p:nvSpPr>
        <p:spPr>
          <a:xfrm>
            <a:off x="639850" y="1072644"/>
            <a:ext cx="11359772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900" b="1" dirty="0" err="1"/>
              <a:t>Many</a:t>
            </a:r>
            <a:r>
              <a:rPr lang="hu-HU" sz="2900" b="1" dirty="0"/>
              <a:t> </a:t>
            </a:r>
            <a:r>
              <a:rPr lang="hu-HU" sz="2900" b="1" dirty="0" err="1"/>
              <a:t>crises</a:t>
            </a:r>
            <a:r>
              <a:rPr lang="hu-HU" sz="2900" b="1" dirty="0"/>
              <a:t> </a:t>
            </a:r>
            <a:r>
              <a:rPr lang="hu-HU" sz="2900" b="1" dirty="0" err="1"/>
              <a:t>appear</a:t>
            </a:r>
            <a:r>
              <a:rPr lang="hu-HU" sz="2900" b="1" dirty="0"/>
              <a:t> in PhD </a:t>
            </a:r>
            <a:r>
              <a:rPr lang="hu-HU" sz="2900" b="1" dirty="0" err="1"/>
              <a:t>students</a:t>
            </a:r>
            <a:r>
              <a:rPr lang="hu-HU" sz="2900" b="1" dirty="0"/>
              <a:t>’ life </a:t>
            </a:r>
          </a:p>
          <a:p>
            <a:endParaRPr lang="hu-HU" sz="2900" b="1" dirty="0"/>
          </a:p>
          <a:p>
            <a:r>
              <a:rPr lang="hu-HU" sz="2900" b="1" dirty="0" err="1"/>
              <a:t>Solutions</a:t>
            </a:r>
            <a:r>
              <a:rPr lang="hu-HU" sz="2900" b="1" dirty="0"/>
              <a:t> </a:t>
            </a:r>
            <a:r>
              <a:rPr lang="hu-HU" sz="2900" b="1" dirty="0" err="1"/>
              <a:t>will</a:t>
            </a:r>
            <a:r>
              <a:rPr lang="hu-HU" sz="2900" b="1" dirty="0"/>
              <a:t> </a:t>
            </a:r>
            <a:r>
              <a:rPr lang="hu-HU" sz="2900" b="1" dirty="0" err="1"/>
              <a:t>differ</a:t>
            </a:r>
            <a:r>
              <a:rPr lang="hu-HU" sz="2900" b="1" dirty="0"/>
              <a:t> </a:t>
            </a:r>
            <a:r>
              <a:rPr lang="hu-HU" sz="2900" b="1" dirty="0" err="1"/>
              <a:t>based</a:t>
            </a:r>
            <a:r>
              <a:rPr lang="hu-HU" sz="2900" b="1" dirty="0"/>
              <a:t> </a:t>
            </a:r>
            <a:r>
              <a:rPr lang="hu-HU" sz="2900" b="1" dirty="0" err="1"/>
              <a:t>on</a:t>
            </a:r>
            <a:r>
              <a:rPr lang="hu-HU" sz="2900" b="1" dirty="0"/>
              <a:t> context, </a:t>
            </a:r>
            <a:r>
              <a:rPr lang="hu-HU" sz="2900" b="1" dirty="0" err="1"/>
              <a:t>resources</a:t>
            </a:r>
            <a:r>
              <a:rPr lang="hu-HU" sz="2900" b="1" dirty="0"/>
              <a:t>, and </a:t>
            </a:r>
            <a:r>
              <a:rPr lang="hu-HU" sz="2900" b="1" dirty="0" err="1"/>
              <a:t>problems</a:t>
            </a:r>
            <a:endParaRPr lang="hu-HU" sz="2900" b="1" dirty="0"/>
          </a:p>
          <a:p>
            <a:endParaRPr lang="hu-HU" sz="2900" b="1" dirty="0"/>
          </a:p>
          <a:p>
            <a:r>
              <a:rPr lang="hu-HU" sz="2900" b="1" dirty="0"/>
              <a:t>Outsider </a:t>
            </a:r>
            <a:r>
              <a:rPr lang="hu-HU" sz="2900" b="1" dirty="0" err="1"/>
              <a:t>institutions</a:t>
            </a:r>
            <a:r>
              <a:rPr lang="hu-HU" sz="2900" b="1" dirty="0"/>
              <a:t> </a:t>
            </a:r>
            <a:r>
              <a:rPr lang="hu-HU" sz="2900" b="1" dirty="0" err="1"/>
              <a:t>can</a:t>
            </a:r>
            <a:r>
              <a:rPr lang="hu-HU" sz="2900" b="1" dirty="0"/>
              <a:t> </a:t>
            </a:r>
            <a:r>
              <a:rPr lang="hu-HU" sz="2900" b="1" dirty="0" err="1"/>
              <a:t>collaborate</a:t>
            </a:r>
            <a:r>
              <a:rPr lang="hu-HU" sz="2900" b="1" dirty="0"/>
              <a:t> </a:t>
            </a:r>
            <a:r>
              <a:rPr lang="hu-HU" sz="2900" b="1" dirty="0" err="1"/>
              <a:t>with</a:t>
            </a:r>
            <a:r>
              <a:rPr lang="hu-HU" sz="2900" b="1" dirty="0"/>
              <a:t> </a:t>
            </a:r>
            <a:r>
              <a:rPr lang="hu-HU" sz="2900" b="1" dirty="0" err="1"/>
              <a:t>doctoral</a:t>
            </a:r>
            <a:r>
              <a:rPr lang="hu-HU" sz="2900" b="1" dirty="0"/>
              <a:t> colleges</a:t>
            </a:r>
          </a:p>
          <a:p>
            <a:endParaRPr lang="hu-HU" sz="2900" b="1" dirty="0"/>
          </a:p>
          <a:p>
            <a:r>
              <a:rPr lang="en-US" sz="2900" b="1" dirty="0"/>
              <a:t>Examining national coverage requires multiple measurements and a holistic approach</a:t>
            </a:r>
            <a:endParaRPr lang="hu-HU" sz="2900" b="1" dirty="0"/>
          </a:p>
          <a:p>
            <a:endParaRPr lang="hu-HU" sz="2900" b="1" dirty="0"/>
          </a:p>
          <a:p>
            <a:r>
              <a:rPr lang="en-US" sz="2900" b="1" dirty="0"/>
              <a:t>Translational outcomes can be applied in real life beyond the laboratory</a:t>
            </a:r>
            <a:r>
              <a:rPr lang="hu-HU" sz="2900" b="1" dirty="0"/>
              <a:t> </a:t>
            </a:r>
          </a:p>
          <a:p>
            <a:endParaRPr lang="hu-HU" sz="1900" i="1" dirty="0">
              <a:cs typeface="Arial" panose="020B0604020202020204" pitchFamily="34" charset="0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422398B9-A63F-4EE5-8199-A9939FC0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4" y="0"/>
            <a:ext cx="10515600" cy="1325563"/>
          </a:xfrm>
        </p:spPr>
        <p:txBody>
          <a:bodyPr/>
          <a:lstStyle/>
          <a:p>
            <a:r>
              <a:rPr lang="hu-HU" b="1" dirty="0" err="1"/>
              <a:t>Summary</a:t>
            </a:r>
            <a:endParaRPr lang="hu-HU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2EDFA3C-699E-494B-B96E-66A97CA35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36" y="0"/>
            <a:ext cx="2270563" cy="8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5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2354094" y="995942"/>
            <a:ext cx="9320720" cy="320640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4000" b="1" i="1" dirty="0"/>
              <a:t>A </a:t>
            </a:r>
            <a:r>
              <a:rPr lang="hu-HU" sz="4000" b="1" i="1" dirty="0" err="1"/>
              <a:t>nationwide</a:t>
            </a:r>
            <a:r>
              <a:rPr lang="en-US" sz="4000" b="1" i="1" dirty="0"/>
              <a:t> network </a:t>
            </a:r>
            <a:r>
              <a:rPr lang="hu-HU" sz="4000" b="1" i="1" dirty="0"/>
              <a:t>of </a:t>
            </a:r>
            <a:r>
              <a:rPr lang="hu-HU" sz="4000" b="1" i="1" dirty="0" err="1"/>
              <a:t>HDOs</a:t>
            </a:r>
            <a:r>
              <a:rPr lang="hu-HU" sz="4000" b="1" i="1" dirty="0"/>
              <a:t> </a:t>
            </a:r>
            <a:br>
              <a:rPr lang="hu-HU" sz="4000" b="1" i="1" dirty="0"/>
            </a:br>
            <a:r>
              <a:rPr lang="en-US" sz="4000" b="1" i="1" dirty="0"/>
              <a:t>can provide </a:t>
            </a:r>
            <a:br>
              <a:rPr lang="hu-HU" sz="4000" b="1" i="1" dirty="0"/>
            </a:br>
            <a:r>
              <a:rPr lang="en-US" sz="4000" b="1" i="1" dirty="0"/>
              <a:t>valuable assistance to many PhD programs because crises </a:t>
            </a:r>
            <a:br>
              <a:rPr lang="hu-HU" sz="4000" b="1" i="1" dirty="0"/>
            </a:br>
            <a:r>
              <a:rPr lang="en-US" sz="4000" b="1" i="1" dirty="0"/>
              <a:t>should be seen as opportunities, </a:t>
            </a:r>
            <a:br>
              <a:rPr lang="hu-HU" sz="4000" b="1" i="1" dirty="0"/>
            </a:br>
            <a:r>
              <a:rPr lang="hu-HU" sz="4000" b="1" i="1" dirty="0" err="1"/>
              <a:t>that</a:t>
            </a:r>
            <a:r>
              <a:rPr lang="en-US" sz="4000" b="1" i="1" dirty="0"/>
              <a:t> always have solutions</a:t>
            </a:r>
            <a:r>
              <a:rPr lang="hu-HU" sz="4000" b="1" i="1" dirty="0"/>
              <a:t>.</a:t>
            </a:r>
          </a:p>
          <a:p>
            <a:r>
              <a:rPr lang="hu-HU" sz="4000" b="1" i="1" dirty="0">
                <a:highlight>
                  <a:srgbClr val="000080"/>
                </a:highlight>
              </a:rPr>
              <a:t>The </a:t>
            </a:r>
            <a:r>
              <a:rPr lang="hu-HU" sz="4000" b="1" i="1" dirty="0" err="1">
                <a:highlight>
                  <a:srgbClr val="000080"/>
                </a:highlight>
              </a:rPr>
              <a:t>key</a:t>
            </a:r>
            <a:r>
              <a:rPr lang="hu-HU" sz="4000" b="1" i="1" dirty="0">
                <a:highlight>
                  <a:srgbClr val="000080"/>
                </a:highlight>
              </a:rPr>
              <a:t> is </a:t>
            </a:r>
            <a:r>
              <a:rPr lang="hu-HU" sz="4000" b="1" i="1" dirty="0" err="1">
                <a:highlight>
                  <a:srgbClr val="000080"/>
                </a:highlight>
              </a:rPr>
              <a:t>collaboration</a:t>
            </a:r>
            <a:r>
              <a:rPr lang="hu-HU" sz="4000" b="1" i="1" dirty="0">
                <a:highlight>
                  <a:srgbClr val="000080"/>
                </a:highlight>
              </a:rPr>
              <a:t>.</a:t>
            </a:r>
            <a:endParaRPr lang="en-US" sz="4000" b="1" i="1" dirty="0">
              <a:highlight>
                <a:srgbClr val="00008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3DDAF-41A9-49AA-93E1-3641E61A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7373"/>
            <a:ext cx="2270563" cy="8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26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>
          <a:xfrm>
            <a:off x="1524000" y="430469"/>
            <a:ext cx="9144000" cy="1123815"/>
          </a:xfrm>
        </p:spPr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  <a:endParaRPr lang="en-GB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>
          <a:xfrm>
            <a:off x="1524000" y="4432895"/>
            <a:ext cx="9144000" cy="316208"/>
          </a:xfrm>
        </p:spPr>
        <p:txBody>
          <a:bodyPr/>
          <a:lstStyle/>
          <a:p>
            <a:r>
              <a:rPr lang="hu-HU" b="1" dirty="0"/>
              <a:t>www.gerontosociology.com</a:t>
            </a:r>
          </a:p>
          <a:p>
            <a:r>
              <a:rPr lang="hu-HU" dirty="0"/>
              <a:t>domjan.peter@phd.semmelweis.hu</a:t>
            </a:r>
            <a:endParaRPr lang="en-GB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A090526-E9DE-49F3-A48C-D71785F59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83" y="1936073"/>
            <a:ext cx="2115033" cy="2115033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E7AA0679-47B6-4BFD-9A17-EC0BAC9AC985}"/>
              </a:ext>
            </a:extLst>
          </p:cNvPr>
          <p:cNvSpPr/>
          <p:nvPr/>
        </p:nvSpPr>
        <p:spPr>
          <a:xfrm>
            <a:off x="87548" y="5053070"/>
            <a:ext cx="9630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>
                <a:solidFill>
                  <a:schemeClr val="bg1"/>
                </a:solidFill>
              </a:rPr>
              <a:t>S</a:t>
            </a:r>
            <a:r>
              <a:rPr lang="en-GB" i="1" dirty="0" err="1">
                <a:solidFill>
                  <a:schemeClr val="bg1"/>
                </a:solidFill>
              </a:rPr>
              <a:t>upported</a:t>
            </a:r>
            <a:r>
              <a:rPr lang="en-GB" i="1" dirty="0">
                <a:solidFill>
                  <a:schemeClr val="bg1"/>
                </a:solidFill>
              </a:rPr>
              <a:t> by the 2024-2.1.2-EKÖP-KDP-2024-00002 University Research Scholarship Programme of the Ministry for Culture and Innovation from the source of the National Research, </a:t>
            </a:r>
            <a:br>
              <a:rPr lang="hu-HU" i="1" dirty="0">
                <a:solidFill>
                  <a:schemeClr val="bg1"/>
                </a:solidFill>
              </a:rPr>
            </a:br>
            <a:r>
              <a:rPr lang="en-GB" i="1" dirty="0">
                <a:solidFill>
                  <a:schemeClr val="bg1"/>
                </a:solidFill>
              </a:rPr>
              <a:t>Development and Innovation Fund</a:t>
            </a:r>
            <a:r>
              <a:rPr lang="hu-HU" i="1" dirty="0">
                <a:solidFill>
                  <a:schemeClr val="bg1"/>
                </a:solidFill>
              </a:rPr>
              <a:t> and ORPHEUS Organization</a:t>
            </a:r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BBE5DCA-8BEB-49D9-B5E0-0B942AA7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36" y="0"/>
            <a:ext cx="2270563" cy="8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B2DEC93A-64F0-4BBD-89A1-E2CCBF9F2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672" y="5832264"/>
            <a:ext cx="2143328" cy="102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Type</a:t>
            </a:r>
            <a:r>
              <a:rPr lang="hu-HU" b="1" dirty="0"/>
              <a:t> of </a:t>
            </a:r>
            <a:r>
              <a:rPr lang="hu-HU" b="1" dirty="0" err="1"/>
              <a:t>Crises</a:t>
            </a:r>
            <a:r>
              <a:rPr lang="hu-HU" b="1" dirty="0"/>
              <a:t> in PhD Training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717" y="1984445"/>
            <a:ext cx="10176753" cy="395915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hu-HU" sz="3900" dirty="0" err="1"/>
              <a:t>Methodological</a:t>
            </a:r>
            <a:endParaRPr lang="hu-HU" sz="3900" dirty="0"/>
          </a:p>
          <a:p>
            <a:pPr marL="0" indent="0">
              <a:buNone/>
            </a:pPr>
            <a:r>
              <a:rPr lang="hu-HU" sz="3900" dirty="0" err="1"/>
              <a:t>Collaboration</a:t>
            </a:r>
            <a:endParaRPr lang="hu-HU" sz="3900" dirty="0"/>
          </a:p>
          <a:p>
            <a:pPr marL="0" indent="0">
              <a:buNone/>
            </a:pPr>
            <a:r>
              <a:rPr lang="hu-HU" sz="3900" dirty="0" err="1"/>
              <a:t>Ethical</a:t>
            </a:r>
            <a:endParaRPr lang="hu-HU" sz="3900" dirty="0"/>
          </a:p>
          <a:p>
            <a:pPr marL="0" indent="0">
              <a:buNone/>
            </a:pPr>
            <a:r>
              <a:rPr lang="hu-HU" sz="3900" dirty="0" err="1"/>
              <a:t>Resource</a:t>
            </a:r>
            <a:endParaRPr lang="hu-HU" sz="3900" dirty="0"/>
          </a:p>
          <a:p>
            <a:pPr marL="0" indent="0">
              <a:buNone/>
            </a:pPr>
            <a:r>
              <a:rPr lang="hu-HU" sz="3900" dirty="0" err="1"/>
              <a:t>Implementation</a:t>
            </a:r>
            <a:endParaRPr lang="hu-HU" sz="3900" dirty="0"/>
          </a:p>
          <a:p>
            <a:pPr marL="0" indent="0">
              <a:buNone/>
            </a:pPr>
            <a:endParaRPr lang="hu-HU" sz="3900" dirty="0"/>
          </a:p>
          <a:p>
            <a:pPr marL="0" indent="0">
              <a:buNone/>
            </a:pPr>
            <a:r>
              <a:rPr lang="hu-HU" sz="3900" dirty="0" err="1"/>
              <a:t>Publication</a:t>
            </a:r>
            <a:endParaRPr lang="hu-HU" sz="3900" dirty="0"/>
          </a:p>
          <a:p>
            <a:pPr marL="0" indent="0">
              <a:buNone/>
            </a:pPr>
            <a:r>
              <a:rPr lang="hu-HU" sz="3900" dirty="0"/>
              <a:t>Data Management</a:t>
            </a:r>
          </a:p>
          <a:p>
            <a:pPr marL="0" indent="0">
              <a:buNone/>
            </a:pPr>
            <a:r>
              <a:rPr lang="hu-HU" sz="3900" dirty="0"/>
              <a:t>Time Management</a:t>
            </a:r>
          </a:p>
          <a:p>
            <a:pPr marL="0" indent="0">
              <a:buNone/>
            </a:pPr>
            <a:r>
              <a:rPr lang="hu-HU" sz="3900" dirty="0" err="1"/>
              <a:t>Career</a:t>
            </a:r>
            <a:r>
              <a:rPr lang="hu-HU" sz="3900" dirty="0"/>
              <a:t> </a:t>
            </a:r>
          </a:p>
          <a:p>
            <a:pPr marL="0" indent="0">
              <a:buNone/>
            </a:pPr>
            <a:r>
              <a:rPr lang="hu-HU" sz="3900" dirty="0" err="1"/>
              <a:t>Mental</a:t>
            </a:r>
            <a:endParaRPr lang="hu-HU" sz="3900" dirty="0"/>
          </a:p>
          <a:p>
            <a:endParaRPr lang="hu-HU" dirty="0"/>
          </a:p>
        </p:txBody>
      </p:sp>
      <p:sp>
        <p:nvSpPr>
          <p:cNvPr id="11" name="Téglalap: szamárfül 10">
            <a:extLst>
              <a:ext uri="{FF2B5EF4-FFF2-40B4-BE49-F238E27FC236}">
                <a16:creationId xmlns:a16="http://schemas.microsoft.com/office/drawing/2014/main" id="{807C26B2-8758-4C1B-BD32-01725764A82F}"/>
              </a:ext>
            </a:extLst>
          </p:cNvPr>
          <p:cNvSpPr/>
          <p:nvPr/>
        </p:nvSpPr>
        <p:spPr>
          <a:xfrm>
            <a:off x="8560340" y="3969224"/>
            <a:ext cx="2441643" cy="1984443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000" b="1" dirty="0" err="1"/>
              <a:t>Inside</a:t>
            </a:r>
            <a:r>
              <a:rPr lang="hu-HU" sz="3000" b="1" dirty="0"/>
              <a:t> </a:t>
            </a:r>
            <a:r>
              <a:rPr lang="hu-HU" sz="3000" b="1" dirty="0" err="1"/>
              <a:t>Crises</a:t>
            </a:r>
            <a:endParaRPr lang="hu-HU" sz="3000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01B21B2-C357-4232-8282-C5BD7B13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36" y="0"/>
            <a:ext cx="2270563" cy="8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535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6AD1A0A-7C84-4F32-995B-DB23BB9A1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982" y="232666"/>
            <a:ext cx="6396359" cy="5797685"/>
          </a:xfrm>
          <a:prstGeom prst="rect">
            <a:avLst/>
          </a:prstGeom>
        </p:spPr>
      </p:pic>
      <p:sp>
        <p:nvSpPr>
          <p:cNvPr id="8" name="Téglalap: szamárfül 7">
            <a:extLst>
              <a:ext uri="{FF2B5EF4-FFF2-40B4-BE49-F238E27FC236}">
                <a16:creationId xmlns:a16="http://schemas.microsoft.com/office/drawing/2014/main" id="{6EFD2316-3931-4DE6-8D24-D23C503D747C}"/>
              </a:ext>
            </a:extLst>
          </p:cNvPr>
          <p:cNvSpPr/>
          <p:nvPr/>
        </p:nvSpPr>
        <p:spPr>
          <a:xfrm>
            <a:off x="466928" y="301558"/>
            <a:ext cx="2675106" cy="1984443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000" b="1" dirty="0" err="1"/>
              <a:t>Outside</a:t>
            </a:r>
            <a:r>
              <a:rPr lang="hu-HU" sz="3000" b="1" dirty="0"/>
              <a:t> </a:t>
            </a:r>
            <a:r>
              <a:rPr lang="hu-HU" sz="3000" b="1" dirty="0" err="1"/>
              <a:t>Crises</a:t>
            </a:r>
            <a:endParaRPr lang="hu-HU" sz="3000" b="1" dirty="0"/>
          </a:p>
        </p:txBody>
      </p:sp>
      <p:pic>
        <p:nvPicPr>
          <p:cNvPr id="1028" name="Picture 4" descr="File:ChatGPT-Logo.png - Wikimedia Commons">
            <a:extLst>
              <a:ext uri="{FF2B5EF4-FFF2-40B4-BE49-F238E27FC236}">
                <a16:creationId xmlns:a16="http://schemas.microsoft.com/office/drawing/2014/main" id="{EBB4446E-F466-4A18-B352-7D3F8E918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897" y="5319177"/>
            <a:ext cx="891103" cy="4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DB216022-D6C8-4264-82D1-85DAF9F36713}"/>
              </a:ext>
            </a:extLst>
          </p:cNvPr>
          <p:cNvSpPr txBox="1"/>
          <p:nvPr/>
        </p:nvSpPr>
        <p:spPr>
          <a:xfrm>
            <a:off x="9119681" y="5107021"/>
            <a:ext cx="2441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This image was generated using DALL·E by </a:t>
            </a:r>
            <a:r>
              <a:rPr lang="en-US" i="1" dirty="0" err="1"/>
              <a:t>ChatGPT</a:t>
            </a:r>
            <a:endParaRPr lang="hu-HU" i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59B0549-A6E0-4849-AF62-2BDC0E387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36" y="0"/>
            <a:ext cx="2270563" cy="8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7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cka 3">
            <a:extLst>
              <a:ext uri="{FF2B5EF4-FFF2-40B4-BE49-F238E27FC236}">
                <a16:creationId xmlns:a16="http://schemas.microsoft.com/office/drawing/2014/main" id="{F6CE62F3-A31C-42E1-9E2E-A988062A6A1B}"/>
              </a:ext>
            </a:extLst>
          </p:cNvPr>
          <p:cNvSpPr/>
          <p:nvPr/>
        </p:nvSpPr>
        <p:spPr>
          <a:xfrm>
            <a:off x="800912" y="1887166"/>
            <a:ext cx="3391710" cy="154183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CRISIS SITUATION</a:t>
            </a:r>
          </a:p>
        </p:txBody>
      </p:sp>
      <p:sp>
        <p:nvSpPr>
          <p:cNvPr id="5" name="Kocka 4">
            <a:extLst>
              <a:ext uri="{FF2B5EF4-FFF2-40B4-BE49-F238E27FC236}">
                <a16:creationId xmlns:a16="http://schemas.microsoft.com/office/drawing/2014/main" id="{36F79371-868E-42AE-B93A-88DFC6748F56}"/>
              </a:ext>
            </a:extLst>
          </p:cNvPr>
          <p:cNvSpPr/>
          <p:nvPr/>
        </p:nvSpPr>
        <p:spPr>
          <a:xfrm>
            <a:off x="7762672" y="1887166"/>
            <a:ext cx="3628417" cy="154183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RESOLUTION/SOLUTION</a:t>
            </a:r>
          </a:p>
        </p:txBody>
      </p:sp>
      <p:sp>
        <p:nvSpPr>
          <p:cNvPr id="6" name="Nyíl: szaggatott, jobbra mutató 5">
            <a:extLst>
              <a:ext uri="{FF2B5EF4-FFF2-40B4-BE49-F238E27FC236}">
                <a16:creationId xmlns:a16="http://schemas.microsoft.com/office/drawing/2014/main" id="{BC7A658B-8771-4CB9-A496-D927E0F4D355}"/>
              </a:ext>
            </a:extLst>
          </p:cNvPr>
          <p:cNvSpPr/>
          <p:nvPr/>
        </p:nvSpPr>
        <p:spPr>
          <a:xfrm>
            <a:off x="5162144" y="2171700"/>
            <a:ext cx="1867711" cy="10505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7E1D5702-049E-4D46-925B-2837AC12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91" y="862587"/>
            <a:ext cx="10515600" cy="4311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3400" b="1" dirty="0" err="1">
                <a:highlight>
                  <a:srgbClr val="FFFF00"/>
                </a:highlight>
              </a:rPr>
              <a:t>It’s</a:t>
            </a:r>
            <a:r>
              <a:rPr lang="hu-HU" sz="3400" b="1" dirty="0">
                <a:highlight>
                  <a:srgbClr val="FFFF00"/>
                </a:highlight>
              </a:rPr>
              <a:t> a </a:t>
            </a:r>
            <a:r>
              <a:rPr lang="hu-HU" sz="3400" b="1" dirty="0" err="1">
                <a:highlight>
                  <a:srgbClr val="FFFF00"/>
                </a:highlight>
              </a:rPr>
              <a:t>possibility</a:t>
            </a:r>
            <a:r>
              <a:rPr lang="hu-HU" sz="3400" b="1" dirty="0">
                <a:highlight>
                  <a:srgbClr val="FFFF00"/>
                </a:highlight>
              </a:rPr>
              <a:t>!</a:t>
            </a:r>
          </a:p>
          <a:p>
            <a:endParaRPr lang="hu-HU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1540FE3-096F-4682-BFB2-139C06DCC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36" y="0"/>
            <a:ext cx="2270563" cy="8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02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Health </a:t>
            </a:r>
            <a:r>
              <a:rPr lang="hu-HU" b="1" dirty="0" err="1"/>
              <a:t>Development</a:t>
            </a:r>
            <a:r>
              <a:rPr lang="hu-HU" b="1" dirty="0"/>
              <a:t> Office (HDO)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3025" y="5395677"/>
            <a:ext cx="10515600" cy="4311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1" dirty="0"/>
              <a:t>The </a:t>
            </a:r>
            <a:r>
              <a:rPr lang="hu-HU" b="1" dirty="0" err="1"/>
              <a:t>key</a:t>
            </a:r>
            <a:r>
              <a:rPr lang="hu-HU" b="1" dirty="0"/>
              <a:t> is </a:t>
            </a:r>
            <a:r>
              <a:rPr lang="hu-HU" b="1" dirty="0" err="1"/>
              <a:t>the</a:t>
            </a:r>
            <a:r>
              <a:rPr lang="hu-HU" b="1" dirty="0"/>
              <a:t> Health </a:t>
            </a:r>
            <a:r>
              <a:rPr lang="hu-HU" b="1" dirty="0" err="1"/>
              <a:t>Development</a:t>
            </a:r>
            <a:r>
              <a:rPr lang="hu-HU" b="1" dirty="0"/>
              <a:t> </a:t>
            </a:r>
            <a:r>
              <a:rPr lang="hu-HU" b="1" dirty="0" err="1"/>
              <a:t>Offices</a:t>
            </a:r>
            <a:r>
              <a:rPr lang="hu-HU" b="1" dirty="0"/>
              <a:t> (HDO)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disease</a:t>
            </a:r>
            <a:r>
              <a:rPr lang="hu-HU" b="1" dirty="0"/>
              <a:t> </a:t>
            </a:r>
            <a:r>
              <a:rPr lang="hu-HU" b="1" dirty="0" err="1"/>
              <a:t>prevention</a:t>
            </a:r>
            <a:r>
              <a:rPr lang="hu-HU" b="1" dirty="0"/>
              <a:t> </a:t>
            </a:r>
            <a:r>
              <a:rPr lang="hu-HU" b="1" dirty="0" err="1"/>
              <a:t>service</a:t>
            </a:r>
            <a:r>
              <a:rPr lang="hu-HU" b="1" dirty="0"/>
              <a:t> </a:t>
            </a:r>
            <a:r>
              <a:rPr lang="hu-HU" b="1" dirty="0" err="1"/>
              <a:t>provider</a:t>
            </a:r>
            <a:endParaRPr lang="hu-HU" b="1" dirty="0"/>
          </a:p>
          <a:p>
            <a:endParaRPr lang="hu-HU" dirty="0"/>
          </a:p>
        </p:txBody>
      </p:sp>
      <p:pic>
        <p:nvPicPr>
          <p:cNvPr id="4" name="Picture 6" descr="Ingyenes stockfotó beltéri, derékig érő lövés, élelmiszer témában Stockfotó">
            <a:extLst>
              <a:ext uri="{FF2B5EF4-FFF2-40B4-BE49-F238E27FC236}">
                <a16:creationId xmlns:a16="http://schemas.microsoft.com/office/drawing/2014/main" id="{05346E81-0C07-4BE0-8251-D305BA3B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8514"/>
            <a:ext cx="2600448" cy="18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gyenes stockfotó aerobic, aktív, aktivitás témában Stockfotó">
            <a:extLst>
              <a:ext uri="{FF2B5EF4-FFF2-40B4-BE49-F238E27FC236}">
                <a16:creationId xmlns:a16="http://schemas.microsoft.com/office/drawing/2014/main" id="{5B2F5780-39C1-4CCE-A0B3-F8FD28C1D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42" y="2238514"/>
            <a:ext cx="2843075" cy="18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ngyenes stockfotó ászana, beltéri, éberség témában Stockfotó">
            <a:extLst>
              <a:ext uri="{FF2B5EF4-FFF2-40B4-BE49-F238E27FC236}">
                <a16:creationId xmlns:a16="http://schemas.microsoft.com/office/drawing/2014/main" id="{8ECF4041-89E1-4D67-9FDD-54DD9840E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1" y="2203068"/>
            <a:ext cx="2949412" cy="19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5B0D1776-E22D-4BA1-8DF1-D5DF081AB545}"/>
              </a:ext>
            </a:extLst>
          </p:cNvPr>
          <p:cNvSpPr txBox="1"/>
          <p:nvPr/>
        </p:nvSpPr>
        <p:spPr>
          <a:xfrm>
            <a:off x="1481962" y="4386186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DIETITIAN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7639FE8-6D04-4E21-B215-6571A0072F20}"/>
              </a:ext>
            </a:extLst>
          </p:cNvPr>
          <p:cNvSpPr txBox="1"/>
          <p:nvPr/>
        </p:nvSpPr>
        <p:spPr>
          <a:xfrm>
            <a:off x="4904248" y="4386186"/>
            <a:ext cx="193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PHYSIOTHERAPIST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0ECE1E8-C945-45A4-B5F7-C903C0280BEC}"/>
              </a:ext>
            </a:extLst>
          </p:cNvPr>
          <p:cNvSpPr txBox="1"/>
          <p:nvPr/>
        </p:nvSpPr>
        <p:spPr>
          <a:xfrm>
            <a:off x="8204571" y="4312391"/>
            <a:ext cx="33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MENTAL HEALTH PROFESSIONAL,</a:t>
            </a:r>
          </a:p>
          <a:p>
            <a:pPr algn="ctr"/>
            <a:r>
              <a:rPr lang="hu-HU" b="1" dirty="0"/>
              <a:t>PSYCHOLOGIST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6764A2F-FD17-4D97-8D9B-2C53F749E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36" y="0"/>
            <a:ext cx="2270563" cy="8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8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478C8AD-BE9D-4484-AAAA-65D26DABA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03" y="0"/>
            <a:ext cx="10048194" cy="5863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6CBE02-C4BB-4E60-8CAE-9ADF2FCBC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36" y="0"/>
            <a:ext cx="2270563" cy="8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27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217E5B-8B4A-459C-A0CD-9A3AACD9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96" y="51996"/>
            <a:ext cx="11021438" cy="1325563"/>
          </a:xfrm>
        </p:spPr>
        <p:txBody>
          <a:bodyPr>
            <a:normAutofit/>
          </a:bodyPr>
          <a:lstStyle/>
          <a:p>
            <a:r>
              <a:rPr lang="hu-HU" sz="4000" b="1" dirty="0" err="1"/>
              <a:t>Translational</a:t>
            </a:r>
            <a:r>
              <a:rPr lang="hu-HU" sz="4000" b="1" dirty="0"/>
              <a:t> Research </a:t>
            </a:r>
            <a:r>
              <a:rPr lang="hu-HU" sz="4000" b="1" dirty="0" err="1"/>
              <a:t>Process</a:t>
            </a:r>
            <a:r>
              <a:rPr lang="hu-HU" sz="4000" b="1" dirty="0"/>
              <a:t> </a:t>
            </a:r>
            <a:r>
              <a:rPr lang="hu-HU" sz="4000" b="1" dirty="0" err="1"/>
              <a:t>with</a:t>
            </a:r>
            <a:r>
              <a:rPr lang="hu-HU" sz="4000" b="1" dirty="0"/>
              <a:t> </a:t>
            </a:r>
            <a:r>
              <a:rPr lang="hu-HU" sz="4000" b="1" dirty="0" err="1"/>
              <a:t>HDOs</a:t>
            </a:r>
            <a:endParaRPr lang="hu-HU" sz="4000" b="1" dirty="0"/>
          </a:p>
        </p:txBody>
      </p:sp>
      <p:sp>
        <p:nvSpPr>
          <p:cNvPr id="5" name="Folyamatábra: Dokumentum 4">
            <a:extLst>
              <a:ext uri="{FF2B5EF4-FFF2-40B4-BE49-F238E27FC236}">
                <a16:creationId xmlns:a16="http://schemas.microsoft.com/office/drawing/2014/main" id="{48B5119D-33A8-4278-9F5F-85851BAF1474}"/>
              </a:ext>
            </a:extLst>
          </p:cNvPr>
          <p:cNvSpPr/>
          <p:nvPr/>
        </p:nvSpPr>
        <p:spPr>
          <a:xfrm>
            <a:off x="4377447" y="1362571"/>
            <a:ext cx="2704289" cy="1118681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/>
              <a:t>PhD STUDENT</a:t>
            </a:r>
          </a:p>
        </p:txBody>
      </p:sp>
      <p:sp>
        <p:nvSpPr>
          <p:cNvPr id="16" name="Folyamatábra: Dokumentum 15">
            <a:extLst>
              <a:ext uri="{FF2B5EF4-FFF2-40B4-BE49-F238E27FC236}">
                <a16:creationId xmlns:a16="http://schemas.microsoft.com/office/drawing/2014/main" id="{F970F1AA-EC64-4030-995D-E29037793559}"/>
              </a:ext>
            </a:extLst>
          </p:cNvPr>
          <p:cNvSpPr/>
          <p:nvPr/>
        </p:nvSpPr>
        <p:spPr>
          <a:xfrm>
            <a:off x="8649511" y="2869659"/>
            <a:ext cx="2704289" cy="1118681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err="1"/>
              <a:t>HDOs</a:t>
            </a:r>
            <a:endParaRPr lang="hu-HU" sz="3000" dirty="0"/>
          </a:p>
        </p:txBody>
      </p:sp>
      <p:sp>
        <p:nvSpPr>
          <p:cNvPr id="17" name="Folyamatábra: Dokumentum 16">
            <a:extLst>
              <a:ext uri="{FF2B5EF4-FFF2-40B4-BE49-F238E27FC236}">
                <a16:creationId xmlns:a16="http://schemas.microsoft.com/office/drawing/2014/main" id="{C253155D-0B6A-418C-AFEA-15A44BFACC1F}"/>
              </a:ext>
            </a:extLst>
          </p:cNvPr>
          <p:cNvSpPr/>
          <p:nvPr/>
        </p:nvSpPr>
        <p:spPr>
          <a:xfrm>
            <a:off x="4387996" y="4754472"/>
            <a:ext cx="2704289" cy="1118681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/>
              <a:t>PhD RESEARCH</a:t>
            </a:r>
          </a:p>
        </p:txBody>
      </p:sp>
      <p:sp>
        <p:nvSpPr>
          <p:cNvPr id="6" name="Nyíl: szalag, balra mutató 5">
            <a:extLst>
              <a:ext uri="{FF2B5EF4-FFF2-40B4-BE49-F238E27FC236}">
                <a16:creationId xmlns:a16="http://schemas.microsoft.com/office/drawing/2014/main" id="{26188262-3DDA-49D2-BDE4-D0F7F3E4A4D9}"/>
              </a:ext>
            </a:extLst>
          </p:cNvPr>
          <p:cNvSpPr/>
          <p:nvPr/>
        </p:nvSpPr>
        <p:spPr>
          <a:xfrm rot="10800000">
            <a:off x="2452890" y="1362571"/>
            <a:ext cx="1498059" cy="42509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9" name="Nyíl: lefelé mutató 18">
            <a:extLst>
              <a:ext uri="{FF2B5EF4-FFF2-40B4-BE49-F238E27FC236}">
                <a16:creationId xmlns:a16="http://schemas.microsoft.com/office/drawing/2014/main" id="{423B412D-3206-4424-B11E-B11A34ED4A0A}"/>
              </a:ext>
            </a:extLst>
          </p:cNvPr>
          <p:cNvSpPr/>
          <p:nvPr/>
        </p:nvSpPr>
        <p:spPr>
          <a:xfrm rot="18165047">
            <a:off x="7718106" y="1599334"/>
            <a:ext cx="565119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Nyíl: lefelé mutató 19">
            <a:extLst>
              <a:ext uri="{FF2B5EF4-FFF2-40B4-BE49-F238E27FC236}">
                <a16:creationId xmlns:a16="http://schemas.microsoft.com/office/drawing/2014/main" id="{47F5C59B-EC39-49A4-BDEE-309CDB11F0D8}"/>
              </a:ext>
            </a:extLst>
          </p:cNvPr>
          <p:cNvSpPr/>
          <p:nvPr/>
        </p:nvSpPr>
        <p:spPr>
          <a:xfrm rot="2678919">
            <a:off x="7761592" y="4091690"/>
            <a:ext cx="565119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Nyíl: kanyarodó 20">
            <a:extLst>
              <a:ext uri="{FF2B5EF4-FFF2-40B4-BE49-F238E27FC236}">
                <a16:creationId xmlns:a16="http://schemas.microsoft.com/office/drawing/2014/main" id="{9C4EDC01-50F6-40B8-A204-A11DAD650F8E}"/>
              </a:ext>
            </a:extLst>
          </p:cNvPr>
          <p:cNvSpPr/>
          <p:nvPr/>
        </p:nvSpPr>
        <p:spPr>
          <a:xfrm>
            <a:off x="6449438" y="3166524"/>
            <a:ext cx="1889276" cy="1192395"/>
          </a:xfrm>
          <a:prstGeom prst="bentArrow">
            <a:avLst>
              <a:gd name="adj1" fmla="val 26452"/>
              <a:gd name="adj2" fmla="val 25000"/>
              <a:gd name="adj3" fmla="val 25000"/>
              <a:gd name="adj4" fmla="val 582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026" name="Picture 2" descr="Ikoncsere Folytatódik Forgó Nyilak Körbe Vektorszimbólum Szinkronizálás  Megújuló Termékcsere Módosítás Megújítása témájú stock illusztráció – Kép  letöltése most - iStock">
            <a:extLst>
              <a:ext uri="{FF2B5EF4-FFF2-40B4-BE49-F238E27FC236}">
                <a16:creationId xmlns:a16="http://schemas.microsoft.com/office/drawing/2014/main" id="{D7E52173-7F62-45F8-8966-679293586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540"/>
                    </a14:imgEffect>
                    <a14:imgEffect>
                      <a14:saturation sa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58" y="2758814"/>
            <a:ext cx="1325564" cy="1325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82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6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cka 3">
            <a:extLst>
              <a:ext uri="{FF2B5EF4-FFF2-40B4-BE49-F238E27FC236}">
                <a16:creationId xmlns:a16="http://schemas.microsoft.com/office/drawing/2014/main" id="{F6CE62F3-A31C-42E1-9E2E-A988062A6A1B}"/>
              </a:ext>
            </a:extLst>
          </p:cNvPr>
          <p:cNvSpPr/>
          <p:nvPr/>
        </p:nvSpPr>
        <p:spPr>
          <a:xfrm>
            <a:off x="800912" y="1887166"/>
            <a:ext cx="3391710" cy="154183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PhD TRAINING</a:t>
            </a:r>
          </a:p>
        </p:txBody>
      </p:sp>
      <p:sp>
        <p:nvSpPr>
          <p:cNvPr id="5" name="Kocka 4">
            <a:extLst>
              <a:ext uri="{FF2B5EF4-FFF2-40B4-BE49-F238E27FC236}">
                <a16:creationId xmlns:a16="http://schemas.microsoft.com/office/drawing/2014/main" id="{36F79371-868E-42AE-B93A-88DFC6748F56}"/>
              </a:ext>
            </a:extLst>
          </p:cNvPr>
          <p:cNvSpPr/>
          <p:nvPr/>
        </p:nvSpPr>
        <p:spPr>
          <a:xfrm>
            <a:off x="7762672" y="1887166"/>
            <a:ext cx="3628417" cy="154183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RESOLUTION/SOLUTION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7E1D5702-049E-4D46-925B-2837AC12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91" y="862587"/>
            <a:ext cx="10515600" cy="4311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3400" b="1" dirty="0" err="1">
                <a:highlight>
                  <a:srgbClr val="FFFF00"/>
                </a:highlight>
              </a:rPr>
              <a:t>It’s</a:t>
            </a:r>
            <a:r>
              <a:rPr lang="hu-HU" sz="3400" b="1" dirty="0">
                <a:highlight>
                  <a:srgbClr val="FFFF00"/>
                </a:highlight>
              </a:rPr>
              <a:t> a </a:t>
            </a:r>
            <a:r>
              <a:rPr lang="hu-HU" sz="3400" b="1" dirty="0" err="1">
                <a:highlight>
                  <a:srgbClr val="FFFF00"/>
                </a:highlight>
              </a:rPr>
              <a:t>possibility</a:t>
            </a:r>
            <a:r>
              <a:rPr lang="hu-HU" sz="3400" b="1" dirty="0">
                <a:highlight>
                  <a:srgbClr val="FFFF00"/>
                </a:highlight>
              </a:rPr>
              <a:t>!</a:t>
            </a:r>
          </a:p>
          <a:p>
            <a:endParaRPr lang="hu-HU" dirty="0"/>
          </a:p>
        </p:txBody>
      </p:sp>
      <p:sp>
        <p:nvSpPr>
          <p:cNvPr id="2" name="Nyíl: balra-jobbra mutató 1">
            <a:extLst>
              <a:ext uri="{FF2B5EF4-FFF2-40B4-BE49-F238E27FC236}">
                <a16:creationId xmlns:a16="http://schemas.microsoft.com/office/drawing/2014/main" id="{D11DD78E-D9C1-4B68-9903-F54BB6FDAADC}"/>
              </a:ext>
            </a:extLst>
          </p:cNvPr>
          <p:cNvSpPr/>
          <p:nvPr/>
        </p:nvSpPr>
        <p:spPr>
          <a:xfrm>
            <a:off x="4795736" y="2161972"/>
            <a:ext cx="2363821" cy="9922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86B42D0C-1E6B-45BC-B2B3-6F58EE8C1567}"/>
              </a:ext>
            </a:extLst>
          </p:cNvPr>
          <p:cNvSpPr txBox="1">
            <a:spLocks/>
          </p:cNvSpPr>
          <p:nvPr/>
        </p:nvSpPr>
        <p:spPr>
          <a:xfrm>
            <a:off x="723091" y="4461821"/>
            <a:ext cx="10515600" cy="431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3400" b="1" dirty="0">
                <a:highlight>
                  <a:srgbClr val="00FFFF"/>
                </a:highlight>
              </a:rPr>
              <a:t>The </a:t>
            </a:r>
            <a:r>
              <a:rPr lang="hu-HU" sz="3400" b="1" dirty="0" err="1">
                <a:highlight>
                  <a:srgbClr val="00FFFF"/>
                </a:highlight>
              </a:rPr>
              <a:t>key</a:t>
            </a:r>
            <a:r>
              <a:rPr lang="hu-HU" sz="3400" b="1" dirty="0">
                <a:highlight>
                  <a:srgbClr val="00FFFF"/>
                </a:highlight>
              </a:rPr>
              <a:t> is </a:t>
            </a:r>
            <a:r>
              <a:rPr lang="hu-HU" sz="3400" b="1" dirty="0" err="1">
                <a:highlight>
                  <a:srgbClr val="00FFFF"/>
                </a:highlight>
              </a:rPr>
              <a:t>collaboration</a:t>
            </a:r>
            <a:r>
              <a:rPr lang="hu-HU" sz="3400" b="1" dirty="0">
                <a:highlight>
                  <a:srgbClr val="00FFFF"/>
                </a:highlight>
              </a:rPr>
              <a:t>!</a:t>
            </a:r>
          </a:p>
          <a:p>
            <a:endParaRPr lang="hu-HU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4D9C111-D006-4572-BF64-BE54B75C7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36" y="0"/>
            <a:ext cx="2270563" cy="8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076E8C5-0897-4326-9DC2-55C5F5C6E165}"/>
              </a:ext>
            </a:extLst>
          </p:cNvPr>
          <p:cNvSpPr txBox="1"/>
          <p:nvPr/>
        </p:nvSpPr>
        <p:spPr>
          <a:xfrm>
            <a:off x="7762671" y="2462301"/>
            <a:ext cx="3204147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</a:rPr>
              <a:t>HEALTH DEVELOPMENT </a:t>
            </a:r>
            <a:br>
              <a:rPr lang="hu-HU" sz="2400" dirty="0">
                <a:solidFill>
                  <a:schemeClr val="bg1"/>
                </a:solidFill>
                <a:latin typeface="+mj-lt"/>
              </a:rPr>
            </a:br>
            <a:r>
              <a:rPr lang="hu-HU" sz="2400" dirty="0">
                <a:solidFill>
                  <a:schemeClr val="bg1"/>
                </a:solidFill>
                <a:latin typeface="+mj-lt"/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198504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3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2128</TotalTime>
  <Words>586</Words>
  <Application>Microsoft Office PowerPoint</Application>
  <PresentationFormat>Szélesvásznú</PresentationFormat>
  <Paragraphs>117</Paragraphs>
  <Slides>27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Montserrat</vt:lpstr>
      <vt:lpstr>PT Sans</vt:lpstr>
      <vt:lpstr>Times New Roman</vt:lpstr>
      <vt:lpstr>Office-téma</vt:lpstr>
      <vt:lpstr>PowerPoint-bemutató</vt:lpstr>
      <vt:lpstr>PowerPoint-bemutató</vt:lpstr>
      <vt:lpstr>Type of Crises in PhD Training</vt:lpstr>
      <vt:lpstr>PowerPoint-bemutató</vt:lpstr>
      <vt:lpstr>PowerPoint-bemutató</vt:lpstr>
      <vt:lpstr>Health Development Office (HDO)</vt:lpstr>
      <vt:lpstr>PowerPoint-bemutató</vt:lpstr>
      <vt:lpstr>Translational Research Process with HDOs</vt:lpstr>
      <vt:lpstr>PowerPoint-bemutató</vt:lpstr>
      <vt:lpstr>Geographical Placement of HDOs in Hungary</vt:lpstr>
      <vt:lpstr>Heatmap of HDOs Kernel Density by  County in Hungary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Potential Areas of Collaboration</vt:lpstr>
      <vt:lpstr>Summary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Anonymus</cp:lastModifiedBy>
  <cp:revision>216</cp:revision>
  <dcterms:created xsi:type="dcterms:W3CDTF">2021-11-08T12:50:52Z</dcterms:created>
  <dcterms:modified xsi:type="dcterms:W3CDTF">2025-04-06T17:04:31Z</dcterms:modified>
</cp:coreProperties>
</file>