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72" r:id="rId2"/>
    <p:sldId id="298" r:id="rId3"/>
    <p:sldId id="281" r:id="rId4"/>
    <p:sldId id="273" r:id="rId5"/>
    <p:sldId id="297" r:id="rId6"/>
    <p:sldId id="282" r:id="rId7"/>
    <p:sldId id="300" r:id="rId8"/>
    <p:sldId id="301" r:id="rId9"/>
    <p:sldId id="302" r:id="rId10"/>
    <p:sldId id="303" r:id="rId11"/>
    <p:sldId id="310" r:id="rId12"/>
    <p:sldId id="304" r:id="rId13"/>
    <p:sldId id="307" r:id="rId14"/>
    <p:sldId id="305" r:id="rId15"/>
    <p:sldId id="306" r:id="rId16"/>
    <p:sldId id="309" r:id="rId17"/>
    <p:sldId id="283" r:id="rId18"/>
    <p:sldId id="308" r:id="rId19"/>
    <p:sldId id="286" r:id="rId20"/>
    <p:sldId id="287" r:id="rId21"/>
    <p:sldId id="288" r:id="rId22"/>
    <p:sldId id="289" r:id="rId23"/>
    <p:sldId id="290" r:id="rId24"/>
    <p:sldId id="278" r:id="rId25"/>
    <p:sldId id="279" r:id="rId26"/>
    <p:sldId id="271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nymus" initials="An" lastIdx="1" clrIdx="0">
    <p:extLst>
      <p:ext uri="{19B8F6BF-5375-455C-9EA6-DF929625EA0E}">
        <p15:presenceInfo xmlns:p15="http://schemas.microsoft.com/office/powerpoint/2012/main" userId="Anonym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5332" autoAdjust="0"/>
  </p:normalViewPr>
  <p:slideViewPr>
    <p:cSldViewPr snapToGrid="0">
      <p:cViewPr varScale="1">
        <p:scale>
          <a:sx n="79" d="100"/>
          <a:sy n="79" d="100"/>
        </p:scale>
        <p:origin x="9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1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3-16T10:02:29.39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2025.03.19.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2025.03.19.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Presentation subtitle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GB" noProof="0" dirty="0"/>
              <a:t>SAMPLE NAME OF DEPARTMENT, </a:t>
            </a:r>
            <a:br>
              <a:rPr lang="en-GB" noProof="0" dirty="0"/>
            </a:br>
            <a:r>
              <a:rPr lang="en-GB" noProof="0" dirty="0"/>
              <a:t>BROKEN INTO TWO LINES IN CASE OF A LONG NAME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insert a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sszegzés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Summary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, </a:t>
            </a:r>
            <a:r>
              <a:rPr lang="en-GB" noProof="0" dirty="0" err="1"/>
              <a:t>rhoncus</a:t>
            </a:r>
            <a:r>
              <a:rPr lang="en-GB" noProof="0" dirty="0"/>
              <a:t> </a:t>
            </a:r>
            <a:r>
              <a:rPr lang="en-GB" noProof="0" dirty="0" err="1"/>
              <a:t>volutpat</a:t>
            </a:r>
            <a:r>
              <a:rPr lang="en-GB" noProof="0" dirty="0"/>
              <a:t> </a:t>
            </a:r>
            <a:r>
              <a:rPr lang="en-GB" noProof="0" dirty="0" err="1"/>
              <a:t>orci</a:t>
            </a:r>
            <a:r>
              <a:rPr lang="en-GB" noProof="0" dirty="0"/>
              <a:t> </a:t>
            </a:r>
            <a:r>
              <a:rPr lang="en-GB" noProof="0" dirty="0" err="1"/>
              <a:t>rutrum</a:t>
            </a:r>
            <a:r>
              <a:rPr lang="en-GB" noProof="0" dirty="0"/>
              <a:t> sed.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 quam, </a:t>
            </a:r>
            <a:r>
              <a:rPr lang="en-GB" noProof="0" dirty="0" err="1"/>
              <a:t>aliquam</a:t>
            </a:r>
            <a:r>
              <a:rPr lang="en-GB" noProof="0" dirty="0"/>
              <a:t> ac </a:t>
            </a:r>
            <a:r>
              <a:rPr lang="en-GB" noProof="0" dirty="0" err="1"/>
              <a:t>molestie</a:t>
            </a:r>
            <a:r>
              <a:rPr lang="en-GB" noProof="0" dirty="0"/>
              <a:t> at, </a:t>
            </a:r>
            <a:r>
              <a:rPr lang="en-GB" noProof="0" dirty="0" err="1"/>
              <a:t>porttitor</a:t>
            </a:r>
            <a:r>
              <a:rPr lang="en-GB" noProof="0" dirty="0"/>
              <a:t> in </a:t>
            </a:r>
            <a:r>
              <a:rPr lang="en-GB" noProof="0" dirty="0" err="1"/>
              <a:t>velit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/>
              <a:t>Class </a:t>
            </a:r>
            <a:r>
              <a:rPr lang="en-GB" noProof="0" dirty="0" err="1"/>
              <a:t>aptent</a:t>
            </a:r>
            <a:r>
              <a:rPr lang="en-GB" noProof="0" dirty="0"/>
              <a:t> </a:t>
            </a:r>
            <a:r>
              <a:rPr lang="en-GB" noProof="0" dirty="0" err="1"/>
              <a:t>taciti</a:t>
            </a:r>
            <a:r>
              <a:rPr lang="en-GB" noProof="0" dirty="0"/>
              <a:t> </a:t>
            </a:r>
            <a:r>
              <a:rPr lang="en-GB" noProof="0" dirty="0" err="1"/>
              <a:t>sociosqu</a:t>
            </a:r>
            <a:r>
              <a:rPr lang="en-GB" noProof="0" dirty="0"/>
              <a:t> ad </a:t>
            </a:r>
            <a:r>
              <a:rPr lang="en-GB" noProof="0" dirty="0" err="1"/>
              <a:t>litora</a:t>
            </a:r>
            <a:r>
              <a:rPr lang="en-GB" noProof="0" dirty="0"/>
              <a:t> </a:t>
            </a:r>
            <a:r>
              <a:rPr lang="en-GB" noProof="0" dirty="0" err="1"/>
              <a:t>torquent</a:t>
            </a:r>
            <a:r>
              <a:rPr lang="en-GB" noProof="0" dirty="0"/>
              <a:t> per </a:t>
            </a:r>
            <a:r>
              <a:rPr lang="en-GB" noProof="0" dirty="0" err="1"/>
              <a:t>conubia</a:t>
            </a:r>
            <a:r>
              <a:rPr lang="en-GB" noProof="0" dirty="0"/>
              <a:t> nostra, per </a:t>
            </a:r>
            <a:r>
              <a:rPr lang="en-GB" noProof="0" dirty="0" err="1"/>
              <a:t>inceptos</a:t>
            </a:r>
            <a:r>
              <a:rPr lang="en-GB" noProof="0" dirty="0"/>
              <a:t> </a:t>
            </a:r>
            <a:r>
              <a:rPr lang="en-GB" noProof="0" dirty="0" err="1"/>
              <a:t>himenaeos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Etiam</a:t>
            </a:r>
            <a:r>
              <a:rPr lang="en-GB" noProof="0" dirty="0"/>
              <a:t> et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elementum</a:t>
            </a:r>
            <a:r>
              <a:rPr lang="en-GB" noProof="0" dirty="0"/>
              <a:t>, </a:t>
            </a:r>
            <a:r>
              <a:rPr lang="en-GB" noProof="0" dirty="0" err="1"/>
              <a:t>mollis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, </a:t>
            </a:r>
            <a:r>
              <a:rPr lang="en-GB" noProof="0" dirty="0" err="1"/>
              <a:t>sodales</a:t>
            </a:r>
            <a:r>
              <a:rPr lang="en-GB" noProof="0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253527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e - home messag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783884"/>
            <a:ext cx="9144000" cy="279906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take – home message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Thank you for your attention!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816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b="1" noProof="0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63978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 userDrawn="1"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</a:rPr>
              <a:t>Doktori Iskola,</a:t>
            </a:r>
            <a:br>
              <a:rPr lang="hu-HU" sz="1200" noProof="0" dirty="0">
                <a:solidFill>
                  <a:schemeClr val="bg2"/>
                </a:solidFill>
              </a:rPr>
            </a:br>
            <a:r>
              <a:rPr lang="hu-HU" sz="1200" noProof="0" dirty="0">
                <a:solidFill>
                  <a:schemeClr val="bg2"/>
                </a:solidFill>
              </a:rPr>
              <a:t>Egészségtudományi Tagozat</a:t>
            </a:r>
            <a:endParaRPr lang="en-GB" sz="1200" noProof="0" dirty="0">
              <a:solidFill>
                <a:schemeClr val="bg2"/>
              </a:solidFill>
            </a:endParaRPr>
          </a:p>
        </p:txBody>
      </p:sp>
      <p:sp>
        <p:nvSpPr>
          <p:cNvPr id="13" name="Szöveg helye 6"/>
          <p:cNvSpPr txBox="1">
            <a:spLocks/>
          </p:cNvSpPr>
          <p:nvPr userDrawn="1"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200" noProof="0" dirty="0">
                <a:solidFill>
                  <a:schemeClr val="bg2"/>
                </a:solidFill>
              </a:rPr>
              <a:t>Domján Péter</a:t>
            </a:r>
            <a:endParaRPr lang="en-GB" sz="1200" noProof="0" dirty="0">
              <a:solidFill>
                <a:schemeClr val="bg2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5ECEDAA-9BB3-914C-9095-CF6BD8E82F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" y="6067942"/>
            <a:ext cx="2516065" cy="8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8" r:id="rId13"/>
    <p:sldLayoutId id="2147483699" r:id="rId14"/>
    <p:sldLayoutId id="2147483696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>
          <a:xfrm>
            <a:off x="0" y="810627"/>
            <a:ext cx="12191999" cy="1088842"/>
          </a:xfrm>
        </p:spPr>
        <p:txBody>
          <a:bodyPr/>
          <a:lstStyle/>
          <a:p>
            <a:r>
              <a:rPr lang="hu-HU" sz="3300" b="1" dirty="0"/>
              <a:t>Bizonytalansági tényezők és az egészségfejlesztési irodák elérhetősége az idős lakosság számára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1523999" y="3550146"/>
            <a:ext cx="9144000" cy="316208"/>
          </a:xfrm>
        </p:spPr>
        <p:txBody>
          <a:bodyPr/>
          <a:lstStyle/>
          <a:p>
            <a:r>
              <a:rPr lang="hu-HU" sz="2600" dirty="0"/>
              <a:t>Domján Péter, Angyal Viola, Dr. Bertalan Ádám, </a:t>
            </a:r>
            <a:br>
              <a:rPr lang="hu-HU" sz="2600" dirty="0"/>
            </a:br>
            <a:r>
              <a:rPr lang="hu-HU" sz="2600" dirty="0"/>
              <a:t>Dr. </a:t>
            </a:r>
            <a:r>
              <a:rPr lang="hu-HU" sz="2600" dirty="0" err="1"/>
              <a:t>Vingender</a:t>
            </a:r>
            <a:r>
              <a:rPr lang="hu-HU" sz="2600" dirty="0"/>
              <a:t> István</a:t>
            </a:r>
            <a:endParaRPr lang="en-GB" sz="2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>
          <a:xfrm>
            <a:off x="1523999" y="4102014"/>
            <a:ext cx="9144000" cy="10296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hu-HU" sz="2000" dirty="0"/>
              <a:t>Doktori Iskola,</a:t>
            </a:r>
          </a:p>
          <a:p>
            <a:pPr>
              <a:spcBef>
                <a:spcPts val="300"/>
              </a:spcBef>
            </a:pPr>
            <a:r>
              <a:rPr lang="hu-HU" sz="2000" dirty="0"/>
              <a:t>Egészségtudományi tagozat,</a:t>
            </a:r>
          </a:p>
          <a:p>
            <a:pPr>
              <a:spcBef>
                <a:spcPts val="300"/>
              </a:spcBef>
            </a:pPr>
            <a:endParaRPr lang="hu-HU" dirty="0"/>
          </a:p>
        </p:txBody>
      </p:sp>
      <p:sp>
        <p:nvSpPr>
          <p:cNvPr id="6" name="Szöveg helye 3">
            <a:extLst>
              <a:ext uri="{FF2B5EF4-FFF2-40B4-BE49-F238E27FC236}">
                <a16:creationId xmlns:a16="http://schemas.microsoft.com/office/drawing/2014/main" id="{D3C12A58-4486-4663-940D-3D47595E8B18}"/>
              </a:ext>
            </a:extLst>
          </p:cNvPr>
          <p:cNvSpPr txBox="1">
            <a:spLocks/>
          </p:cNvSpPr>
          <p:nvPr/>
        </p:nvSpPr>
        <p:spPr>
          <a:xfrm>
            <a:off x="1524000" y="2483446"/>
            <a:ext cx="9144000" cy="316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600" dirty="0"/>
              <a:t>SELYE EKÖP TUDOMÁNYOS FÓRUM</a:t>
            </a:r>
          </a:p>
          <a:p>
            <a:r>
              <a:rPr lang="hu-HU" sz="2600" dirty="0"/>
              <a:t>2025.03.20.</a:t>
            </a:r>
            <a:endParaRPr lang="en-GB" sz="2600" dirty="0"/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07689A69-DAA3-42C2-A568-1CCFCE121989}"/>
              </a:ext>
            </a:extLst>
          </p:cNvPr>
          <p:cNvSpPr txBox="1">
            <a:spLocks/>
          </p:cNvSpPr>
          <p:nvPr/>
        </p:nvSpPr>
        <p:spPr>
          <a:xfrm>
            <a:off x="1523999" y="5209233"/>
            <a:ext cx="9144000" cy="316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i="1" dirty="0"/>
              <a:t>Az előadás a Kulturális és Innovációs Minisztérium 2024-2.1.2-EKÖP-KDP-2024-00002 kódszámú egyetemi kutatói ösztöndíj programjának a Nemzeti Kutatási, Fejlesztési és Innovációs Alapból finanszírozott támogatásával készült</a:t>
            </a:r>
            <a:r>
              <a:rPr lang="hu-HU" sz="2000" dirty="0"/>
              <a:t>.</a:t>
            </a:r>
            <a:endParaRPr lang="en-GB" sz="2000" dirty="0"/>
          </a:p>
        </p:txBody>
      </p:sp>
      <p:pic>
        <p:nvPicPr>
          <p:cNvPr id="8" name="Picture 4" descr="https://attachments.office.net/owa/domjan.peter%40phd.semmelweis.hu/service.svc/s/GetAttachmentThumbnail?id=AAMkADIyNzJlNTUxLWU1Y2YtNGJkNy05MmM0LTMxZDQ5MTM0OTBlZgBGAAAAAADD1pMHYJPUSp7CsvnehxoVBwDbFju0NslGT73zxzR9rV1%2BAAAAAAEMAADbFju0NslGT73zxzR9rV1%2BAAEeDWRaAAABEgAQAHdbgfyOektDidUcMK8mcOA%3D&amp;thumbnailType=2&amp;token=eyJhbGciOiJSUzI1NiIsImtpZCI6IkEzMDVCMkU1Q0ZERjFGQTFBODgyNTU2MzM3NDhCQkNBRTAxNUU5OTIiLCJ0eXAiOiJKV1QiLCJ4NXQiOiJvd1d5NWNfZkg2R29nbFZqTjBpN3l1QVY2WkkifQ.eyJvcmlnaW4iOiJodHRwczovL291dGxvb2sub2ZmaWNlLmNvbSIsInVjIjoiMGY2ODg0NWUyOTMwNGM1MWJmYWE2ODg5Y2M2ZWMxNGEiLCJzaWduaW5fc3RhdGUiOiJrbXNpIiwidmVyIjoiRXhjaGFuZ2UuQ2FsbGJhY2suVjEiLCJhcHBjdHhzZW5kZXIiOiJPd2FEb3dubG9hZEBiYWFlOTBiOC0zOWYxLTQzNGQtYWJhNi02NGViZDU4OTYzNTciLCJpc3NyaW5nIjoiV1ciLCJhcHBjdHgiOiJ7XCJtc2V4Y2hwcm90XCI6XCJvd2FcIixcInB1aWRcIjpcIjExNTM4MDExMjY0MDY2MzczODhcIixcInNjb3BlXCI6XCJPd2FEb3dubG9hZFwiLFwib2lkXCI6XCJhNDdiM2Y3Ni0wMDI3LTQwMzQtYjZjYy04YTk3OGI5ZWU2ZGVcIixcInByaW1hcnlzaWRcIjpcIlMtMS01LTIxLTI3MjQ1MTc1NzUtOTg5OTE2NjYzLTQwMDM3MTU3MzMtMzgwODc3OTNcIn0iLCJuYmYiOjE3MzE3NTkzMjksImV4cCI6MTczMTc1OTYyOSwiaXNzIjoiMDAwMDAwMDItMDAwMC0wZmYxLWNlMDAtMDAwMDAwMDAwMDAwQGJhYWU5MGI4LTM5ZjEtNDM0ZC1hYmE2LTY0ZWJkNTg5NjM1NyIsImF1ZCI6IjAwMDAwMDAyLTAwMDAtMGZmMS1jZTAwLTAwMDAwMDAwMDAwMC9hdHRhY2htZW50cy5vZmZpY2UubmV0QGJhYWU5MGI4LTM5ZjEtNDM0ZC1hYmE2LTY0ZWJkNTg5NjM1NyIsImhhcHAiOiJvd2EifQ.txOz2_dw38F9msPKh1UDvhsYuarsXByGO1zAxOcGzyjH3SWIN2u0WV5WDd7QX-blSmCxbJWa_GBVoMkTIr7ecTMWH-pmO_JrnVLMReiVwZwQzvzW5KYwATQIiaO6cveqDH5qW1ho8gWx_2_g7Au9EPFG-pkzirnLnjW5MD40HjWbzguRD0P91MWZ6FvyIBBcqeXwS7lx8AUm3n-4gI1lcqRiR0fEPopvmi9Fd1Z00lKvXhGk9BaAhkf36mrmEqZK_mXYOFK0MATeKrg54pJmnTAdASe39Xaph1JidUBmLr2NFJDPu0fyPK2O6AY6d1ZASZ7rNTqJxyJdyK3iMRM5qQ&amp;X-OWA-CANARY=wTQ4TYVLwd8AAAAAAAAAAABRv9Q4Bt0YEVT-vJFgrZnS75pE0sz3NMXym3dCxmSurcFhKH9y4m0.&amp;owa=outlook.office.com&amp;scriptVer=20241101001.38&amp;clientId=C78656CDD67E48C29638E8D24DA3F68A&amp;animation=true">
            <a:extLst>
              <a:ext uri="{FF2B5EF4-FFF2-40B4-BE49-F238E27FC236}">
                <a16:creationId xmlns:a16="http://schemas.microsoft.com/office/drawing/2014/main" id="{50C0637D-909B-4936-8880-A23FA038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762" y="5755356"/>
            <a:ext cx="1614441" cy="7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19CFD45E-DE7B-40AE-AB86-EC433040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793818"/>
            <a:ext cx="101631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71122E01-4AE8-4218-81A3-581CED2569E6}"/>
                  </a:ext>
                </a:extLst>
              </p:cNvPr>
              <p:cNvSpPr/>
              <p:nvPr/>
            </p:nvSpPr>
            <p:spPr>
              <a:xfrm>
                <a:off x="660818" y="803252"/>
                <a:ext cx="4532331" cy="746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hu-HU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hu-HU" sz="3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sSubSup>
                      <m:sSubSup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𝛴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  <m:sSubSup>
                      <m:sSubSup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𝛴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bSup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hu-HU" sz="3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GB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hu-HU" sz="3000" dirty="0"/>
              </a:p>
            </p:txBody>
          </p:sp>
        </mc:Choice>
        <mc:Fallback xmlns="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71122E01-4AE8-4218-81A3-581CED256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8" y="803252"/>
                <a:ext cx="4532331" cy="7467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9203F959-4179-4A0A-9354-54E9A9B2FAA6}"/>
                  </a:ext>
                </a:extLst>
              </p:cNvPr>
              <p:cNvSpPr/>
              <p:nvPr/>
            </p:nvSpPr>
            <p:spPr>
              <a:xfrm>
                <a:off x="5634485" y="2370724"/>
                <a:ext cx="6153864" cy="1369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>
                          <a:latin typeface="Cambria Math" panose="02040503050406030204" pitchFamily="18" charset="0"/>
                        </a:rPr>
                        <m:t>𝐿𝑄</m:t>
                      </m:r>
                      <m:r>
                        <a:rPr lang="hu-HU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𝑁𝑢𝑚𝑏𝑒𝑟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𝐻𝐷𝑂𝑠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𝑒𝑥𝑎𝑚𝑖𝑛𝑒𝑑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𝑐𝑜𝑢𝑛𝑡𝑦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𝐻𝐷𝑂𝑠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𝑛𝑢𝑚𝑏𝑒𝑟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𝐻𝑢𝑛𝑔𝑟𝑦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𝑇h𝑒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𝑝𝑜𝑝𝑢𝑙𝑎𝑡𝑖𝑜𝑛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𝑒𝑥𝑎𝑚𝑖𝑛𝑒𝑑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𝑐𝑜𝑢𝑛𝑡𝑦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𝑝𝑜𝑝𝑢𝑙𝑎𝑡𝑖𝑜𝑛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hu-HU" sz="22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200" i="1">
                                  <a:latin typeface="Cambria Math" panose="02040503050406030204" pitchFamily="18" charset="0"/>
                                </a:rPr>
                                <m:t>𝐻𝑢𝑛𝑔𝑎𝑟𝑦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hu-HU" sz="2200" dirty="0"/>
              </a:p>
            </p:txBody>
          </p:sp>
        </mc:Choice>
        <mc:Fallback xmlns="">
          <p:sp>
            <p:nvSpPr>
              <p:cNvPr id="5" name="Téglalap 4">
                <a:extLst>
                  <a:ext uri="{FF2B5EF4-FFF2-40B4-BE49-F238E27FC236}">
                    <a16:creationId xmlns:a16="http://schemas.microsoft.com/office/drawing/2014/main" id="{9203F959-4179-4A0A-9354-54E9A9B2F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485" y="2370724"/>
                <a:ext cx="6153864" cy="1369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2437D002-8A8F-49A9-8F2C-0CEA85BC8E2D}"/>
                  </a:ext>
                </a:extLst>
              </p:cNvPr>
              <p:cNvSpPr/>
              <p:nvPr/>
            </p:nvSpPr>
            <p:spPr>
              <a:xfrm>
                <a:off x="660818" y="4194000"/>
                <a:ext cx="3157531" cy="901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𝐻𝐻𝐼</m:t>
                    </m:r>
                    <m:r>
                      <a:rPr lang="en-GB" sz="3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hu-HU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GB" sz="3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hu-HU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𝑆𝑖</m:t>
                            </m:r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3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sz="30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hu-HU" sz="3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2437D002-8A8F-49A9-8F2C-0CEA85BC8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8" y="4194000"/>
                <a:ext cx="3157531" cy="901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B699F506-F7DA-46E4-B3DC-B237364D6C76}"/>
                  </a:ext>
                </a:extLst>
              </p:cNvPr>
              <p:cNvSpPr/>
              <p:nvPr/>
            </p:nvSpPr>
            <p:spPr>
              <a:xfrm>
                <a:off x="660818" y="2664000"/>
                <a:ext cx="4478021" cy="555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3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hu-HU" sz="3000" i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undOvr"/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sz="30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hu-H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3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3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000" i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u-HU" sz="3000" i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hu-HU" sz="3000" i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3000" dirty="0"/>
                  <a:t>)</a:t>
                </a:r>
              </a:p>
            </p:txBody>
          </p:sp>
        </mc:Choice>
        <mc:Fallback xmlns=""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B699F506-F7DA-46E4-B3DC-B237364D6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8" y="2664000"/>
                <a:ext cx="4478021" cy="555601"/>
              </a:xfrm>
              <a:prstGeom prst="rect">
                <a:avLst/>
              </a:prstGeom>
              <a:blipFill>
                <a:blip r:embed="rId5"/>
                <a:stretch>
                  <a:fillRect t="-13187" r="-2177" b="-340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586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7D2F776-3E32-4672-AEEC-1175C669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3956"/>
            <a:ext cx="11277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7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7D2F776-3E32-4672-AEEC-1175C669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3956"/>
            <a:ext cx="11277600" cy="4533900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462072DC-D4EA-4FF2-B75B-039AC1D0E082}"/>
              </a:ext>
            </a:extLst>
          </p:cNvPr>
          <p:cNvCxnSpPr/>
          <p:nvPr/>
        </p:nvCxnSpPr>
        <p:spPr>
          <a:xfrm>
            <a:off x="1702340" y="2354094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E25B4FA-9152-44C9-A4BF-DD433BEDECF1}"/>
              </a:ext>
            </a:extLst>
          </p:cNvPr>
          <p:cNvCxnSpPr/>
          <p:nvPr/>
        </p:nvCxnSpPr>
        <p:spPr>
          <a:xfrm>
            <a:off x="1702340" y="3599234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D02B8895-D308-4BEF-9356-6A5793C67631}"/>
              </a:ext>
            </a:extLst>
          </p:cNvPr>
          <p:cNvCxnSpPr/>
          <p:nvPr/>
        </p:nvCxnSpPr>
        <p:spPr>
          <a:xfrm>
            <a:off x="2412460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86EC789-39C8-4512-98FA-0DC5147131AF}"/>
              </a:ext>
            </a:extLst>
          </p:cNvPr>
          <p:cNvCxnSpPr/>
          <p:nvPr/>
        </p:nvCxnSpPr>
        <p:spPr>
          <a:xfrm>
            <a:off x="3784060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342FDBB-4B8A-48B6-89DB-47CC68FEFBC2}"/>
              </a:ext>
            </a:extLst>
          </p:cNvPr>
          <p:cNvCxnSpPr/>
          <p:nvPr/>
        </p:nvCxnSpPr>
        <p:spPr>
          <a:xfrm>
            <a:off x="5058384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EAE75FDB-7E02-4A64-809D-0FD858F70534}"/>
              </a:ext>
            </a:extLst>
          </p:cNvPr>
          <p:cNvCxnSpPr/>
          <p:nvPr/>
        </p:nvCxnSpPr>
        <p:spPr>
          <a:xfrm>
            <a:off x="6459167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DDE5CBDD-5B8F-498A-A7F3-127EFC3AAF87}"/>
              </a:ext>
            </a:extLst>
          </p:cNvPr>
          <p:cNvCxnSpPr/>
          <p:nvPr/>
        </p:nvCxnSpPr>
        <p:spPr>
          <a:xfrm>
            <a:off x="7743218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9BA0CE31-6E51-48C3-A505-261561D94AF3}"/>
              </a:ext>
            </a:extLst>
          </p:cNvPr>
          <p:cNvCxnSpPr/>
          <p:nvPr/>
        </p:nvCxnSpPr>
        <p:spPr>
          <a:xfrm>
            <a:off x="9085635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37C355CE-25E6-4BFA-BAE4-B5A13BD8F0A4}"/>
              </a:ext>
            </a:extLst>
          </p:cNvPr>
          <p:cNvCxnSpPr/>
          <p:nvPr/>
        </p:nvCxnSpPr>
        <p:spPr>
          <a:xfrm>
            <a:off x="10321047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8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8D138F0-5C97-42C7-ACD5-133E1E4E4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28712"/>
            <a:ext cx="11049000" cy="4600575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A75A949A-F652-4796-A428-1D9C9028F3F2}"/>
              </a:ext>
            </a:extLst>
          </p:cNvPr>
          <p:cNvCxnSpPr/>
          <p:nvPr/>
        </p:nvCxnSpPr>
        <p:spPr>
          <a:xfrm>
            <a:off x="1741251" y="2626468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53BDCCCE-EABC-426E-9134-220772460270}"/>
              </a:ext>
            </a:extLst>
          </p:cNvPr>
          <p:cNvCxnSpPr/>
          <p:nvPr/>
        </p:nvCxnSpPr>
        <p:spPr>
          <a:xfrm>
            <a:off x="1741251" y="3429000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67E74C7F-8681-439B-922E-2A9DCBD703DA}"/>
              </a:ext>
            </a:extLst>
          </p:cNvPr>
          <p:cNvCxnSpPr/>
          <p:nvPr/>
        </p:nvCxnSpPr>
        <p:spPr>
          <a:xfrm>
            <a:off x="4931924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A60F68E1-4409-46D7-9F05-E326A459D170}"/>
              </a:ext>
            </a:extLst>
          </p:cNvPr>
          <p:cNvCxnSpPr/>
          <p:nvPr/>
        </p:nvCxnSpPr>
        <p:spPr>
          <a:xfrm>
            <a:off x="6498077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9B56B0A4-CEE5-4C07-973F-9AA45DC4A4D6}"/>
              </a:ext>
            </a:extLst>
          </p:cNvPr>
          <p:cNvCxnSpPr/>
          <p:nvPr/>
        </p:nvCxnSpPr>
        <p:spPr>
          <a:xfrm>
            <a:off x="7986409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D739038-5E32-4416-B027-29A95ABEA426}"/>
              </a:ext>
            </a:extLst>
          </p:cNvPr>
          <p:cNvCxnSpPr/>
          <p:nvPr/>
        </p:nvCxnSpPr>
        <p:spPr>
          <a:xfrm>
            <a:off x="3433865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B058B043-8BD6-4BAB-AD70-AE2BB534FCBE}"/>
              </a:ext>
            </a:extLst>
          </p:cNvPr>
          <p:cNvCxnSpPr/>
          <p:nvPr/>
        </p:nvCxnSpPr>
        <p:spPr>
          <a:xfrm>
            <a:off x="2324912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AE4D245F-CFC0-4826-96C8-1600F09CAFFF}"/>
              </a:ext>
            </a:extLst>
          </p:cNvPr>
          <p:cNvCxnSpPr/>
          <p:nvPr/>
        </p:nvCxnSpPr>
        <p:spPr>
          <a:xfrm>
            <a:off x="9280188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59D683CF-B6FE-47FB-BA0D-C8B614C7FFE0}"/>
              </a:ext>
            </a:extLst>
          </p:cNvPr>
          <p:cNvCxnSpPr/>
          <p:nvPr/>
        </p:nvCxnSpPr>
        <p:spPr>
          <a:xfrm>
            <a:off x="10408596" y="1702341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7CA3C92-625B-4E14-9834-719221EF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147762"/>
            <a:ext cx="11106150" cy="4562475"/>
          </a:xfrm>
          <a:prstGeom prst="rect">
            <a:avLst/>
          </a:prstGeom>
        </p:spPr>
      </p:pic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66FD80F-7B98-49CB-8E37-6E039CAC88C9}"/>
              </a:ext>
            </a:extLst>
          </p:cNvPr>
          <p:cNvCxnSpPr/>
          <p:nvPr/>
        </p:nvCxnSpPr>
        <p:spPr>
          <a:xfrm>
            <a:off x="1770433" y="2772383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66DB646E-5A1C-4FFF-9CD5-849E3AAD6364}"/>
              </a:ext>
            </a:extLst>
          </p:cNvPr>
          <p:cNvCxnSpPr/>
          <p:nvPr/>
        </p:nvCxnSpPr>
        <p:spPr>
          <a:xfrm>
            <a:off x="1770433" y="3268493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090D923F-F539-40C9-ADB2-4027564829C1}"/>
              </a:ext>
            </a:extLst>
          </p:cNvPr>
          <p:cNvCxnSpPr/>
          <p:nvPr/>
        </p:nvCxnSpPr>
        <p:spPr>
          <a:xfrm>
            <a:off x="6391073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4CA68910-8BE5-4533-977E-2E01F3354F80}"/>
              </a:ext>
            </a:extLst>
          </p:cNvPr>
          <p:cNvCxnSpPr/>
          <p:nvPr/>
        </p:nvCxnSpPr>
        <p:spPr>
          <a:xfrm>
            <a:off x="4679005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FC1226E7-D000-4DB2-A698-516070CF4CAD}"/>
              </a:ext>
            </a:extLst>
          </p:cNvPr>
          <p:cNvCxnSpPr/>
          <p:nvPr/>
        </p:nvCxnSpPr>
        <p:spPr>
          <a:xfrm>
            <a:off x="3171217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6B007393-9011-41D2-8268-CACBCF27E6A7}"/>
              </a:ext>
            </a:extLst>
          </p:cNvPr>
          <p:cNvCxnSpPr/>
          <p:nvPr/>
        </p:nvCxnSpPr>
        <p:spPr>
          <a:xfrm>
            <a:off x="7986410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DCA089A0-93C5-4F55-9CD2-6A1A2B5FBE30}"/>
              </a:ext>
            </a:extLst>
          </p:cNvPr>
          <p:cNvCxnSpPr/>
          <p:nvPr/>
        </p:nvCxnSpPr>
        <p:spPr>
          <a:xfrm>
            <a:off x="9649839" y="1692613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1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7D2F776-3E32-4672-AEEC-1175C669D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3956"/>
            <a:ext cx="11277600" cy="4533900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462072DC-D4EA-4FF2-B75B-039AC1D0E082}"/>
              </a:ext>
            </a:extLst>
          </p:cNvPr>
          <p:cNvCxnSpPr/>
          <p:nvPr/>
        </p:nvCxnSpPr>
        <p:spPr>
          <a:xfrm>
            <a:off x="1702340" y="2354094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3E25B4FA-9152-44C9-A4BF-DD433BEDECF1}"/>
              </a:ext>
            </a:extLst>
          </p:cNvPr>
          <p:cNvCxnSpPr/>
          <p:nvPr/>
        </p:nvCxnSpPr>
        <p:spPr>
          <a:xfrm>
            <a:off x="1702340" y="3599234"/>
            <a:ext cx="9484469" cy="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D02B8895-D308-4BEF-9356-6A5793C67631}"/>
              </a:ext>
            </a:extLst>
          </p:cNvPr>
          <p:cNvCxnSpPr/>
          <p:nvPr/>
        </p:nvCxnSpPr>
        <p:spPr>
          <a:xfrm>
            <a:off x="2412460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86EC789-39C8-4512-98FA-0DC5147131AF}"/>
              </a:ext>
            </a:extLst>
          </p:cNvPr>
          <p:cNvCxnSpPr/>
          <p:nvPr/>
        </p:nvCxnSpPr>
        <p:spPr>
          <a:xfrm>
            <a:off x="3784060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342FDBB-4B8A-48B6-89DB-47CC68FEFBC2}"/>
              </a:ext>
            </a:extLst>
          </p:cNvPr>
          <p:cNvCxnSpPr/>
          <p:nvPr/>
        </p:nvCxnSpPr>
        <p:spPr>
          <a:xfrm>
            <a:off x="5058384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EAE75FDB-7E02-4A64-809D-0FD858F70534}"/>
              </a:ext>
            </a:extLst>
          </p:cNvPr>
          <p:cNvCxnSpPr/>
          <p:nvPr/>
        </p:nvCxnSpPr>
        <p:spPr>
          <a:xfrm>
            <a:off x="6459167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DDE5CBDD-5B8F-498A-A7F3-127EFC3AAF87}"/>
              </a:ext>
            </a:extLst>
          </p:cNvPr>
          <p:cNvCxnSpPr/>
          <p:nvPr/>
        </p:nvCxnSpPr>
        <p:spPr>
          <a:xfrm>
            <a:off x="7743218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9BA0CE31-6E51-48C3-A505-261561D94AF3}"/>
              </a:ext>
            </a:extLst>
          </p:cNvPr>
          <p:cNvCxnSpPr/>
          <p:nvPr/>
        </p:nvCxnSpPr>
        <p:spPr>
          <a:xfrm>
            <a:off x="9085635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37C355CE-25E6-4BFA-BAE4-B5A13BD8F0A4}"/>
              </a:ext>
            </a:extLst>
          </p:cNvPr>
          <p:cNvCxnSpPr/>
          <p:nvPr/>
        </p:nvCxnSpPr>
        <p:spPr>
          <a:xfrm>
            <a:off x="10321047" y="1595337"/>
            <a:ext cx="0" cy="2830749"/>
          </a:xfrm>
          <a:prstGeom prst="line">
            <a:avLst/>
          </a:prstGeom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99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91935D9D-DABE-4F6E-9E51-3795F8C5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588" y="52041"/>
            <a:ext cx="9788824" cy="5605563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5655C7ED-745A-4042-A9CE-A979F2FFC752}"/>
              </a:ext>
            </a:extLst>
          </p:cNvPr>
          <p:cNvSpPr txBox="1"/>
          <p:nvPr/>
        </p:nvSpPr>
        <p:spPr>
          <a:xfrm>
            <a:off x="832228" y="5756995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Data collected from 108 Health Development Offices (</a:t>
            </a:r>
            <a:r>
              <a:rPr lang="hu-HU" sz="2000" dirty="0" err="1"/>
              <a:t>HDOs</a:t>
            </a:r>
            <a:r>
              <a:rPr lang="en-US" sz="2000" dirty="0"/>
              <a:t>) across 19 counties and Budapest.</a:t>
            </a:r>
            <a:endParaRPr lang="hu-HU" sz="19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2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1797DB1E-1AEE-4780-9E61-B0CC775D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27" y="259773"/>
            <a:ext cx="8129545" cy="57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7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6E4BE84-AA69-4D2E-8EFD-21D9076D8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23" y="263916"/>
            <a:ext cx="9756258" cy="565052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8FC456C-7EA4-47F1-B943-7B7A760E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6" y="802982"/>
            <a:ext cx="246909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8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8A9CEBC-9EB1-4565-8918-464ED9BD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505" y="350196"/>
            <a:ext cx="3214989" cy="3202116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3DD890B-4847-4D66-8176-581425DB613F}"/>
              </a:ext>
            </a:extLst>
          </p:cNvPr>
          <p:cNvSpPr txBox="1"/>
          <p:nvPr/>
        </p:nvSpPr>
        <p:spPr>
          <a:xfrm>
            <a:off x="2441642" y="4173166"/>
            <a:ext cx="118878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500" b="1" dirty="0"/>
              <a:t>Fej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A8EFBD7-8186-481F-BD0D-5CDC760F591C}"/>
              </a:ext>
            </a:extLst>
          </p:cNvPr>
          <p:cNvSpPr txBox="1"/>
          <p:nvPr/>
        </p:nvSpPr>
        <p:spPr>
          <a:xfrm>
            <a:off x="8161506" y="4173166"/>
            <a:ext cx="142949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500" b="1" dirty="0"/>
              <a:t>Írás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EBBFA3D-CE49-4162-9160-8C9299684E4C}"/>
              </a:ext>
            </a:extLst>
          </p:cNvPr>
          <p:cNvSpPr txBox="1"/>
          <p:nvPr/>
        </p:nvSpPr>
        <p:spPr>
          <a:xfrm>
            <a:off x="5424180" y="3793787"/>
            <a:ext cx="134363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5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2" name="Gondolatbuborék: felhő 1">
            <a:extLst>
              <a:ext uri="{FF2B5EF4-FFF2-40B4-BE49-F238E27FC236}">
                <a16:creationId xmlns:a16="http://schemas.microsoft.com/office/drawing/2014/main" id="{10222C0E-ABC6-4C34-83E3-7022E15C9D63}"/>
              </a:ext>
            </a:extLst>
          </p:cNvPr>
          <p:cNvSpPr/>
          <p:nvPr/>
        </p:nvSpPr>
        <p:spPr>
          <a:xfrm>
            <a:off x="9095362" y="350196"/>
            <a:ext cx="2889115" cy="1491441"/>
          </a:xfrm>
          <a:prstGeom prst="cloudCallout">
            <a:avLst>
              <a:gd name="adj1" fmla="val -91119"/>
              <a:gd name="adj2" fmla="val 808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/>
              <a:t>Pénzfeldobás</a:t>
            </a:r>
          </a:p>
        </p:txBody>
      </p:sp>
    </p:spTree>
    <p:extLst>
      <p:ext uri="{BB962C8B-B14F-4D97-AF65-F5344CB8AC3E}">
        <p14:creationId xmlns:p14="http://schemas.microsoft.com/office/powerpoint/2010/main" val="241101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5C976D3-0975-4389-8602-B33A265EB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10" y="309147"/>
            <a:ext cx="9771335" cy="570855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52078CD-FFE8-4598-84AA-16BB9F882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214" y="1157592"/>
            <a:ext cx="2141057" cy="27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5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0DB17AE-BBA3-44E8-9805-AF960E77A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682" y="97277"/>
            <a:ext cx="8217121" cy="590666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38C03E0-1817-4BCF-9872-13157C1B8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82" y="1658368"/>
            <a:ext cx="2469094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6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D8CF580-48D6-4C72-878A-953E9681F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98" y="122665"/>
            <a:ext cx="8166948" cy="589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6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081F399-DCD0-4EED-BF4E-8415EC51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60" y="64570"/>
            <a:ext cx="4549534" cy="302540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850CA25-7B62-4E32-823E-35F818D2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274" y="97227"/>
            <a:ext cx="4557155" cy="303302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8B3A7F6-E28E-4F07-ADE1-51B2B774B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473" y="3162907"/>
            <a:ext cx="4526672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0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Összefoglalás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hu-HU" dirty="0"/>
              <a:t>A bizonytalanság az EFI területi elhelyezkedésénél magas, amely arra utal, hogy a legtöbb vármegyében van EFI jelenlét.</a:t>
            </a:r>
          </a:p>
          <a:p>
            <a:pPr>
              <a:spcAft>
                <a:spcPts val="600"/>
              </a:spcAft>
            </a:pPr>
            <a:r>
              <a:rPr lang="hu-HU" dirty="0"/>
              <a:t>Az EFI Irodák esetében az eloszlás területi kiegyenlítettség irányába hat, de vannak az átlagtól alul reprezentált vármegyék. </a:t>
            </a:r>
          </a:p>
          <a:p>
            <a:pPr>
              <a:spcAft>
                <a:spcPts val="600"/>
              </a:spcAft>
            </a:pPr>
            <a:r>
              <a:rPr lang="hu-HU" dirty="0"/>
              <a:t>Az elemzés holisztikus megközelítést igényel. </a:t>
            </a:r>
          </a:p>
          <a:p>
            <a:pPr>
              <a:spcAft>
                <a:spcPts val="600"/>
              </a:spcAft>
            </a:pPr>
            <a:r>
              <a:rPr lang="hu-HU" dirty="0"/>
              <a:t>A bizonytalanság megközelíthető az EFI Irodák elhelyezkedése oldaláról is.</a:t>
            </a:r>
          </a:p>
          <a:p>
            <a:pPr lvl="1"/>
            <a:r>
              <a:rPr lang="hu-HU" sz="2400" dirty="0" err="1"/>
              <a:t>Herfindahl</a:t>
            </a:r>
            <a:r>
              <a:rPr lang="hu-HU" sz="2400" dirty="0"/>
              <a:t>-Hirschman Index: 0.062 </a:t>
            </a:r>
          </a:p>
          <a:p>
            <a:pPr lvl="1">
              <a:spcAft>
                <a:spcPts val="600"/>
              </a:spcAft>
            </a:pPr>
            <a:r>
              <a:rPr lang="hu-HU" sz="2400" dirty="0"/>
              <a:t>Shannon-</a:t>
            </a:r>
            <a:r>
              <a:rPr lang="hu-HU" sz="2400" dirty="0" err="1"/>
              <a:t>entropia</a:t>
            </a:r>
            <a:r>
              <a:rPr lang="hu-HU" sz="2400" dirty="0"/>
              <a:t>: 1.24</a:t>
            </a:r>
          </a:p>
          <a:p>
            <a:pPr lvl="1">
              <a:spcAft>
                <a:spcPts val="600"/>
              </a:spcAft>
            </a:pPr>
            <a:r>
              <a:rPr lang="hu-HU" sz="2400" dirty="0"/>
              <a:t>Gini index: 0,24</a:t>
            </a:r>
          </a:p>
          <a:p>
            <a:pPr>
              <a:spcAft>
                <a:spcPts val="600"/>
              </a:spcAft>
            </a:pPr>
            <a:endParaRPr lang="hu-HU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75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1499681" y="1501782"/>
            <a:ext cx="8920264" cy="3712244"/>
          </a:xfrm>
        </p:spPr>
        <p:txBody>
          <a:bodyPr/>
          <a:lstStyle/>
          <a:p>
            <a:r>
              <a:rPr lang="hu-HU" sz="2800" b="1" i="1" dirty="0">
                <a:solidFill>
                  <a:srgbClr val="FFFF00"/>
                </a:solidFill>
                <a:highlight>
                  <a:srgbClr val="000080"/>
                </a:highlight>
              </a:rPr>
              <a:t>A bizonytalanság életünk mindennapi részét képezi, </a:t>
            </a:r>
            <a:br>
              <a:rPr lang="hu-HU" sz="2800" b="1" i="1" dirty="0">
                <a:solidFill>
                  <a:srgbClr val="FFFF00"/>
                </a:solidFill>
                <a:highlight>
                  <a:srgbClr val="000080"/>
                </a:highlight>
              </a:rPr>
            </a:br>
            <a:r>
              <a:rPr lang="hu-HU" sz="2800" b="1" i="1" dirty="0">
                <a:solidFill>
                  <a:srgbClr val="FFFF00"/>
                </a:solidFill>
                <a:highlight>
                  <a:srgbClr val="000080"/>
                </a:highlight>
              </a:rPr>
              <a:t>mindenhol jelen van. </a:t>
            </a:r>
          </a:p>
          <a:p>
            <a:r>
              <a:rPr lang="hu-HU" sz="2800" b="1" i="1" dirty="0">
                <a:solidFill>
                  <a:srgbClr val="FFFF00"/>
                </a:solidFill>
                <a:highlight>
                  <a:srgbClr val="000080"/>
                </a:highlight>
              </a:rPr>
              <a:t>Nincs a rendszerben 100%-</a:t>
            </a:r>
            <a:r>
              <a:rPr lang="hu-HU" sz="2800" b="1" i="1" dirty="0" err="1">
                <a:solidFill>
                  <a:srgbClr val="FFFF00"/>
                </a:solidFill>
                <a:highlight>
                  <a:srgbClr val="000080"/>
                </a:highlight>
              </a:rPr>
              <a:t>ig</a:t>
            </a:r>
            <a:r>
              <a:rPr lang="hu-HU" sz="2800" b="1" i="1" dirty="0">
                <a:solidFill>
                  <a:srgbClr val="FFFF00"/>
                </a:solidFill>
                <a:highlight>
                  <a:srgbClr val="000080"/>
                </a:highlight>
              </a:rPr>
              <a:t> biztos döntés.</a:t>
            </a:r>
          </a:p>
          <a:p>
            <a:r>
              <a:rPr lang="hu-HU" sz="2800" b="1" i="1" dirty="0">
                <a:solidFill>
                  <a:srgbClr val="FFFF00"/>
                </a:solidFill>
                <a:highlight>
                  <a:srgbClr val="000080"/>
                </a:highlight>
              </a:rPr>
              <a:t>Így a mintázatok vizsgálata is fontos, </a:t>
            </a:r>
            <a:br>
              <a:rPr lang="hu-HU" sz="2800" b="1" i="1" dirty="0">
                <a:solidFill>
                  <a:srgbClr val="FFFF00"/>
                </a:solidFill>
                <a:highlight>
                  <a:srgbClr val="000080"/>
                </a:highlight>
              </a:rPr>
            </a:br>
            <a:r>
              <a:rPr lang="hu-HU" sz="2800" b="1" i="1" dirty="0">
                <a:solidFill>
                  <a:srgbClr val="FFFF00"/>
                </a:solidFill>
                <a:highlight>
                  <a:srgbClr val="000080"/>
                </a:highlight>
              </a:rPr>
              <a:t>mert diagnózisként is értelmezhető.</a:t>
            </a:r>
          </a:p>
          <a:p>
            <a:r>
              <a:rPr lang="hu-HU" sz="2800" b="1" i="1" dirty="0">
                <a:solidFill>
                  <a:srgbClr val="FFFF00"/>
                </a:solidFill>
                <a:highlight>
                  <a:srgbClr val="000080"/>
                </a:highlight>
              </a:rPr>
              <a:t>Utóbbi pedig a betegségmegelőzés, gyógyítás előfeltétele.</a:t>
            </a:r>
            <a:endParaRPr lang="en-US" sz="2800" b="1" i="1" dirty="0">
              <a:solidFill>
                <a:srgbClr val="FFFF00"/>
              </a:solidFill>
              <a:highlight>
                <a:srgbClr val="000080"/>
              </a:highlight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091B221-4C8C-4D94-8AEF-733FBBBBF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/>
          <a:stretch/>
        </p:blipFill>
        <p:spPr>
          <a:xfrm>
            <a:off x="5184932" y="428017"/>
            <a:ext cx="1549761" cy="12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2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>
          <a:xfrm>
            <a:off x="1694652" y="346547"/>
            <a:ext cx="9144000" cy="1123815"/>
          </a:xfrm>
        </p:spPr>
        <p:txBody>
          <a:bodyPr/>
          <a:lstStyle/>
          <a:p>
            <a:r>
              <a:rPr lang="hu-HU" dirty="0"/>
              <a:t>Köszönöm a </a:t>
            </a:r>
            <a:br>
              <a:rPr lang="hu-HU" dirty="0"/>
            </a:br>
            <a:r>
              <a:rPr lang="hu-HU" dirty="0"/>
              <a:t>megtisztelő figyelmet!</a:t>
            </a:r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>
          <a:xfrm>
            <a:off x="1523998" y="4081879"/>
            <a:ext cx="9144000" cy="316208"/>
          </a:xfrm>
        </p:spPr>
        <p:txBody>
          <a:bodyPr/>
          <a:lstStyle/>
          <a:p>
            <a:r>
              <a:rPr lang="hu-HU" dirty="0"/>
              <a:t>www.gerontosociology.com</a:t>
            </a:r>
          </a:p>
          <a:p>
            <a:r>
              <a:rPr lang="hu-HU" dirty="0"/>
              <a:t>domjan.peter@phd.semmelweis.hu</a:t>
            </a:r>
            <a:endParaRPr lang="en-GB" dirty="0"/>
          </a:p>
        </p:txBody>
      </p:sp>
      <p:pic>
        <p:nvPicPr>
          <p:cNvPr id="8" name="Picture 4" descr="https://attachments.office.net/owa/domjan.peter%40phd.semmelweis.hu/service.svc/s/GetAttachmentThumbnail?id=AAMkADIyNzJlNTUxLWU1Y2YtNGJkNy05MmM0LTMxZDQ5MTM0OTBlZgBGAAAAAADD1pMHYJPUSp7CsvnehxoVBwDbFju0NslGT73zxzR9rV1%2BAAAAAAEMAADbFju0NslGT73zxzR9rV1%2BAAEeDWRaAAABEgAQAHdbgfyOektDidUcMK8mcOA%3D&amp;thumbnailType=2&amp;token=eyJhbGciOiJSUzI1NiIsImtpZCI6IkEzMDVCMkU1Q0ZERjFGQTFBODgyNTU2MzM3NDhCQkNBRTAxNUU5OTIiLCJ0eXAiOiJKV1QiLCJ4NXQiOiJvd1d5NWNfZkg2R29nbFZqTjBpN3l1QVY2WkkifQ.eyJvcmlnaW4iOiJodHRwczovL291dGxvb2sub2ZmaWNlLmNvbSIsInVjIjoiMGY2ODg0NWUyOTMwNGM1MWJmYWE2ODg5Y2M2ZWMxNGEiLCJzaWduaW5fc3RhdGUiOiJrbXNpIiwidmVyIjoiRXhjaGFuZ2UuQ2FsbGJhY2suVjEiLCJhcHBjdHhzZW5kZXIiOiJPd2FEb3dubG9hZEBiYWFlOTBiOC0zOWYxLTQzNGQtYWJhNi02NGViZDU4OTYzNTciLCJpc3NyaW5nIjoiV1ciLCJhcHBjdHgiOiJ7XCJtc2V4Y2hwcm90XCI6XCJvd2FcIixcInB1aWRcIjpcIjExNTM4MDExMjY0MDY2MzczODhcIixcInNjb3BlXCI6XCJPd2FEb3dubG9hZFwiLFwib2lkXCI6XCJhNDdiM2Y3Ni0wMDI3LTQwMzQtYjZjYy04YTk3OGI5ZWU2ZGVcIixcInByaW1hcnlzaWRcIjpcIlMtMS01LTIxLTI3MjQ1MTc1NzUtOTg5OTE2NjYzLTQwMDM3MTU3MzMtMzgwODc3OTNcIn0iLCJuYmYiOjE3MzE3NTkzMjksImV4cCI6MTczMTc1OTYyOSwiaXNzIjoiMDAwMDAwMDItMDAwMC0wZmYxLWNlMDAtMDAwMDAwMDAwMDAwQGJhYWU5MGI4LTM5ZjEtNDM0ZC1hYmE2LTY0ZWJkNTg5NjM1NyIsImF1ZCI6IjAwMDAwMDAyLTAwMDAtMGZmMS1jZTAwLTAwMDAwMDAwMDAwMC9hdHRhY2htZW50cy5vZmZpY2UubmV0QGJhYWU5MGI4LTM5ZjEtNDM0ZC1hYmE2LTY0ZWJkNTg5NjM1NyIsImhhcHAiOiJvd2EifQ.txOz2_dw38F9msPKh1UDvhsYuarsXByGO1zAxOcGzyjH3SWIN2u0WV5WDd7QX-blSmCxbJWa_GBVoMkTIr7ecTMWH-pmO_JrnVLMReiVwZwQzvzW5KYwATQIiaO6cveqDH5qW1ho8gWx_2_g7Au9EPFG-pkzirnLnjW5MD40HjWbzguRD0P91MWZ6FvyIBBcqeXwS7lx8AUm3n-4gI1lcqRiR0fEPopvmi9Fd1Z00lKvXhGk9BaAhkf36mrmEqZK_mXYOFK0MATeKrg54pJmnTAdASe39Xaph1JidUBmLr2NFJDPu0fyPK2O6AY6d1ZASZ7rNTqJxyJdyK3iMRM5qQ&amp;X-OWA-CANARY=wTQ4TYVLwd8AAAAAAAAAAABRv9Q4Bt0YEVT-vJFgrZnS75pE0sz3NMXym3dCxmSurcFhKH9y4m0.&amp;owa=outlook.office.com&amp;scriptVer=20241101001.38&amp;clientId=C78656CDD67E48C29638E8D24DA3F68A&amp;animation=true">
            <a:extLst>
              <a:ext uri="{FF2B5EF4-FFF2-40B4-BE49-F238E27FC236}">
                <a16:creationId xmlns:a16="http://schemas.microsoft.com/office/drawing/2014/main" id="{1135A0A4-B41A-414E-AC18-1D1549AAE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064" y="5780089"/>
            <a:ext cx="1488146" cy="6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98D44145-B002-49E8-BCB0-D2BA5A5B7F1F}"/>
              </a:ext>
            </a:extLst>
          </p:cNvPr>
          <p:cNvSpPr/>
          <p:nvPr/>
        </p:nvSpPr>
        <p:spPr>
          <a:xfrm>
            <a:off x="1239073" y="4856759"/>
            <a:ext cx="10055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i="1" dirty="0">
                <a:solidFill>
                  <a:schemeClr val="bg1"/>
                </a:solidFill>
              </a:rPr>
              <a:t>Az előadás a Kulturális és Innovációs Minisztérium 2024-2.1.2-EKÖP-KDP-2024-00002 kódszámú egyetemi kutatói ösztöndíj programjának a Nemzeti Kutatási, Fejlesztési és Innovációs Alapból finanszírozott támogatásával készült</a:t>
            </a:r>
            <a:r>
              <a:rPr lang="hu-HU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8D4FCAB-7676-4C2F-B1BF-DF5796349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98" y="1718604"/>
            <a:ext cx="2115033" cy="211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5E88FAD9-680B-440A-8070-6BACB41A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Az egészségfejlesztési irodák elhelyezkedése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08A25A5-DB12-480C-9095-81E4FA8B86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50" y="1552751"/>
            <a:ext cx="9258711" cy="3972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6DF544F-9288-4728-983A-224841D0216C}"/>
              </a:ext>
            </a:extLst>
          </p:cNvPr>
          <p:cNvSpPr txBox="1"/>
          <p:nvPr/>
        </p:nvSpPr>
        <p:spPr>
          <a:xfrm>
            <a:off x="585795" y="5657604"/>
            <a:ext cx="1135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i="1" dirty="0">
                <a:cs typeface="Arial" panose="020B0604020202020204" pitchFamily="34" charset="0"/>
              </a:rPr>
              <a:t>NNGYK adatok alapján QGIS programmal készített ábra, 01.2024 (N=108) </a:t>
            </a:r>
          </a:p>
        </p:txBody>
      </p:sp>
    </p:spTree>
    <p:extLst>
      <p:ext uri="{BB962C8B-B14F-4D97-AF65-F5344CB8AC3E}">
        <p14:creationId xmlns:p14="http://schemas.microsoft.com/office/powerpoint/2010/main" val="64106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Egészségfejlesztési Iroda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3025" y="5395677"/>
            <a:ext cx="10515600" cy="431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/>
              <a:t>A KULCS A BETEGSÉGPREVENCIÓ</a:t>
            </a:r>
          </a:p>
        </p:txBody>
      </p:sp>
      <p:pic>
        <p:nvPicPr>
          <p:cNvPr id="4" name="Picture 6" descr="Ingyenes stockfotó beltéri, derékig érő lövés, élelmiszer témában Stockfotó">
            <a:extLst>
              <a:ext uri="{FF2B5EF4-FFF2-40B4-BE49-F238E27FC236}">
                <a16:creationId xmlns:a16="http://schemas.microsoft.com/office/drawing/2014/main" id="{05346E81-0C07-4BE0-8251-D305BA3B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8514"/>
            <a:ext cx="2600448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gyenes stockfotó aerobic, aktív, aktivitás témában Stockfotó">
            <a:extLst>
              <a:ext uri="{FF2B5EF4-FFF2-40B4-BE49-F238E27FC236}">
                <a16:creationId xmlns:a16="http://schemas.microsoft.com/office/drawing/2014/main" id="{5B2F5780-39C1-4CCE-A0B3-F8FD28C1D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42" y="2238514"/>
            <a:ext cx="2843075" cy="189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ngyenes stockfotó ászana, beltéri, éberség témában Stockfotó">
            <a:extLst>
              <a:ext uri="{FF2B5EF4-FFF2-40B4-BE49-F238E27FC236}">
                <a16:creationId xmlns:a16="http://schemas.microsoft.com/office/drawing/2014/main" id="{8ECF4041-89E1-4D67-9FDD-54DD9840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11" y="2203068"/>
            <a:ext cx="2949412" cy="19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5B0D1776-E22D-4BA1-8DF1-D5DF081AB545}"/>
              </a:ext>
            </a:extLst>
          </p:cNvPr>
          <p:cNvSpPr txBox="1"/>
          <p:nvPr/>
        </p:nvSpPr>
        <p:spPr>
          <a:xfrm>
            <a:off x="1481962" y="4386186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DIETETIKUS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7639FE8-6D04-4E21-B215-6571A0072F20}"/>
              </a:ext>
            </a:extLst>
          </p:cNvPr>
          <p:cNvSpPr txBox="1"/>
          <p:nvPr/>
        </p:nvSpPr>
        <p:spPr>
          <a:xfrm>
            <a:off x="4904248" y="4386186"/>
            <a:ext cx="176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GYÓGYTORNÁSZ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0ECE1E8-C945-45A4-B5F7-C903C0280BEC}"/>
              </a:ext>
            </a:extLst>
          </p:cNvPr>
          <p:cNvSpPr txBox="1"/>
          <p:nvPr/>
        </p:nvSpPr>
        <p:spPr>
          <a:xfrm>
            <a:off x="8204571" y="4312391"/>
            <a:ext cx="315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/>
              <a:t>MENTÁLHIGIÉNÉS SZAKEMBER </a:t>
            </a:r>
            <a:br>
              <a:rPr lang="hu-HU" b="1" dirty="0"/>
            </a:br>
            <a:r>
              <a:rPr lang="hu-HU" b="1" dirty="0"/>
              <a:t>PSZICHOLÓGUS</a:t>
            </a:r>
          </a:p>
        </p:txBody>
      </p:sp>
    </p:spTree>
    <p:extLst>
      <p:ext uri="{BB962C8B-B14F-4D97-AF65-F5344CB8AC3E}">
        <p14:creationId xmlns:p14="http://schemas.microsoft.com/office/powerpoint/2010/main" val="53798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478C8AD-BE9D-4484-AAAA-65D26DABA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03" y="0"/>
            <a:ext cx="10048194" cy="58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2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76DF544F-9288-4728-983A-224841D0216C}"/>
              </a:ext>
            </a:extLst>
          </p:cNvPr>
          <p:cNvSpPr txBox="1"/>
          <p:nvPr/>
        </p:nvSpPr>
        <p:spPr>
          <a:xfrm>
            <a:off x="145915" y="5688379"/>
            <a:ext cx="118472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500" i="1" dirty="0">
                <a:cs typeface="Arial" panose="020B0604020202020204" pitchFamily="34" charset="0"/>
              </a:rPr>
              <a:t>https://www.ksh.hu/interaktiv/korfak/orszag.html (14.04.2024)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A3B4815-B7BF-4146-AA89-1E59DAC89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03" y="63117"/>
            <a:ext cx="9328826" cy="559448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08DDC00-87DF-428D-9EA4-13FFD963A761}"/>
              </a:ext>
            </a:extLst>
          </p:cNvPr>
          <p:cNvSpPr txBox="1"/>
          <p:nvPr/>
        </p:nvSpPr>
        <p:spPr>
          <a:xfrm>
            <a:off x="4017523" y="2675693"/>
            <a:ext cx="12256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Férfiak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6D16B18-75E6-41AD-9FC9-D3A126125BCD}"/>
              </a:ext>
            </a:extLst>
          </p:cNvPr>
          <p:cNvSpPr txBox="1"/>
          <p:nvPr/>
        </p:nvSpPr>
        <p:spPr>
          <a:xfrm>
            <a:off x="6429983" y="2675693"/>
            <a:ext cx="12256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Nők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D088BD4-1DE7-4321-A9F3-F864DC4031B0}"/>
              </a:ext>
            </a:extLst>
          </p:cNvPr>
          <p:cNvSpPr txBox="1"/>
          <p:nvPr/>
        </p:nvSpPr>
        <p:spPr>
          <a:xfrm>
            <a:off x="1053827" y="5411383"/>
            <a:ext cx="16893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tx1">
                    <a:lumMod val="50000"/>
                  </a:schemeClr>
                </a:solidFill>
              </a:rPr>
              <a:t>ezer fő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7B98BA7-BA8B-4F23-87D7-83BF628E2245}"/>
              </a:ext>
            </a:extLst>
          </p:cNvPr>
          <p:cNvSpPr txBox="1"/>
          <p:nvPr/>
        </p:nvSpPr>
        <p:spPr>
          <a:xfrm>
            <a:off x="8835956" y="5395993"/>
            <a:ext cx="16893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400" dirty="0">
                <a:solidFill>
                  <a:schemeClr val="tx1">
                    <a:lumMod val="50000"/>
                  </a:schemeClr>
                </a:solidFill>
              </a:rPr>
              <a:t>ezer fő</a:t>
            </a:r>
          </a:p>
        </p:txBody>
      </p:sp>
    </p:spTree>
    <p:extLst>
      <p:ext uri="{BB962C8B-B14F-4D97-AF65-F5344CB8AC3E}">
        <p14:creationId xmlns:p14="http://schemas.microsoft.com/office/powerpoint/2010/main" val="1237760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7D80479-626C-46C5-8013-C1AD792B4883}"/>
              </a:ext>
            </a:extLst>
          </p:cNvPr>
          <p:cNvSpPr/>
          <p:nvPr/>
        </p:nvSpPr>
        <p:spPr>
          <a:xfrm>
            <a:off x="838200" y="1690688"/>
            <a:ext cx="845333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</a:t>
            </a:r>
            <a:r>
              <a:rPr lang="hu-HU" sz="2400" b="1" dirty="0"/>
              <a:t>108 db EFI Iroda </a:t>
            </a:r>
            <a:r>
              <a:rPr lang="hu-HU" sz="2400" b="1" dirty="0" err="1"/>
              <a:t>geokoordinátáit</a:t>
            </a:r>
            <a:r>
              <a:rPr lang="hu-HU" sz="2400" b="1" dirty="0"/>
              <a:t> </a:t>
            </a:r>
          </a:p>
          <a:p>
            <a:r>
              <a:rPr lang="hu-HU" sz="2400" b="1" dirty="0" err="1"/>
              <a:t>Quantum</a:t>
            </a:r>
            <a:r>
              <a:rPr lang="hu-HU" sz="2400" b="1" dirty="0"/>
              <a:t> GIS</a:t>
            </a:r>
            <a:r>
              <a:rPr lang="hu-HU" sz="2400" dirty="0"/>
              <a:t> </a:t>
            </a:r>
            <a:r>
              <a:rPr lang="hu-HU" sz="2400" b="1" dirty="0"/>
              <a:t>szoftverben rögzítettük </a:t>
            </a:r>
            <a:r>
              <a:rPr lang="hu-HU" sz="2400" dirty="0"/>
              <a:t>a </a:t>
            </a:r>
            <a:r>
              <a:rPr lang="hu-HU" sz="2400" b="1" dirty="0"/>
              <a:t>topológiai vizsgálat </a:t>
            </a:r>
            <a:r>
              <a:rPr lang="hu-HU" sz="2400" dirty="0"/>
              <a:t>miatt.</a:t>
            </a:r>
          </a:p>
          <a:p>
            <a:endParaRPr lang="hu-HU" sz="2400" dirty="0"/>
          </a:p>
          <a:p>
            <a:r>
              <a:rPr lang="hu-HU" sz="2400" dirty="0"/>
              <a:t>A vármegyék korcsoportos lakosságszáma (KSH, 2022) és az EFI Irodák megyei szintű gyakorisága (NNK, 2022) alapján az alábbi </a:t>
            </a:r>
          </a:p>
          <a:p>
            <a:r>
              <a:rPr lang="hu-HU" sz="2400" b="1" dirty="0"/>
              <a:t>statisztikai számításokat végeztük el (MS Excel-ben)</a:t>
            </a:r>
            <a:r>
              <a:rPr lang="hu-HU" sz="2400" dirty="0"/>
              <a:t>:</a:t>
            </a:r>
          </a:p>
          <a:p>
            <a:pPr marL="719138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/>
              <a:t>Lorenz-görbe (+ Gini Index)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hu-HU" sz="2400" dirty="0"/>
              <a:t>Lokáció-koncentráció Index (LQ)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Herfindahl</a:t>
            </a:r>
            <a:r>
              <a:rPr lang="hu-HU" sz="2400" dirty="0"/>
              <a:t>-Hirschman Index (HHI)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hu-HU" sz="2400" dirty="0"/>
              <a:t>Shannon-</a:t>
            </a:r>
            <a:r>
              <a:rPr lang="hu-HU" sz="2400" dirty="0" err="1"/>
              <a:t>entropia</a:t>
            </a:r>
            <a:r>
              <a:rPr lang="hu-HU" sz="2400" dirty="0"/>
              <a:t> Index (H)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2CAECC6F-69DF-4F3A-BA6E-55ADFDE5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Vizsgálati módszertan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143D36F-EA9A-43C2-AA8E-5405C26FC6D1}"/>
              </a:ext>
            </a:extLst>
          </p:cNvPr>
          <p:cNvSpPr txBox="1"/>
          <p:nvPr/>
        </p:nvSpPr>
        <p:spPr>
          <a:xfrm>
            <a:off x="6096000" y="4530548"/>
            <a:ext cx="297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highlight>
                  <a:srgbClr val="FFFF00"/>
                </a:highlight>
              </a:rPr>
              <a:t>+ GEPHI (gráfelemzés)</a:t>
            </a:r>
          </a:p>
        </p:txBody>
      </p:sp>
    </p:spTree>
    <p:extLst>
      <p:ext uri="{BB962C8B-B14F-4D97-AF65-F5344CB8AC3E}">
        <p14:creationId xmlns:p14="http://schemas.microsoft.com/office/powerpoint/2010/main" val="223627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5DAB6CF-DEBB-4DB5-81D1-DEEAB392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64" y="312498"/>
            <a:ext cx="8360011" cy="53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E484B12-AD98-4C2E-8113-8C9001461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344" y="496112"/>
            <a:ext cx="7841319" cy="51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1845</TotalTime>
  <Words>390</Words>
  <Application>Microsoft Office PowerPoint</Application>
  <PresentationFormat>Szélesvásznú</PresentationFormat>
  <Paragraphs>55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Montserrat</vt:lpstr>
      <vt:lpstr>Times New Roman</vt:lpstr>
      <vt:lpstr>Office-téma</vt:lpstr>
      <vt:lpstr>PowerPoint-bemutató</vt:lpstr>
      <vt:lpstr>PowerPoint-bemutató</vt:lpstr>
      <vt:lpstr>Az egészségfejlesztési irodák elhelyezkedése</vt:lpstr>
      <vt:lpstr>Egészségfejlesztési Iroda</vt:lpstr>
      <vt:lpstr>PowerPoint-bemutató</vt:lpstr>
      <vt:lpstr>PowerPoint-bemutató</vt:lpstr>
      <vt:lpstr>Vizsgálati módszertan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Összefoglalás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Anonymus</cp:lastModifiedBy>
  <cp:revision>166</cp:revision>
  <dcterms:created xsi:type="dcterms:W3CDTF">2021-11-08T12:50:52Z</dcterms:created>
  <dcterms:modified xsi:type="dcterms:W3CDTF">2025-03-19T14:10:43Z</dcterms:modified>
</cp:coreProperties>
</file>