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8" r:id="rId2"/>
  </p:sldIdLst>
  <p:sldSz cx="29195713" cy="42803763"/>
  <p:notesSz cx="6888163" cy="10020300"/>
  <p:defaultTextStyle>
    <a:defPPr>
      <a:defRPr lang="en-US"/>
    </a:defPPr>
    <a:lvl1pPr marL="0" algn="l" defTabSz="3455975" rtl="0" eaLnBrk="1" latinLnBrk="0" hangingPunct="1">
      <a:defRPr sz="6803" kern="1200">
        <a:solidFill>
          <a:schemeClr val="tx1"/>
        </a:solidFill>
        <a:latin typeface="+mn-lt"/>
        <a:ea typeface="+mn-ea"/>
        <a:cs typeface="+mn-cs"/>
      </a:defRPr>
    </a:lvl1pPr>
    <a:lvl2pPr marL="1727987" algn="l" defTabSz="3455975" rtl="0" eaLnBrk="1" latinLnBrk="0" hangingPunct="1">
      <a:defRPr sz="6803" kern="1200">
        <a:solidFill>
          <a:schemeClr val="tx1"/>
        </a:solidFill>
        <a:latin typeface="+mn-lt"/>
        <a:ea typeface="+mn-ea"/>
        <a:cs typeface="+mn-cs"/>
      </a:defRPr>
    </a:lvl2pPr>
    <a:lvl3pPr marL="3455975" algn="l" defTabSz="3455975" rtl="0" eaLnBrk="1" latinLnBrk="0" hangingPunct="1">
      <a:defRPr sz="6803" kern="1200">
        <a:solidFill>
          <a:schemeClr val="tx1"/>
        </a:solidFill>
        <a:latin typeface="+mn-lt"/>
        <a:ea typeface="+mn-ea"/>
        <a:cs typeface="+mn-cs"/>
      </a:defRPr>
    </a:lvl3pPr>
    <a:lvl4pPr marL="5183962" algn="l" defTabSz="3455975" rtl="0" eaLnBrk="1" latinLnBrk="0" hangingPunct="1">
      <a:defRPr sz="6803" kern="1200">
        <a:solidFill>
          <a:schemeClr val="tx1"/>
        </a:solidFill>
        <a:latin typeface="+mn-lt"/>
        <a:ea typeface="+mn-ea"/>
        <a:cs typeface="+mn-cs"/>
      </a:defRPr>
    </a:lvl4pPr>
    <a:lvl5pPr marL="6911950" algn="l" defTabSz="3455975" rtl="0" eaLnBrk="1" latinLnBrk="0" hangingPunct="1">
      <a:defRPr sz="6803" kern="1200">
        <a:solidFill>
          <a:schemeClr val="tx1"/>
        </a:solidFill>
        <a:latin typeface="+mn-lt"/>
        <a:ea typeface="+mn-ea"/>
        <a:cs typeface="+mn-cs"/>
      </a:defRPr>
    </a:lvl5pPr>
    <a:lvl6pPr marL="8639937" algn="l" defTabSz="3455975" rtl="0" eaLnBrk="1" latinLnBrk="0" hangingPunct="1">
      <a:defRPr sz="6803" kern="1200">
        <a:solidFill>
          <a:schemeClr val="tx1"/>
        </a:solidFill>
        <a:latin typeface="+mn-lt"/>
        <a:ea typeface="+mn-ea"/>
        <a:cs typeface="+mn-cs"/>
      </a:defRPr>
    </a:lvl6pPr>
    <a:lvl7pPr marL="10367924" algn="l" defTabSz="3455975" rtl="0" eaLnBrk="1" latinLnBrk="0" hangingPunct="1">
      <a:defRPr sz="6803" kern="1200">
        <a:solidFill>
          <a:schemeClr val="tx1"/>
        </a:solidFill>
        <a:latin typeface="+mn-lt"/>
        <a:ea typeface="+mn-ea"/>
        <a:cs typeface="+mn-cs"/>
      </a:defRPr>
    </a:lvl7pPr>
    <a:lvl8pPr marL="12095912" algn="l" defTabSz="3455975" rtl="0" eaLnBrk="1" latinLnBrk="0" hangingPunct="1">
      <a:defRPr sz="6803" kern="1200">
        <a:solidFill>
          <a:schemeClr val="tx1"/>
        </a:solidFill>
        <a:latin typeface="+mn-lt"/>
        <a:ea typeface="+mn-ea"/>
        <a:cs typeface="+mn-cs"/>
      </a:defRPr>
    </a:lvl8pPr>
    <a:lvl9pPr marL="13823899" algn="l" defTabSz="3455975" rtl="0" eaLnBrk="1" latinLnBrk="0" hangingPunct="1">
      <a:defRPr sz="680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F62"/>
    <a:srgbClr val="E3D496"/>
    <a:srgbClr val="B3A1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Közepesen sötét stílus 2 – 4.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Téma alapján készült stílus 1 – 1. jelölőszín">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2279" autoAdjust="0"/>
  </p:normalViewPr>
  <p:slideViewPr>
    <p:cSldViewPr snapToGrid="0">
      <p:cViewPr>
        <p:scale>
          <a:sx n="47" d="100"/>
          <a:sy n="47" d="100"/>
        </p:scale>
        <p:origin x="-595" y="-9302"/>
      </p:cViewPr>
      <p:guideLst/>
    </p:cSldViewPr>
  </p:slideViewPr>
  <p:notesTextViewPr>
    <p:cViewPr>
      <p:scale>
        <a:sx n="1" d="1"/>
        <a:sy n="1" d="1"/>
      </p:scale>
      <p:origin x="0" y="0"/>
    </p:cViewPr>
  </p:notesTextViewPr>
  <p:sorterViewPr>
    <p:cViewPr>
      <p:scale>
        <a:sx n="108" d="100"/>
        <a:sy n="108" d="100"/>
      </p:scale>
      <p:origin x="0" y="0"/>
    </p:cViewPr>
  </p:sorterViewPr>
  <p:notesViewPr>
    <p:cSldViewPr snapToGrid="0">
      <p:cViewPr varScale="1">
        <p:scale>
          <a:sx n="88" d="100"/>
          <a:sy n="88" d="100"/>
        </p:scale>
        <p:origin x="382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1"/>
            <a:ext cx="2984871" cy="502755"/>
          </a:xfrm>
          <a:prstGeom prst="rect">
            <a:avLst/>
          </a:prstGeom>
        </p:spPr>
        <p:txBody>
          <a:bodyPr vert="horz" lIns="92318" tIns="46159" rIns="92318" bIns="46159" rtlCol="0"/>
          <a:lstStyle>
            <a:lvl1pPr algn="l">
              <a:defRPr sz="1200"/>
            </a:lvl1pPr>
          </a:lstStyle>
          <a:p>
            <a:endParaRPr lang="en-US"/>
          </a:p>
        </p:txBody>
      </p:sp>
      <p:sp>
        <p:nvSpPr>
          <p:cNvPr id="3" name="Dátum helye 2"/>
          <p:cNvSpPr>
            <a:spLocks noGrp="1"/>
          </p:cNvSpPr>
          <p:nvPr>
            <p:ph type="dt" sz="quarter" idx="1"/>
          </p:nvPr>
        </p:nvSpPr>
        <p:spPr>
          <a:xfrm>
            <a:off x="3901699" y="1"/>
            <a:ext cx="2984871" cy="502755"/>
          </a:xfrm>
          <a:prstGeom prst="rect">
            <a:avLst/>
          </a:prstGeom>
        </p:spPr>
        <p:txBody>
          <a:bodyPr vert="horz" lIns="92318" tIns="46159" rIns="92318" bIns="46159" rtlCol="0"/>
          <a:lstStyle>
            <a:lvl1pPr algn="r">
              <a:defRPr sz="1200"/>
            </a:lvl1pPr>
          </a:lstStyle>
          <a:p>
            <a:fld id="{69AB8AA0-314E-4EBB-9B5A-5A521A8304EA}" type="datetimeFigureOut">
              <a:rPr lang="en-US" smtClean="0"/>
              <a:t>11/8/2024</a:t>
            </a:fld>
            <a:endParaRPr lang="en-US"/>
          </a:p>
        </p:txBody>
      </p:sp>
      <p:sp>
        <p:nvSpPr>
          <p:cNvPr id="4" name="Élőláb helye 3"/>
          <p:cNvSpPr>
            <a:spLocks noGrp="1"/>
          </p:cNvSpPr>
          <p:nvPr>
            <p:ph type="ftr" sz="quarter" idx="2"/>
          </p:nvPr>
        </p:nvSpPr>
        <p:spPr>
          <a:xfrm>
            <a:off x="0" y="9517547"/>
            <a:ext cx="2984871" cy="502754"/>
          </a:xfrm>
          <a:prstGeom prst="rect">
            <a:avLst/>
          </a:prstGeom>
        </p:spPr>
        <p:txBody>
          <a:bodyPr vert="horz" lIns="92318" tIns="46159" rIns="92318" bIns="46159" rtlCol="0" anchor="b"/>
          <a:lstStyle>
            <a:lvl1pPr algn="l">
              <a:defRPr sz="1200"/>
            </a:lvl1pPr>
          </a:lstStyle>
          <a:p>
            <a:endParaRPr lang="en-US"/>
          </a:p>
        </p:txBody>
      </p:sp>
      <p:sp>
        <p:nvSpPr>
          <p:cNvPr id="5" name="Dia számának helye 4"/>
          <p:cNvSpPr>
            <a:spLocks noGrp="1"/>
          </p:cNvSpPr>
          <p:nvPr>
            <p:ph type="sldNum" sz="quarter" idx="3"/>
          </p:nvPr>
        </p:nvSpPr>
        <p:spPr>
          <a:xfrm>
            <a:off x="3901699" y="9517547"/>
            <a:ext cx="2984871" cy="502754"/>
          </a:xfrm>
          <a:prstGeom prst="rect">
            <a:avLst/>
          </a:prstGeom>
        </p:spPr>
        <p:txBody>
          <a:bodyPr vert="horz" lIns="92318" tIns="46159" rIns="92318" bIns="46159" rtlCol="0" anchor="b"/>
          <a:lstStyle>
            <a:lvl1pPr algn="r">
              <a:defRPr sz="1200"/>
            </a:lvl1pPr>
          </a:lstStyle>
          <a:p>
            <a:fld id="{1BFFD77B-DD93-473C-BA06-D61341B32E48}" type="slidenum">
              <a:rPr lang="en-US" smtClean="0"/>
              <a:t>‹#›</a:t>
            </a:fld>
            <a:endParaRPr lang="en-US"/>
          </a:p>
        </p:txBody>
      </p:sp>
    </p:spTree>
    <p:extLst>
      <p:ext uri="{BB962C8B-B14F-4D97-AF65-F5344CB8AC3E}">
        <p14:creationId xmlns:p14="http://schemas.microsoft.com/office/powerpoint/2010/main" val="3043888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1"/>
            <a:ext cx="2984871" cy="502755"/>
          </a:xfrm>
          <a:prstGeom prst="rect">
            <a:avLst/>
          </a:prstGeom>
        </p:spPr>
        <p:txBody>
          <a:bodyPr vert="horz" lIns="92318" tIns="46159" rIns="92318" bIns="46159" rtlCol="0"/>
          <a:lstStyle>
            <a:lvl1pPr algn="l">
              <a:defRPr sz="1200"/>
            </a:lvl1pPr>
          </a:lstStyle>
          <a:p>
            <a:endParaRPr lang="en-US"/>
          </a:p>
        </p:txBody>
      </p:sp>
      <p:sp>
        <p:nvSpPr>
          <p:cNvPr id="3" name="Dátum helye 2"/>
          <p:cNvSpPr>
            <a:spLocks noGrp="1"/>
          </p:cNvSpPr>
          <p:nvPr>
            <p:ph type="dt" idx="1"/>
          </p:nvPr>
        </p:nvSpPr>
        <p:spPr>
          <a:xfrm>
            <a:off x="3901699" y="1"/>
            <a:ext cx="2984871" cy="502755"/>
          </a:xfrm>
          <a:prstGeom prst="rect">
            <a:avLst/>
          </a:prstGeom>
        </p:spPr>
        <p:txBody>
          <a:bodyPr vert="horz" lIns="92318" tIns="46159" rIns="92318" bIns="46159" rtlCol="0"/>
          <a:lstStyle>
            <a:lvl1pPr algn="r">
              <a:defRPr sz="1200"/>
            </a:lvl1pPr>
          </a:lstStyle>
          <a:p>
            <a:fld id="{4E68443D-59AC-4AD1-818E-BEDC4EB04F58}" type="datetimeFigureOut">
              <a:rPr lang="en-US" smtClean="0"/>
              <a:t>11/8/2024</a:t>
            </a:fld>
            <a:endParaRPr lang="en-US"/>
          </a:p>
        </p:txBody>
      </p:sp>
      <p:sp>
        <p:nvSpPr>
          <p:cNvPr id="4" name="Diakép helye 3"/>
          <p:cNvSpPr>
            <a:spLocks noGrp="1" noRot="1" noChangeAspect="1"/>
          </p:cNvSpPr>
          <p:nvPr>
            <p:ph type="sldImg" idx="2"/>
          </p:nvPr>
        </p:nvSpPr>
        <p:spPr>
          <a:xfrm>
            <a:off x="2290763" y="1252538"/>
            <a:ext cx="2306637" cy="3382962"/>
          </a:xfrm>
          <a:prstGeom prst="rect">
            <a:avLst/>
          </a:prstGeom>
          <a:noFill/>
          <a:ln w="12700">
            <a:solidFill>
              <a:prstClr val="black"/>
            </a:solidFill>
          </a:ln>
        </p:spPr>
        <p:txBody>
          <a:bodyPr vert="horz" lIns="92318" tIns="46159" rIns="92318" bIns="46159" rtlCol="0" anchor="ctr"/>
          <a:lstStyle/>
          <a:p>
            <a:endParaRPr lang="en-US"/>
          </a:p>
        </p:txBody>
      </p:sp>
      <p:sp>
        <p:nvSpPr>
          <p:cNvPr id="5" name="Jegyzetek helye 4"/>
          <p:cNvSpPr>
            <a:spLocks noGrp="1"/>
          </p:cNvSpPr>
          <p:nvPr>
            <p:ph type="body" sz="quarter" idx="3"/>
          </p:nvPr>
        </p:nvSpPr>
        <p:spPr>
          <a:xfrm>
            <a:off x="688817" y="4822270"/>
            <a:ext cx="5510530" cy="3945493"/>
          </a:xfrm>
          <a:prstGeom prst="rect">
            <a:avLst/>
          </a:prstGeom>
        </p:spPr>
        <p:txBody>
          <a:bodyPr vert="horz" lIns="92318" tIns="46159" rIns="92318" bIns="46159"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6" name="Élőláb helye 5"/>
          <p:cNvSpPr>
            <a:spLocks noGrp="1"/>
          </p:cNvSpPr>
          <p:nvPr>
            <p:ph type="ftr" sz="quarter" idx="4"/>
          </p:nvPr>
        </p:nvSpPr>
        <p:spPr>
          <a:xfrm>
            <a:off x="0" y="9517547"/>
            <a:ext cx="2984871" cy="502754"/>
          </a:xfrm>
          <a:prstGeom prst="rect">
            <a:avLst/>
          </a:prstGeom>
        </p:spPr>
        <p:txBody>
          <a:bodyPr vert="horz" lIns="92318" tIns="46159" rIns="92318" bIns="46159" rtlCol="0" anchor="b"/>
          <a:lstStyle>
            <a:lvl1pPr algn="l">
              <a:defRPr sz="1200"/>
            </a:lvl1pPr>
          </a:lstStyle>
          <a:p>
            <a:endParaRPr lang="en-US"/>
          </a:p>
        </p:txBody>
      </p:sp>
      <p:sp>
        <p:nvSpPr>
          <p:cNvPr id="7" name="Dia számának helye 6"/>
          <p:cNvSpPr>
            <a:spLocks noGrp="1"/>
          </p:cNvSpPr>
          <p:nvPr>
            <p:ph type="sldNum" sz="quarter" idx="5"/>
          </p:nvPr>
        </p:nvSpPr>
        <p:spPr>
          <a:xfrm>
            <a:off x="3901699" y="9517547"/>
            <a:ext cx="2984871" cy="502754"/>
          </a:xfrm>
          <a:prstGeom prst="rect">
            <a:avLst/>
          </a:prstGeom>
        </p:spPr>
        <p:txBody>
          <a:bodyPr vert="horz" lIns="92318" tIns="46159" rIns="92318" bIns="46159" rtlCol="0" anchor="b"/>
          <a:lstStyle>
            <a:lvl1pPr algn="r">
              <a:defRPr sz="1200"/>
            </a:lvl1pPr>
          </a:lstStyle>
          <a:p>
            <a:fld id="{01097CB5-4575-4B3D-9A9E-61CA221D447C}" type="slidenum">
              <a:rPr lang="en-US" smtClean="0"/>
              <a:t>‹#›</a:t>
            </a:fld>
            <a:endParaRPr lang="en-US"/>
          </a:p>
        </p:txBody>
      </p:sp>
    </p:spTree>
    <p:extLst>
      <p:ext uri="{BB962C8B-B14F-4D97-AF65-F5344CB8AC3E}">
        <p14:creationId xmlns:p14="http://schemas.microsoft.com/office/powerpoint/2010/main" val="246860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01097CB5-4575-4B3D-9A9E-61CA221D447C}" type="slidenum">
              <a:rPr lang="en-US" smtClean="0"/>
              <a:t>1</a:t>
            </a:fld>
            <a:endParaRPr lang="en-US"/>
          </a:p>
        </p:txBody>
      </p:sp>
    </p:spTree>
    <p:extLst>
      <p:ext uri="{BB962C8B-B14F-4D97-AF65-F5344CB8AC3E}">
        <p14:creationId xmlns:p14="http://schemas.microsoft.com/office/powerpoint/2010/main" val="132767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tartalomrész">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08580" y="472178"/>
            <a:ext cx="18996256" cy="1721921"/>
          </a:xfrm>
        </p:spPr>
        <p:txBody>
          <a:bodyPr/>
          <a:lstStyle>
            <a:lvl1pPr>
              <a:defRPr baseline="0"/>
            </a:lvl1pPr>
          </a:lstStyle>
          <a:p>
            <a:r>
              <a:rPr lang="en-US" dirty="0"/>
              <a:t>TITLE OF THE PRESENTATION</a:t>
            </a:r>
            <a:br>
              <a:rPr lang="en-US" dirty="0"/>
            </a:br>
            <a:r>
              <a:rPr lang="en-US" dirty="0"/>
              <a:t>LOREM IPSUM DOLOR SIT AMET </a:t>
            </a:r>
            <a:r>
              <a:rPr lang="en-US"/>
              <a:t>LOREM IPSUM</a:t>
            </a:r>
            <a:endParaRPr lang="en-US" dirty="0"/>
          </a:p>
        </p:txBody>
      </p:sp>
      <p:sp>
        <p:nvSpPr>
          <p:cNvPr id="8" name="Szöveg helye 8"/>
          <p:cNvSpPr>
            <a:spLocks noGrp="1"/>
          </p:cNvSpPr>
          <p:nvPr>
            <p:ph type="body" sz="quarter" idx="13" hasCustomPrompt="1"/>
          </p:nvPr>
        </p:nvSpPr>
        <p:spPr>
          <a:xfrm>
            <a:off x="9338211" y="2528208"/>
            <a:ext cx="18928961" cy="933449"/>
          </a:xfrm>
        </p:spPr>
        <p:txBody>
          <a:bodyPr>
            <a:normAutofit/>
          </a:bodyPr>
          <a:lstStyle>
            <a:lvl1pPr>
              <a:defRPr sz="5000"/>
            </a:lvl1pPr>
          </a:lstStyle>
          <a:p>
            <a:pPr lvl="0"/>
            <a:r>
              <a:rPr lang="en-US" dirty="0"/>
              <a:t>Names of presenters, Name¹, Name² etc.</a:t>
            </a:r>
          </a:p>
        </p:txBody>
      </p:sp>
      <p:sp>
        <p:nvSpPr>
          <p:cNvPr id="9" name="Szöveg helye 8"/>
          <p:cNvSpPr>
            <a:spLocks noGrp="1"/>
          </p:cNvSpPr>
          <p:nvPr>
            <p:ph type="body" sz="quarter" idx="14" hasCustomPrompt="1"/>
          </p:nvPr>
        </p:nvSpPr>
        <p:spPr>
          <a:xfrm>
            <a:off x="9332769" y="3748090"/>
            <a:ext cx="18970122" cy="562654"/>
          </a:xfrm>
        </p:spPr>
        <p:txBody>
          <a:bodyPr>
            <a:noAutofit/>
          </a:bodyPr>
          <a:lstStyle>
            <a:lvl1pPr>
              <a:lnSpc>
                <a:spcPct val="100000"/>
              </a:lnSpc>
              <a:defRPr sz="4000" baseline="0">
                <a:solidFill>
                  <a:schemeClr val="bg1"/>
                </a:solidFill>
              </a:defRPr>
            </a:lvl1pPr>
          </a:lstStyle>
          <a:p>
            <a:pPr lvl="0"/>
            <a:r>
              <a:rPr lang="en-US" dirty="0"/>
              <a:t>¹ Name of </a:t>
            </a:r>
            <a:r>
              <a:rPr lang="en-US"/>
              <a:t>departments lorem </a:t>
            </a:r>
            <a:r>
              <a:rPr lang="en-US" dirty="0"/>
              <a:t>ipsum dolor sit </a:t>
            </a:r>
            <a:r>
              <a:rPr lang="en-US" dirty="0" err="1"/>
              <a:t>amet</a:t>
            </a:r>
            <a:r>
              <a:rPr lang="en-US"/>
              <a:t>, consectetuer adipiscing elit</a:t>
            </a:r>
            <a:endParaRPr lang="en-US" dirty="0"/>
          </a:p>
        </p:txBody>
      </p:sp>
      <p:sp>
        <p:nvSpPr>
          <p:cNvPr id="10" name="Szöveg helye 8"/>
          <p:cNvSpPr>
            <a:spLocks noGrp="1"/>
          </p:cNvSpPr>
          <p:nvPr>
            <p:ph type="body" sz="quarter" idx="15" hasCustomPrompt="1"/>
          </p:nvPr>
        </p:nvSpPr>
        <p:spPr>
          <a:xfrm>
            <a:off x="9331108" y="4443487"/>
            <a:ext cx="18970122" cy="608962"/>
          </a:xfrm>
        </p:spPr>
        <p:txBody>
          <a:bodyPr>
            <a:noAutofit/>
          </a:bodyPr>
          <a:lstStyle>
            <a:lvl1pPr>
              <a:lnSpc>
                <a:spcPct val="100000"/>
              </a:lnSpc>
              <a:defRPr sz="4000" baseline="0">
                <a:solidFill>
                  <a:schemeClr val="bg1"/>
                </a:solidFill>
              </a:defRPr>
            </a:lvl1pPr>
          </a:lstStyle>
          <a:p>
            <a:pPr lvl="0"/>
            <a:r>
              <a:rPr lang="en-US" dirty="0"/>
              <a:t>² Name of </a:t>
            </a:r>
            <a:r>
              <a:rPr lang="en-US"/>
              <a:t>departments lorem </a:t>
            </a:r>
            <a:r>
              <a:rPr lang="en-US" dirty="0"/>
              <a:t>ipsum dolor sit </a:t>
            </a:r>
            <a:r>
              <a:rPr lang="en-US" dirty="0" err="1"/>
              <a:t>amet</a:t>
            </a:r>
            <a:r>
              <a:rPr lang="en-US"/>
              <a:t>, consectetuer adipiscing elit</a:t>
            </a:r>
            <a:endParaRPr lang="en-US" dirty="0"/>
          </a:p>
        </p:txBody>
      </p:sp>
    </p:spTree>
    <p:extLst>
      <p:ext uri="{BB962C8B-B14F-4D97-AF65-F5344CB8AC3E}">
        <p14:creationId xmlns:p14="http://schemas.microsoft.com/office/powerpoint/2010/main" val="38239044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2007205" y="41776650"/>
            <a:ext cx="6569035" cy="975110"/>
          </a:xfrm>
          <a:prstGeom prst="rect">
            <a:avLst/>
          </a:prstGeom>
        </p:spPr>
        <p:txBody>
          <a:bodyPr vert="horz" lIns="91440" tIns="45720" rIns="91440" bIns="45720" rtlCol="0" anchor="ctr"/>
          <a:lstStyle>
            <a:lvl1pPr algn="l">
              <a:defRPr sz="3831">
                <a:solidFill>
                  <a:schemeClr val="tx1">
                    <a:tint val="75000"/>
                  </a:schemeClr>
                </a:solidFill>
              </a:defRPr>
            </a:lvl1pPr>
          </a:lstStyle>
          <a:p>
            <a:fld id="{24A627C4-7BA6-4837-899C-B77690EE1294}" type="datetimeFigureOut">
              <a:rPr lang="en-US" smtClean="0"/>
              <a:t>11/8/2024</a:t>
            </a:fld>
            <a:endParaRPr lang="en-US"/>
          </a:p>
        </p:txBody>
      </p:sp>
      <p:sp>
        <p:nvSpPr>
          <p:cNvPr id="5" name="Footer Placeholder 4"/>
          <p:cNvSpPr>
            <a:spLocks noGrp="1"/>
          </p:cNvSpPr>
          <p:nvPr>
            <p:ph type="ftr" sz="quarter" idx="3"/>
          </p:nvPr>
        </p:nvSpPr>
        <p:spPr>
          <a:xfrm>
            <a:off x="9671080" y="41776650"/>
            <a:ext cx="9853553" cy="975110"/>
          </a:xfrm>
          <a:prstGeom prst="rect">
            <a:avLst/>
          </a:prstGeom>
        </p:spPr>
        <p:txBody>
          <a:bodyPr vert="horz" lIns="91440" tIns="45720" rIns="91440" bIns="45720" rtlCol="0" anchor="ctr"/>
          <a:lstStyle>
            <a:lvl1pPr algn="ctr">
              <a:defRPr sz="383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0619473" y="41776650"/>
            <a:ext cx="6569035" cy="975110"/>
          </a:xfrm>
          <a:prstGeom prst="rect">
            <a:avLst/>
          </a:prstGeom>
        </p:spPr>
        <p:txBody>
          <a:bodyPr vert="horz" lIns="91440" tIns="45720" rIns="91440" bIns="45720" rtlCol="0" anchor="ctr"/>
          <a:lstStyle>
            <a:lvl1pPr algn="r">
              <a:defRPr sz="3831">
                <a:solidFill>
                  <a:schemeClr val="tx1">
                    <a:tint val="75000"/>
                  </a:schemeClr>
                </a:solidFill>
              </a:defRPr>
            </a:lvl1pPr>
          </a:lstStyle>
          <a:p>
            <a:fld id="{E4C7F6E9-63B8-409F-9B4E-6BF3ACCBB584}" type="slidenum">
              <a:rPr lang="en-US" smtClean="0"/>
              <a:t>‹#›</a:t>
            </a:fld>
            <a:endParaRPr lang="en-US"/>
          </a:p>
        </p:txBody>
      </p:sp>
      <p:sp>
        <p:nvSpPr>
          <p:cNvPr id="7" name="Téglalap 6"/>
          <p:cNvSpPr/>
          <p:nvPr userDrawn="1"/>
        </p:nvSpPr>
        <p:spPr>
          <a:xfrm>
            <a:off x="0" y="-1"/>
            <a:ext cx="29195713" cy="5531711"/>
          </a:xfrm>
          <a:prstGeom prst="rect">
            <a:avLst/>
          </a:prstGeom>
          <a:solidFill>
            <a:srgbClr val="242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églalap 7"/>
          <p:cNvSpPr/>
          <p:nvPr userDrawn="1"/>
        </p:nvSpPr>
        <p:spPr>
          <a:xfrm>
            <a:off x="0" y="5531711"/>
            <a:ext cx="29195713" cy="174523"/>
          </a:xfrm>
          <a:prstGeom prst="rect">
            <a:avLst/>
          </a:prstGeom>
          <a:solidFill>
            <a:srgbClr val="B3A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Egyenes összekötő 11"/>
          <p:cNvCxnSpPr/>
          <p:nvPr userDrawn="1"/>
        </p:nvCxnSpPr>
        <p:spPr>
          <a:xfrm>
            <a:off x="7849013" y="593126"/>
            <a:ext cx="0" cy="4324863"/>
          </a:xfrm>
          <a:prstGeom prst="line">
            <a:avLst/>
          </a:prstGeom>
          <a:ln w="12700">
            <a:solidFill>
              <a:srgbClr val="E3D496"/>
            </a:solidFill>
          </a:ln>
        </p:spPr>
        <p:style>
          <a:lnRef idx="1">
            <a:schemeClr val="accent1"/>
          </a:lnRef>
          <a:fillRef idx="0">
            <a:schemeClr val="accent1"/>
          </a:fillRef>
          <a:effectRef idx="0">
            <a:schemeClr val="accent1"/>
          </a:effectRef>
          <a:fontRef idx="minor">
            <a:schemeClr val="tx1"/>
          </a:fontRef>
        </p:style>
      </p:cxnSp>
      <p:sp>
        <p:nvSpPr>
          <p:cNvPr id="16" name="Téglalap 15"/>
          <p:cNvSpPr/>
          <p:nvPr userDrawn="1"/>
        </p:nvSpPr>
        <p:spPr>
          <a:xfrm>
            <a:off x="0" y="41128951"/>
            <a:ext cx="29195713" cy="1674812"/>
          </a:xfrm>
          <a:prstGeom prst="rect">
            <a:avLst/>
          </a:prstGeom>
          <a:solidFill>
            <a:srgbClr val="242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églalap 16"/>
          <p:cNvSpPr/>
          <p:nvPr userDrawn="1"/>
        </p:nvSpPr>
        <p:spPr>
          <a:xfrm>
            <a:off x="0" y="41022637"/>
            <a:ext cx="29195713" cy="174523"/>
          </a:xfrm>
          <a:prstGeom prst="rect">
            <a:avLst/>
          </a:prstGeom>
          <a:solidFill>
            <a:srgbClr val="B3A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title="Title"/>
          <p:cNvSpPr>
            <a:spLocks noGrp="1"/>
          </p:cNvSpPr>
          <p:nvPr>
            <p:ph type="title"/>
          </p:nvPr>
        </p:nvSpPr>
        <p:spPr>
          <a:xfrm>
            <a:off x="9102043" y="704406"/>
            <a:ext cx="17583094" cy="172192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419993" y="10615384"/>
            <a:ext cx="17583094" cy="1521258"/>
          </a:xfrm>
          <a:prstGeom prst="rect">
            <a:avLst/>
          </a:prstGeom>
        </p:spPr>
        <p:txBody>
          <a:bodyPr vert="horz" lIns="91440" tIns="45720" rIns="91440" bIns="45720" rtlCol="0">
            <a:normAutofit/>
          </a:bodyPr>
          <a:lstStyle/>
          <a:p>
            <a:pPr lvl="0"/>
            <a:r>
              <a:rPr lang="hu-HU" dirty="0"/>
              <a:t>Mintaszöveg szerkesztése</a:t>
            </a:r>
          </a:p>
        </p:txBody>
      </p:sp>
      <p:pic>
        <p:nvPicPr>
          <p:cNvPr id="11" name="Kép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52785" y="154111"/>
            <a:ext cx="5043199" cy="5043199"/>
          </a:xfrm>
          <a:prstGeom prst="rect">
            <a:avLst/>
          </a:prstGeom>
        </p:spPr>
      </p:pic>
    </p:spTree>
    <p:extLst>
      <p:ext uri="{BB962C8B-B14F-4D97-AF65-F5344CB8AC3E}">
        <p14:creationId xmlns:p14="http://schemas.microsoft.com/office/powerpoint/2010/main" val="417881106"/>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2919588" rtl="0" eaLnBrk="1" latinLnBrk="0" hangingPunct="1">
        <a:lnSpc>
          <a:spcPct val="90000"/>
        </a:lnSpc>
        <a:spcBef>
          <a:spcPct val="0"/>
        </a:spcBef>
        <a:buNone/>
        <a:defRPr sz="5800" b="1" kern="1200" spc="300" baseline="0">
          <a:solidFill>
            <a:schemeClr val="bg1"/>
          </a:solidFill>
          <a:latin typeface="Trebuchet MS" panose="020B0603020202020204" pitchFamily="34" charset="0"/>
          <a:ea typeface="+mj-ea"/>
          <a:cs typeface="+mj-cs"/>
        </a:defRPr>
      </a:lvl1pPr>
    </p:titleStyle>
    <p:bodyStyle>
      <a:lvl1pPr marL="0" indent="0" algn="l" defTabSz="2919588" rtl="0" eaLnBrk="1" latinLnBrk="0" hangingPunct="1">
        <a:lnSpc>
          <a:spcPct val="90000"/>
        </a:lnSpc>
        <a:spcBef>
          <a:spcPts val="3193"/>
        </a:spcBef>
        <a:buFont typeface="Arial" panose="020B0604020202020204" pitchFamily="34" charset="0"/>
        <a:buNone/>
        <a:defRPr sz="5800" kern="1200">
          <a:solidFill>
            <a:srgbClr val="E3D496"/>
          </a:solidFill>
          <a:latin typeface="Trebuchet MS" panose="020B0603020202020204" pitchFamily="34" charset="0"/>
          <a:ea typeface="+mn-ea"/>
          <a:cs typeface="+mn-cs"/>
        </a:defRPr>
      </a:lvl1pPr>
      <a:lvl2pPr marL="2189691" indent="-729897" algn="l" defTabSz="2919588" rtl="0" eaLnBrk="1" latinLnBrk="0" hangingPunct="1">
        <a:lnSpc>
          <a:spcPct val="90000"/>
        </a:lnSpc>
        <a:spcBef>
          <a:spcPts val="1596"/>
        </a:spcBef>
        <a:buFont typeface="Arial" panose="020B0604020202020204" pitchFamily="34" charset="0"/>
        <a:buChar char="•"/>
        <a:defRPr sz="7663" kern="1200">
          <a:solidFill>
            <a:srgbClr val="E3D496"/>
          </a:solidFill>
          <a:latin typeface="Trebuchet MS" panose="020B0603020202020204" pitchFamily="34" charset="0"/>
          <a:ea typeface="+mn-ea"/>
          <a:cs typeface="+mn-cs"/>
        </a:defRPr>
      </a:lvl2pPr>
      <a:lvl3pPr marL="3649485" indent="-729897" algn="l" defTabSz="2919588" rtl="0" eaLnBrk="1" latinLnBrk="0" hangingPunct="1">
        <a:lnSpc>
          <a:spcPct val="90000"/>
        </a:lnSpc>
        <a:spcBef>
          <a:spcPts val="1596"/>
        </a:spcBef>
        <a:buFont typeface="Arial" panose="020B0604020202020204" pitchFamily="34" charset="0"/>
        <a:buChar char="•"/>
        <a:defRPr sz="6386" kern="1200">
          <a:solidFill>
            <a:srgbClr val="E3D496"/>
          </a:solidFill>
          <a:latin typeface="Trebuchet MS" panose="020B0603020202020204" pitchFamily="34" charset="0"/>
          <a:ea typeface="+mn-ea"/>
          <a:cs typeface="+mn-cs"/>
        </a:defRPr>
      </a:lvl3pPr>
      <a:lvl4pPr marL="5109279" indent="-729897" algn="l" defTabSz="2919588" rtl="0" eaLnBrk="1" latinLnBrk="0" hangingPunct="1">
        <a:lnSpc>
          <a:spcPct val="90000"/>
        </a:lnSpc>
        <a:spcBef>
          <a:spcPts val="1596"/>
        </a:spcBef>
        <a:buFont typeface="Arial" panose="020B0604020202020204" pitchFamily="34" charset="0"/>
        <a:buChar char="•"/>
        <a:defRPr sz="5747" kern="1200">
          <a:solidFill>
            <a:srgbClr val="E3D496"/>
          </a:solidFill>
          <a:latin typeface="Trebuchet MS" panose="020B0603020202020204" pitchFamily="34" charset="0"/>
          <a:ea typeface="+mn-ea"/>
          <a:cs typeface="+mn-cs"/>
        </a:defRPr>
      </a:lvl4pPr>
      <a:lvl5pPr marL="6569072" indent="-729897" algn="l" defTabSz="2919588" rtl="0" eaLnBrk="1" latinLnBrk="0" hangingPunct="1">
        <a:lnSpc>
          <a:spcPct val="90000"/>
        </a:lnSpc>
        <a:spcBef>
          <a:spcPts val="1596"/>
        </a:spcBef>
        <a:buFont typeface="Arial" panose="020B0604020202020204" pitchFamily="34" charset="0"/>
        <a:buChar char="•"/>
        <a:defRPr sz="5747" kern="1200">
          <a:solidFill>
            <a:srgbClr val="E3D496"/>
          </a:solidFill>
          <a:latin typeface="Trebuchet MS" panose="020B0603020202020204" pitchFamily="34" charset="0"/>
          <a:ea typeface="+mn-ea"/>
          <a:cs typeface="+mn-cs"/>
        </a:defRPr>
      </a:lvl5pPr>
      <a:lvl6pPr marL="8028866"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6pPr>
      <a:lvl7pPr marL="9488660"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7pPr>
      <a:lvl8pPr marL="10948454"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8pPr>
      <a:lvl9pPr marL="12408248"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9pPr>
    </p:bodyStyle>
    <p:otherStyle>
      <a:defPPr>
        <a:defRPr lang="en-US"/>
      </a:defPPr>
      <a:lvl1pPr marL="0" algn="l" defTabSz="2919588" rtl="0" eaLnBrk="1" latinLnBrk="0" hangingPunct="1">
        <a:defRPr sz="5747" kern="1200">
          <a:solidFill>
            <a:schemeClr val="tx1"/>
          </a:solidFill>
          <a:latin typeface="+mn-lt"/>
          <a:ea typeface="+mn-ea"/>
          <a:cs typeface="+mn-cs"/>
        </a:defRPr>
      </a:lvl1pPr>
      <a:lvl2pPr marL="1459794" algn="l" defTabSz="2919588" rtl="0" eaLnBrk="1" latinLnBrk="0" hangingPunct="1">
        <a:defRPr sz="5747" kern="1200">
          <a:solidFill>
            <a:schemeClr val="tx1"/>
          </a:solidFill>
          <a:latin typeface="+mn-lt"/>
          <a:ea typeface="+mn-ea"/>
          <a:cs typeface="+mn-cs"/>
        </a:defRPr>
      </a:lvl2pPr>
      <a:lvl3pPr marL="2919588" algn="l" defTabSz="2919588" rtl="0" eaLnBrk="1" latinLnBrk="0" hangingPunct="1">
        <a:defRPr sz="5747" kern="1200">
          <a:solidFill>
            <a:schemeClr val="tx1"/>
          </a:solidFill>
          <a:latin typeface="+mn-lt"/>
          <a:ea typeface="+mn-ea"/>
          <a:cs typeface="+mn-cs"/>
        </a:defRPr>
      </a:lvl3pPr>
      <a:lvl4pPr marL="4379382" algn="l" defTabSz="2919588" rtl="0" eaLnBrk="1" latinLnBrk="0" hangingPunct="1">
        <a:defRPr sz="5747" kern="1200">
          <a:solidFill>
            <a:schemeClr val="tx1"/>
          </a:solidFill>
          <a:latin typeface="+mn-lt"/>
          <a:ea typeface="+mn-ea"/>
          <a:cs typeface="+mn-cs"/>
        </a:defRPr>
      </a:lvl4pPr>
      <a:lvl5pPr marL="5839176" algn="l" defTabSz="2919588" rtl="0" eaLnBrk="1" latinLnBrk="0" hangingPunct="1">
        <a:defRPr sz="5747" kern="1200">
          <a:solidFill>
            <a:schemeClr val="tx1"/>
          </a:solidFill>
          <a:latin typeface="+mn-lt"/>
          <a:ea typeface="+mn-ea"/>
          <a:cs typeface="+mn-cs"/>
        </a:defRPr>
      </a:lvl5pPr>
      <a:lvl6pPr marL="7298969" algn="l" defTabSz="2919588" rtl="0" eaLnBrk="1" latinLnBrk="0" hangingPunct="1">
        <a:defRPr sz="5747" kern="1200">
          <a:solidFill>
            <a:schemeClr val="tx1"/>
          </a:solidFill>
          <a:latin typeface="+mn-lt"/>
          <a:ea typeface="+mn-ea"/>
          <a:cs typeface="+mn-cs"/>
        </a:defRPr>
      </a:lvl6pPr>
      <a:lvl7pPr marL="8758763" algn="l" defTabSz="2919588" rtl="0" eaLnBrk="1" latinLnBrk="0" hangingPunct="1">
        <a:defRPr sz="5747" kern="1200">
          <a:solidFill>
            <a:schemeClr val="tx1"/>
          </a:solidFill>
          <a:latin typeface="+mn-lt"/>
          <a:ea typeface="+mn-ea"/>
          <a:cs typeface="+mn-cs"/>
        </a:defRPr>
      </a:lvl7pPr>
      <a:lvl8pPr marL="10218557" algn="l" defTabSz="2919588" rtl="0" eaLnBrk="1" latinLnBrk="0" hangingPunct="1">
        <a:defRPr sz="5747" kern="1200">
          <a:solidFill>
            <a:schemeClr val="tx1"/>
          </a:solidFill>
          <a:latin typeface="+mn-lt"/>
          <a:ea typeface="+mn-ea"/>
          <a:cs typeface="+mn-cs"/>
        </a:defRPr>
      </a:lvl8pPr>
      <a:lvl9pPr marL="11678351" algn="l" defTabSz="2919588" rtl="0" eaLnBrk="1" latinLnBrk="0" hangingPunct="1">
        <a:defRPr sz="57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492790" y="868403"/>
            <a:ext cx="18996256" cy="1721921"/>
          </a:xfrm>
        </p:spPr>
        <p:txBody>
          <a:bodyPr>
            <a:normAutofit fontScale="90000"/>
          </a:bodyPr>
          <a:lstStyle/>
          <a:p>
            <a:r>
              <a:rPr lang="hu-HU" dirty="0" err="1"/>
              <a:t>Geographic</a:t>
            </a:r>
            <a:r>
              <a:rPr lang="hu-HU" dirty="0"/>
              <a:t> </a:t>
            </a:r>
            <a:r>
              <a:rPr lang="hu-HU" dirty="0" err="1"/>
              <a:t>Distribution</a:t>
            </a:r>
            <a:r>
              <a:rPr lang="hu-HU" dirty="0"/>
              <a:t>, </a:t>
            </a:r>
            <a:r>
              <a:rPr lang="hu-HU" dirty="0" err="1"/>
              <a:t>Communication</a:t>
            </a:r>
            <a:r>
              <a:rPr lang="hu-HU" dirty="0"/>
              <a:t> and</a:t>
            </a:r>
            <a:br>
              <a:rPr lang="hu-HU" dirty="0"/>
            </a:br>
            <a:r>
              <a:rPr lang="hu-HU" dirty="0" err="1"/>
              <a:t>Preventive</a:t>
            </a:r>
            <a:r>
              <a:rPr lang="hu-HU" dirty="0"/>
              <a:t> Health </a:t>
            </a:r>
            <a:r>
              <a:rPr lang="hu-HU" dirty="0" err="1"/>
              <a:t>Services</a:t>
            </a:r>
            <a:r>
              <a:rPr lang="hu-HU" dirty="0"/>
              <a:t> of Health </a:t>
            </a:r>
            <a:r>
              <a:rPr lang="hu-HU" dirty="0" err="1"/>
              <a:t>Development</a:t>
            </a:r>
            <a:r>
              <a:rPr lang="hu-HU" dirty="0"/>
              <a:t> </a:t>
            </a:r>
            <a:r>
              <a:rPr lang="hu-HU" dirty="0" err="1"/>
              <a:t>Offices</a:t>
            </a:r>
            <a:r>
              <a:rPr lang="hu-HU" dirty="0"/>
              <a:t> in Hungary </a:t>
            </a:r>
            <a:r>
              <a:rPr lang="hu-HU" dirty="0" err="1"/>
              <a:t>for</a:t>
            </a:r>
            <a:r>
              <a:rPr lang="hu-HU" dirty="0"/>
              <a:t> </a:t>
            </a:r>
            <a:r>
              <a:rPr lang="hu-HU" dirty="0" err="1"/>
              <a:t>the</a:t>
            </a:r>
            <a:r>
              <a:rPr lang="hu-HU" dirty="0"/>
              <a:t> </a:t>
            </a:r>
            <a:r>
              <a:rPr lang="hu-HU" dirty="0" err="1"/>
              <a:t>Elderly</a:t>
            </a:r>
            <a:r>
              <a:rPr lang="hu-HU" dirty="0"/>
              <a:t> </a:t>
            </a:r>
            <a:r>
              <a:rPr lang="hu-HU" dirty="0" err="1"/>
              <a:t>Populations</a:t>
            </a:r>
            <a:br>
              <a:rPr lang="hu-HU" dirty="0"/>
            </a:br>
            <a:endParaRPr lang="en-US" dirty="0"/>
          </a:p>
        </p:txBody>
      </p:sp>
      <p:sp>
        <p:nvSpPr>
          <p:cNvPr id="3" name="Szöveg helye 2"/>
          <p:cNvSpPr>
            <a:spLocks noGrp="1"/>
          </p:cNvSpPr>
          <p:nvPr>
            <p:ph type="body" sz="quarter" idx="13"/>
          </p:nvPr>
        </p:nvSpPr>
        <p:spPr>
          <a:xfrm>
            <a:off x="8492790" y="2558401"/>
            <a:ext cx="18928961" cy="933449"/>
          </a:xfrm>
        </p:spPr>
        <p:txBody>
          <a:bodyPr>
            <a:normAutofit fontScale="92500"/>
          </a:bodyPr>
          <a:lstStyle/>
          <a:p>
            <a:r>
              <a:rPr lang="hu-HU" dirty="0"/>
              <a:t>Peter Domjan</a:t>
            </a:r>
            <a:r>
              <a:rPr lang="hu-HU" baseline="30000" dirty="0"/>
              <a:t>1</a:t>
            </a:r>
            <a:r>
              <a:rPr lang="hu-HU" dirty="0"/>
              <a:t>, Viola Angyal</a:t>
            </a:r>
            <a:r>
              <a:rPr lang="hu-HU" baseline="30000" dirty="0"/>
              <a:t>2</a:t>
            </a:r>
            <a:r>
              <a:rPr lang="hu-HU" dirty="0"/>
              <a:t>, Dr. Bertalan Ádám</a:t>
            </a:r>
            <a:r>
              <a:rPr lang="hu-HU" baseline="30000" dirty="0"/>
              <a:t>3</a:t>
            </a:r>
            <a:r>
              <a:rPr lang="hu-HU" dirty="0"/>
              <a:t>, Dr. Istvan Vingender</a:t>
            </a:r>
            <a:r>
              <a:rPr lang="hu-HU" baseline="30000" dirty="0"/>
              <a:t>3</a:t>
            </a:r>
            <a:endParaRPr lang="en-US" baseline="30000" dirty="0"/>
          </a:p>
        </p:txBody>
      </p:sp>
      <p:sp>
        <p:nvSpPr>
          <p:cNvPr id="4" name="Szöveg helye 3"/>
          <p:cNvSpPr>
            <a:spLocks noGrp="1"/>
          </p:cNvSpPr>
          <p:nvPr>
            <p:ph type="body" sz="quarter" idx="14"/>
          </p:nvPr>
        </p:nvSpPr>
        <p:spPr>
          <a:xfrm>
            <a:off x="8641893" y="3403569"/>
            <a:ext cx="18970122" cy="562654"/>
          </a:xfrm>
        </p:spPr>
        <p:txBody>
          <a:bodyPr/>
          <a:lstStyle/>
          <a:p>
            <a:r>
              <a:rPr lang="hu-HU" baseline="30000" dirty="0"/>
              <a:t>1 2 </a:t>
            </a:r>
            <a:r>
              <a:rPr lang="hu-HU" dirty="0" err="1"/>
              <a:t>Doctoral</a:t>
            </a:r>
            <a:r>
              <a:rPr lang="hu-HU" dirty="0"/>
              <a:t> College, Health </a:t>
            </a:r>
            <a:r>
              <a:rPr lang="hu-HU" dirty="0" err="1"/>
              <a:t>Sciences</a:t>
            </a:r>
            <a:r>
              <a:rPr lang="hu-HU" dirty="0"/>
              <a:t> </a:t>
            </a:r>
            <a:r>
              <a:rPr lang="hu-HU" dirty="0" err="1"/>
              <a:t>Division</a:t>
            </a:r>
            <a:endParaRPr lang="en-US" dirty="0"/>
          </a:p>
        </p:txBody>
      </p:sp>
      <p:sp>
        <p:nvSpPr>
          <p:cNvPr id="5" name="Szöveg helye 4"/>
          <p:cNvSpPr>
            <a:spLocks noGrp="1"/>
          </p:cNvSpPr>
          <p:nvPr>
            <p:ph type="body" sz="quarter" idx="15"/>
          </p:nvPr>
        </p:nvSpPr>
        <p:spPr>
          <a:xfrm>
            <a:off x="8660972" y="4218132"/>
            <a:ext cx="19390430" cy="579791"/>
          </a:xfrm>
        </p:spPr>
        <p:txBody>
          <a:bodyPr/>
          <a:lstStyle/>
          <a:p>
            <a:r>
              <a:rPr lang="hu-HU" baseline="30000" dirty="0"/>
              <a:t>3</a:t>
            </a:r>
            <a:r>
              <a:rPr lang="hu-HU" dirty="0"/>
              <a:t> </a:t>
            </a:r>
            <a:r>
              <a:rPr lang="hu-HU" dirty="0" err="1"/>
              <a:t>Faculty</a:t>
            </a:r>
            <a:r>
              <a:rPr lang="hu-HU" dirty="0"/>
              <a:t> of Health </a:t>
            </a:r>
            <a:r>
              <a:rPr lang="hu-HU" dirty="0" err="1"/>
              <a:t>Sciences</a:t>
            </a:r>
            <a:r>
              <a:rPr lang="hu-HU" dirty="0"/>
              <a:t>, </a:t>
            </a:r>
            <a:r>
              <a:rPr lang="hu-HU" dirty="0" err="1"/>
              <a:t>Department</a:t>
            </a:r>
            <a:r>
              <a:rPr lang="hu-HU" dirty="0"/>
              <a:t> of </a:t>
            </a:r>
            <a:r>
              <a:rPr lang="hu-HU" dirty="0" err="1"/>
              <a:t>Social</a:t>
            </a:r>
            <a:r>
              <a:rPr lang="hu-HU" dirty="0"/>
              <a:t> </a:t>
            </a:r>
            <a:r>
              <a:rPr lang="hu-HU" dirty="0" err="1"/>
              <a:t>Sciences</a:t>
            </a:r>
            <a:endParaRPr lang="en-US" dirty="0"/>
          </a:p>
        </p:txBody>
      </p:sp>
      <p:sp>
        <p:nvSpPr>
          <p:cNvPr id="6" name="Téglalap 5"/>
          <p:cNvSpPr/>
          <p:nvPr/>
        </p:nvSpPr>
        <p:spPr>
          <a:xfrm>
            <a:off x="1655462" y="6599198"/>
            <a:ext cx="12401550" cy="1229541"/>
          </a:xfrm>
          <a:prstGeom prst="rect">
            <a:avLst/>
          </a:prstGeom>
          <a:solidFill>
            <a:srgbClr val="242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zövegdoboz 7"/>
          <p:cNvSpPr txBox="1"/>
          <p:nvPr/>
        </p:nvSpPr>
        <p:spPr>
          <a:xfrm>
            <a:off x="1952229" y="6719317"/>
            <a:ext cx="11181806" cy="1015663"/>
          </a:xfrm>
          <a:prstGeom prst="rect">
            <a:avLst/>
          </a:prstGeom>
          <a:noFill/>
        </p:spPr>
        <p:txBody>
          <a:bodyPr wrap="square" rtlCol="0">
            <a:spAutoFit/>
          </a:bodyPr>
          <a:lstStyle/>
          <a:p>
            <a:r>
              <a:rPr lang="en-US" sz="5800" spc="300">
                <a:solidFill>
                  <a:schemeClr val="bg1"/>
                </a:solidFill>
                <a:latin typeface="Trebuchet MS" panose="020B0603020202020204" pitchFamily="34" charset="0"/>
              </a:rPr>
              <a:t>INTRODUCTION</a:t>
            </a:r>
          </a:p>
        </p:txBody>
      </p:sp>
      <p:sp>
        <p:nvSpPr>
          <p:cNvPr id="13" name="Téglalap 12"/>
          <p:cNvSpPr/>
          <p:nvPr/>
        </p:nvSpPr>
        <p:spPr>
          <a:xfrm>
            <a:off x="1705415" y="17492445"/>
            <a:ext cx="12401550" cy="1229541"/>
          </a:xfrm>
          <a:prstGeom prst="rect">
            <a:avLst/>
          </a:prstGeom>
          <a:solidFill>
            <a:srgbClr val="242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zövegdoboz 13"/>
          <p:cNvSpPr txBox="1"/>
          <p:nvPr/>
        </p:nvSpPr>
        <p:spPr>
          <a:xfrm>
            <a:off x="2017539" y="17618138"/>
            <a:ext cx="11181806" cy="1015663"/>
          </a:xfrm>
          <a:prstGeom prst="rect">
            <a:avLst/>
          </a:prstGeom>
          <a:noFill/>
        </p:spPr>
        <p:txBody>
          <a:bodyPr wrap="square" rtlCol="0">
            <a:spAutoFit/>
          </a:bodyPr>
          <a:lstStyle/>
          <a:p>
            <a:r>
              <a:rPr lang="en-US" sz="5800" spc="300" dirty="0">
                <a:solidFill>
                  <a:schemeClr val="bg1"/>
                </a:solidFill>
                <a:latin typeface="Trebuchet MS" panose="020B0603020202020204" pitchFamily="34" charset="0"/>
              </a:rPr>
              <a:t>MATERIALS AND METHODS</a:t>
            </a:r>
          </a:p>
        </p:txBody>
      </p:sp>
      <p:sp>
        <p:nvSpPr>
          <p:cNvPr id="17" name="Téglalap 16"/>
          <p:cNvSpPr/>
          <p:nvPr/>
        </p:nvSpPr>
        <p:spPr>
          <a:xfrm>
            <a:off x="1700655" y="27246916"/>
            <a:ext cx="12401550" cy="1229541"/>
          </a:xfrm>
          <a:prstGeom prst="rect">
            <a:avLst/>
          </a:prstGeom>
          <a:solidFill>
            <a:srgbClr val="242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zövegdoboz 17"/>
          <p:cNvSpPr txBox="1"/>
          <p:nvPr/>
        </p:nvSpPr>
        <p:spPr>
          <a:xfrm>
            <a:off x="2017539" y="27363909"/>
            <a:ext cx="11181806" cy="1015663"/>
          </a:xfrm>
          <a:prstGeom prst="rect">
            <a:avLst/>
          </a:prstGeom>
          <a:noFill/>
        </p:spPr>
        <p:txBody>
          <a:bodyPr wrap="square" rtlCol="0">
            <a:spAutoFit/>
          </a:bodyPr>
          <a:lstStyle/>
          <a:p>
            <a:r>
              <a:rPr lang="hu-HU" sz="5800" spc="300" dirty="0">
                <a:solidFill>
                  <a:schemeClr val="bg1"/>
                </a:solidFill>
                <a:latin typeface="Trebuchet MS" panose="020B0603020202020204" pitchFamily="34" charset="0"/>
              </a:rPr>
              <a:t>RESULTS</a:t>
            </a:r>
            <a:endParaRPr lang="en-US" sz="5800" spc="300" dirty="0">
              <a:solidFill>
                <a:schemeClr val="bg1"/>
              </a:solidFill>
              <a:latin typeface="Trebuchet MS" panose="020B0603020202020204" pitchFamily="34" charset="0"/>
            </a:endParaRPr>
          </a:p>
        </p:txBody>
      </p:sp>
      <p:sp>
        <p:nvSpPr>
          <p:cNvPr id="19" name="Téglalap 18"/>
          <p:cNvSpPr/>
          <p:nvPr/>
        </p:nvSpPr>
        <p:spPr>
          <a:xfrm>
            <a:off x="15346950" y="35042268"/>
            <a:ext cx="12401550" cy="1229541"/>
          </a:xfrm>
          <a:prstGeom prst="rect">
            <a:avLst/>
          </a:prstGeom>
          <a:solidFill>
            <a:srgbClr val="242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zövegdoboz 19"/>
          <p:cNvSpPr txBox="1"/>
          <p:nvPr/>
        </p:nvSpPr>
        <p:spPr>
          <a:xfrm>
            <a:off x="15776802" y="35149206"/>
            <a:ext cx="11181806" cy="1015663"/>
          </a:xfrm>
          <a:prstGeom prst="rect">
            <a:avLst/>
          </a:prstGeom>
          <a:noFill/>
        </p:spPr>
        <p:txBody>
          <a:bodyPr wrap="square" rtlCol="0">
            <a:spAutoFit/>
          </a:bodyPr>
          <a:lstStyle/>
          <a:p>
            <a:r>
              <a:rPr lang="hu-HU" sz="5800" spc="300" dirty="0">
                <a:solidFill>
                  <a:schemeClr val="bg1"/>
                </a:solidFill>
                <a:latin typeface="Trebuchet MS" panose="020B0603020202020204" pitchFamily="34" charset="0"/>
              </a:rPr>
              <a:t>CONCLUSION</a:t>
            </a:r>
            <a:endParaRPr lang="en-US" sz="5800" spc="300" dirty="0">
              <a:solidFill>
                <a:schemeClr val="bg1"/>
              </a:solidFill>
              <a:latin typeface="Trebuchet MS" panose="020B0603020202020204" pitchFamily="34" charset="0"/>
            </a:endParaRPr>
          </a:p>
        </p:txBody>
      </p:sp>
      <p:sp>
        <p:nvSpPr>
          <p:cNvPr id="36" name="Szövegdoboz 35"/>
          <p:cNvSpPr txBox="1"/>
          <p:nvPr/>
        </p:nvSpPr>
        <p:spPr>
          <a:xfrm>
            <a:off x="1655462" y="8061597"/>
            <a:ext cx="12336240" cy="3323987"/>
          </a:xfrm>
          <a:prstGeom prst="rect">
            <a:avLst/>
          </a:prstGeom>
          <a:noFill/>
        </p:spPr>
        <p:txBody>
          <a:bodyPr wrap="square" rtlCol="0">
            <a:spAutoFit/>
          </a:bodyPr>
          <a:lstStyle/>
          <a:p>
            <a:pPr algn="just"/>
            <a:r>
              <a:rPr lang="en-US" sz="3000" dirty="0">
                <a:solidFill>
                  <a:srgbClr val="242F62"/>
                </a:solidFill>
                <a:latin typeface="Trebuchet MS" panose="020B0603020202020204" pitchFamily="34" charset="0"/>
              </a:rPr>
              <a:t>There are currently 108 Health Development Offices (HDOs) operating in Hungary. These offices provide preventive health services in dietetics, exercise therapy, and mental health for the general population. As publicly funded services, they are available free of charge to those interested, with the primary aim of preventing major chronic diseases. Consequently, these offices focus on reducing health risk factors.</a:t>
            </a:r>
          </a:p>
        </p:txBody>
      </p:sp>
      <p:sp>
        <p:nvSpPr>
          <p:cNvPr id="40" name="Szövegdoboz 39"/>
          <p:cNvSpPr txBox="1"/>
          <p:nvPr/>
        </p:nvSpPr>
        <p:spPr>
          <a:xfrm>
            <a:off x="15302821" y="12435363"/>
            <a:ext cx="12336240" cy="16250603"/>
          </a:xfrm>
          <a:prstGeom prst="rect">
            <a:avLst/>
          </a:prstGeom>
          <a:noFill/>
        </p:spPr>
        <p:txBody>
          <a:bodyPr wrap="square" rtlCol="0">
            <a:spAutoFit/>
          </a:bodyPr>
          <a:lstStyle/>
          <a:p>
            <a:pPr algn="just"/>
            <a:r>
              <a:rPr lang="en-US" sz="3000" dirty="0">
                <a:solidFill>
                  <a:srgbClr val="242F62"/>
                </a:solidFill>
                <a:latin typeface="Trebuchet MS" panose="020B0603020202020204" pitchFamily="34" charset="0"/>
              </a:rPr>
              <a:t>Our analysis indicated an underrepresentation of HDOs in Budapest and Pest county. County-level disparities, as measured by the </a:t>
            </a:r>
            <a:br>
              <a:rPr lang="hu-HU" sz="3000" dirty="0">
                <a:solidFill>
                  <a:srgbClr val="242F62"/>
                </a:solidFill>
                <a:latin typeface="Trebuchet MS" panose="020B0603020202020204" pitchFamily="34" charset="0"/>
              </a:rPr>
            </a:br>
            <a:r>
              <a:rPr lang="en-US" sz="3000" dirty="0">
                <a:solidFill>
                  <a:srgbClr val="242F62"/>
                </a:solidFill>
                <a:latin typeface="Trebuchet MS" panose="020B0603020202020204" pitchFamily="34" charset="0"/>
              </a:rPr>
              <a:t>LQ index, revealed that, in addition to the capital and its surrounding area, HDOs were also underrepresented in N</a:t>
            </a:r>
            <a:r>
              <a:rPr lang="hu-HU" sz="3000" dirty="0">
                <a:solidFill>
                  <a:srgbClr val="242F62"/>
                </a:solidFill>
                <a:latin typeface="Trebuchet MS" panose="020B0603020202020204" pitchFamily="34" charset="0"/>
              </a:rPr>
              <a:t>o</a:t>
            </a:r>
            <a:r>
              <a:rPr lang="en-US" sz="3000" dirty="0">
                <a:solidFill>
                  <a:srgbClr val="242F62"/>
                </a:solidFill>
                <a:latin typeface="Trebuchet MS" panose="020B0603020202020204" pitchFamily="34" charset="0"/>
              </a:rPr>
              <a:t>gr</a:t>
            </a:r>
            <a:r>
              <a:rPr lang="hu-HU" sz="3000" dirty="0">
                <a:solidFill>
                  <a:srgbClr val="242F62"/>
                </a:solidFill>
                <a:latin typeface="Trebuchet MS" panose="020B0603020202020204" pitchFamily="34" charset="0"/>
              </a:rPr>
              <a:t>a</a:t>
            </a:r>
            <a:r>
              <a:rPr lang="en-US" sz="3000" dirty="0">
                <a:solidFill>
                  <a:srgbClr val="242F62"/>
                </a:solidFill>
                <a:latin typeface="Trebuchet MS" panose="020B0603020202020204" pitchFamily="34" charset="0"/>
              </a:rPr>
              <a:t>d, Vas, and </a:t>
            </a:r>
            <a:r>
              <a:rPr lang="en-US" sz="3000" dirty="0" err="1">
                <a:solidFill>
                  <a:srgbClr val="242F62"/>
                </a:solidFill>
                <a:latin typeface="Trebuchet MS" panose="020B0603020202020204" pitchFamily="34" charset="0"/>
              </a:rPr>
              <a:t>Gy</a:t>
            </a:r>
            <a:r>
              <a:rPr lang="hu-HU" sz="3000" dirty="0">
                <a:solidFill>
                  <a:srgbClr val="242F62"/>
                </a:solidFill>
                <a:latin typeface="Trebuchet MS" panose="020B0603020202020204" pitchFamily="34" charset="0"/>
              </a:rPr>
              <a:t>o</a:t>
            </a:r>
            <a:r>
              <a:rPr lang="en-US" sz="3000" dirty="0">
                <a:solidFill>
                  <a:srgbClr val="242F62"/>
                </a:solidFill>
                <a:latin typeface="Trebuchet MS" panose="020B0603020202020204" pitchFamily="34" charset="0"/>
              </a:rPr>
              <a:t>r-</a:t>
            </a:r>
            <a:r>
              <a:rPr lang="en-US" sz="3000" dirty="0" err="1">
                <a:solidFill>
                  <a:srgbClr val="242F62"/>
                </a:solidFill>
                <a:latin typeface="Trebuchet MS" panose="020B0603020202020204" pitchFamily="34" charset="0"/>
              </a:rPr>
              <a:t>Moson</a:t>
            </a:r>
            <a:r>
              <a:rPr lang="en-US" sz="3000" dirty="0">
                <a:solidFill>
                  <a:srgbClr val="242F62"/>
                </a:solidFill>
                <a:latin typeface="Trebuchet MS" panose="020B0603020202020204" pitchFamily="34" charset="0"/>
              </a:rPr>
              <a:t>-Sopron counties, with Baranya county joining this group for the elderly population (Table 1). </a:t>
            </a:r>
            <a:endParaRPr lang="hu-HU" sz="3000" dirty="0">
              <a:solidFill>
                <a:srgbClr val="242F62"/>
              </a:solidFill>
              <a:latin typeface="Trebuchet MS" panose="020B0603020202020204" pitchFamily="34" charset="0"/>
            </a:endParaRPr>
          </a:p>
          <a:p>
            <a:pPr algn="just"/>
            <a:endParaRPr lang="hu-HU" sz="3000" dirty="0">
              <a:solidFill>
                <a:srgbClr val="242F62"/>
              </a:solidFill>
              <a:latin typeface="Trebuchet MS" panose="020B0603020202020204" pitchFamily="34" charset="0"/>
            </a:endParaRPr>
          </a:p>
          <a:p>
            <a:pPr algn="just"/>
            <a:r>
              <a:rPr lang="en-US" sz="3000" dirty="0">
                <a:solidFill>
                  <a:srgbClr val="242F62"/>
                </a:solidFill>
                <a:latin typeface="Trebuchet MS" panose="020B0603020202020204" pitchFamily="34" charset="0"/>
              </a:rPr>
              <a:t>The Gini Coefficient, approximately 0.25 for both the total population and the older generation, indicated low concentration in the territorial distribution of HDOs across different counties (Figure 1). </a:t>
            </a:r>
            <a:endParaRPr lang="hu-HU" sz="3000" dirty="0">
              <a:solidFill>
                <a:srgbClr val="242F62"/>
              </a:solidFill>
              <a:latin typeface="Trebuchet MS" panose="020B0603020202020204" pitchFamily="34" charset="0"/>
            </a:endParaRPr>
          </a:p>
          <a:p>
            <a:pPr algn="just"/>
            <a:endParaRPr lang="hu-HU" sz="3000" dirty="0">
              <a:solidFill>
                <a:srgbClr val="242F62"/>
              </a:solidFill>
              <a:latin typeface="Trebuchet MS" panose="020B0603020202020204" pitchFamily="34" charset="0"/>
            </a:endParaRPr>
          </a:p>
          <a:p>
            <a:pPr algn="just"/>
            <a:r>
              <a:rPr lang="en-US" sz="3000" dirty="0">
                <a:solidFill>
                  <a:srgbClr val="242F62"/>
                </a:solidFill>
                <a:latin typeface="Trebuchet MS" panose="020B0603020202020204" pitchFamily="34" charset="0"/>
              </a:rPr>
              <a:t>These findings were validated using the Herfindahl-Hirschman Index (HHI), which showed a value of 0.063 based on the number of HDOs in the counties, supporting the measurements and indicating low concentration. The Entropy Index, calculated based on the number of HDOs per 100,000 population, yielded a value of 1.2431 for the total population, suggesting high variability at the county level despite the overall low concentration indicating national coverage. </a:t>
            </a:r>
            <a:r>
              <a:rPr lang="hu-HU" sz="3000" dirty="0">
                <a:solidFill>
                  <a:srgbClr val="242F62"/>
                </a:solidFill>
                <a:latin typeface="Trebuchet MS" panose="020B0603020202020204" pitchFamily="34" charset="0"/>
              </a:rPr>
              <a:t>The </a:t>
            </a:r>
            <a:r>
              <a:rPr lang="hu-HU" sz="3000" dirty="0" err="1">
                <a:solidFill>
                  <a:srgbClr val="242F62"/>
                </a:solidFill>
                <a:latin typeface="Trebuchet MS" panose="020B0603020202020204" pitchFamily="34" charset="0"/>
              </a:rPr>
              <a:t>value</a:t>
            </a:r>
            <a:r>
              <a:rPr lang="hu-HU" sz="3000" dirty="0">
                <a:solidFill>
                  <a:srgbClr val="242F62"/>
                </a:solidFill>
                <a:latin typeface="Trebuchet MS" panose="020B0603020202020204" pitchFamily="34" charset="0"/>
              </a:rPr>
              <a:t> </a:t>
            </a:r>
            <a:r>
              <a:rPr lang="hu-HU" sz="3000" dirty="0" err="1">
                <a:solidFill>
                  <a:srgbClr val="242F62"/>
                </a:solidFill>
                <a:latin typeface="Trebuchet MS" panose="020B0603020202020204" pitchFamily="34" charset="0"/>
              </a:rPr>
              <a:t>for</a:t>
            </a:r>
            <a:r>
              <a:rPr lang="hu-HU" sz="3000" dirty="0">
                <a:solidFill>
                  <a:srgbClr val="242F62"/>
                </a:solidFill>
                <a:latin typeface="Trebuchet MS" panose="020B0603020202020204" pitchFamily="34" charset="0"/>
              </a:rPr>
              <a:t> </a:t>
            </a:r>
            <a:r>
              <a:rPr lang="hu-HU" sz="3000" dirty="0" err="1">
                <a:solidFill>
                  <a:srgbClr val="242F62"/>
                </a:solidFill>
                <a:latin typeface="Trebuchet MS" panose="020B0603020202020204" pitchFamily="34" charset="0"/>
              </a:rPr>
              <a:t>the</a:t>
            </a:r>
            <a:r>
              <a:rPr lang="hu-HU" sz="3000" dirty="0">
                <a:solidFill>
                  <a:srgbClr val="242F62"/>
                </a:solidFill>
                <a:latin typeface="Trebuchet MS" panose="020B0603020202020204" pitchFamily="34" charset="0"/>
              </a:rPr>
              <a:t> </a:t>
            </a:r>
            <a:r>
              <a:rPr lang="hu-HU" sz="3000" dirty="0" err="1">
                <a:solidFill>
                  <a:srgbClr val="242F62"/>
                </a:solidFill>
                <a:latin typeface="Trebuchet MS" panose="020B0603020202020204" pitchFamily="34" charset="0"/>
              </a:rPr>
              <a:t>population</a:t>
            </a:r>
            <a:r>
              <a:rPr lang="hu-HU" sz="3000" dirty="0">
                <a:solidFill>
                  <a:srgbClr val="242F62"/>
                </a:solidFill>
                <a:latin typeface="Trebuchet MS" panose="020B0603020202020204" pitchFamily="34" charset="0"/>
              </a:rPr>
              <a:t> over 64 </a:t>
            </a:r>
            <a:r>
              <a:rPr lang="hu-HU" sz="3000" dirty="0" err="1">
                <a:solidFill>
                  <a:srgbClr val="242F62"/>
                </a:solidFill>
                <a:latin typeface="Trebuchet MS" panose="020B0603020202020204" pitchFamily="34" charset="0"/>
              </a:rPr>
              <a:t>was</a:t>
            </a:r>
            <a:r>
              <a:rPr lang="hu-HU" sz="3000" dirty="0">
                <a:solidFill>
                  <a:srgbClr val="242F62"/>
                </a:solidFill>
                <a:latin typeface="Trebuchet MS" panose="020B0603020202020204" pitchFamily="34" charset="0"/>
              </a:rPr>
              <a:t> </a:t>
            </a:r>
            <a:r>
              <a:rPr lang="hu-HU" sz="3000" dirty="0" err="1">
                <a:solidFill>
                  <a:srgbClr val="242F62"/>
                </a:solidFill>
                <a:latin typeface="Trebuchet MS" panose="020B0603020202020204" pitchFamily="34" charset="0"/>
              </a:rPr>
              <a:t>similarly</a:t>
            </a:r>
            <a:r>
              <a:rPr lang="hu-HU" sz="3000" dirty="0">
                <a:solidFill>
                  <a:srgbClr val="242F62"/>
                </a:solidFill>
                <a:latin typeface="Trebuchet MS" panose="020B0603020202020204" pitchFamily="34" charset="0"/>
              </a:rPr>
              <a:t> 1.2454</a:t>
            </a:r>
            <a:r>
              <a:rPr lang="en-US" sz="3000" dirty="0">
                <a:solidFill>
                  <a:srgbClr val="242F62"/>
                </a:solidFill>
                <a:latin typeface="Trebuchet MS" panose="020B0603020202020204" pitchFamily="34" charset="0"/>
              </a:rPr>
              <a:t>. The data suggest that while HDO accessibility varies across counties for both the total and elderly populations, significant spatial concentration is not present, as evidenced by the low Gini index (Figure 1). Examining the stochastic relationship between county population size and the number of HDOs showed an expected positive trend; however, a Pearson correlation coefficient of 0.377 indicated a weak relationship, with a similar coefficient of 0.374 for the elderly population. Excluding the outliers of Budapest and Pest county, the correlation increased to 0.80, and 0.86 for the elderly population.</a:t>
            </a:r>
            <a:endParaRPr lang="hu-HU" sz="3000" dirty="0">
              <a:solidFill>
                <a:srgbClr val="242F62"/>
              </a:solidFill>
              <a:latin typeface="Trebuchet MS" panose="020B0603020202020204" pitchFamily="34" charset="0"/>
            </a:endParaRPr>
          </a:p>
          <a:p>
            <a:endParaRPr lang="en-US" sz="3000" dirty="0">
              <a:solidFill>
                <a:srgbClr val="242F62"/>
              </a:solidFill>
              <a:latin typeface="Trebuchet MS" panose="020B0603020202020204" pitchFamily="34" charset="0"/>
            </a:endParaRPr>
          </a:p>
          <a:p>
            <a:pPr algn="just"/>
            <a:r>
              <a:rPr lang="en-US" sz="3000" dirty="0">
                <a:solidFill>
                  <a:srgbClr val="242F62"/>
                </a:solidFill>
                <a:latin typeface="Trebuchet MS" panose="020B0603020202020204" pitchFamily="34" charset="0"/>
              </a:rPr>
              <a:t>The analysis also revealed that 87% of the 108 HDOs have digital communication platforms, such as social media or websites. A graph theoretical approach highlighted that inter-office communication is limited, forming a star topology in which the offices operate independently.</a:t>
            </a:r>
          </a:p>
          <a:p>
            <a:pPr algn="just"/>
            <a:endParaRPr lang="en-US" sz="3000" dirty="0">
              <a:solidFill>
                <a:srgbClr val="242F62"/>
              </a:solidFill>
              <a:latin typeface="Trebuchet MS" panose="020B0603020202020204" pitchFamily="34" charset="0"/>
            </a:endParaRPr>
          </a:p>
        </p:txBody>
      </p:sp>
      <p:sp>
        <p:nvSpPr>
          <p:cNvPr id="41" name="Szövegdoboz 40"/>
          <p:cNvSpPr txBox="1"/>
          <p:nvPr/>
        </p:nvSpPr>
        <p:spPr>
          <a:xfrm>
            <a:off x="1655462" y="18903005"/>
            <a:ext cx="12336240" cy="7940635"/>
          </a:xfrm>
          <a:prstGeom prst="rect">
            <a:avLst/>
          </a:prstGeom>
          <a:noFill/>
        </p:spPr>
        <p:txBody>
          <a:bodyPr wrap="square" rtlCol="0">
            <a:spAutoFit/>
          </a:bodyPr>
          <a:lstStyle/>
          <a:p>
            <a:pPr algn="just"/>
            <a:r>
              <a:rPr lang="en-GB" sz="3000" dirty="0">
                <a:solidFill>
                  <a:srgbClr val="242F62"/>
                </a:solidFill>
                <a:latin typeface="Trebuchet MS" panose="020B0603020202020204" pitchFamily="34" charset="0"/>
              </a:rPr>
              <a:t>Leveraging advanced geospatial modelling techniques with </a:t>
            </a:r>
            <a:br>
              <a:rPr lang="hu-HU" sz="3000" dirty="0">
                <a:solidFill>
                  <a:srgbClr val="242F62"/>
                </a:solidFill>
                <a:latin typeface="Trebuchet MS" panose="020B0603020202020204" pitchFamily="34" charset="0"/>
              </a:rPr>
            </a:br>
            <a:r>
              <a:rPr lang="en-GB" sz="3000" dirty="0">
                <a:solidFill>
                  <a:srgbClr val="242F62"/>
                </a:solidFill>
                <a:latin typeface="Trebuchet MS" panose="020B0603020202020204" pitchFamily="34" charset="0"/>
              </a:rPr>
              <a:t>QGIS 3.34.0 and </a:t>
            </a:r>
            <a:r>
              <a:rPr lang="hu-HU" sz="3000" dirty="0">
                <a:solidFill>
                  <a:srgbClr val="242F62"/>
                </a:solidFill>
                <a:latin typeface="Trebuchet MS" panose="020B0603020202020204" pitchFamily="34" charset="0"/>
              </a:rPr>
              <a:t>MS </a:t>
            </a:r>
            <a:r>
              <a:rPr lang="en-GB" sz="3000" dirty="0">
                <a:solidFill>
                  <a:srgbClr val="242F62"/>
                </a:solidFill>
                <a:latin typeface="Trebuchet MS" panose="020B0603020202020204" pitchFamily="34" charset="0"/>
              </a:rPr>
              <a:t>Excel, SPSS </a:t>
            </a:r>
            <a:r>
              <a:rPr lang="hu-HU" sz="3000" dirty="0">
                <a:solidFill>
                  <a:srgbClr val="242F62"/>
                </a:solidFill>
                <a:latin typeface="Trebuchet MS" panose="020B0603020202020204" pitchFamily="34" charset="0"/>
              </a:rPr>
              <a:t>29.0 s</a:t>
            </a:r>
            <a:r>
              <a:rPr lang="en-GB" sz="3000" dirty="0" err="1">
                <a:solidFill>
                  <a:srgbClr val="242F62"/>
                </a:solidFill>
                <a:latin typeface="Trebuchet MS" panose="020B0603020202020204" pitchFamily="34" charset="0"/>
              </a:rPr>
              <a:t>oftware</a:t>
            </a:r>
            <a:r>
              <a:rPr lang="en-GB" sz="3000" dirty="0">
                <a:solidFill>
                  <a:srgbClr val="242F62"/>
                </a:solidFill>
                <a:latin typeface="Trebuchet MS" panose="020B0603020202020204" pitchFamily="34" charset="0"/>
              </a:rPr>
              <a:t>, we mapped the locations of HDOs relative to population centres, employing statistical tools such as the Lorenz curve and Gini index, Location Quotient (LQ)  index, and Herfindahl-Hirschman Index. These methods allowed for a nuanced analysis of service concentration and the identification of geographic disparities in service provision. The relationship between the population and the number of HDOs was analysed using Pearson correlation. This spatial and demographic study was based on 2022 data.</a:t>
            </a:r>
            <a:r>
              <a:rPr lang="hu-HU" sz="3000" dirty="0">
                <a:solidFill>
                  <a:srgbClr val="242F62"/>
                </a:solidFill>
                <a:latin typeface="Trebuchet MS" panose="020B0603020202020204" pitchFamily="34" charset="0"/>
              </a:rPr>
              <a:t> </a:t>
            </a:r>
            <a:r>
              <a:rPr lang="en-US" sz="3000" dirty="0">
                <a:solidFill>
                  <a:srgbClr val="242F62"/>
                </a:solidFill>
                <a:latin typeface="Trebuchet MS" panose="020B0603020202020204" pitchFamily="34" charset="0"/>
              </a:rPr>
              <a:t>The communication network of HDOs was analyzed using GEPHI 0.10 graph analysis software, with the </a:t>
            </a:r>
            <a:r>
              <a:rPr lang="en-US" sz="3000" dirty="0" err="1">
                <a:solidFill>
                  <a:srgbClr val="242F62"/>
                </a:solidFill>
                <a:latin typeface="Trebuchet MS" panose="020B0603020202020204" pitchFamily="34" charset="0"/>
              </a:rPr>
              <a:t>Yifan</a:t>
            </a:r>
            <a:r>
              <a:rPr lang="en-US" sz="3000" dirty="0">
                <a:solidFill>
                  <a:srgbClr val="242F62"/>
                </a:solidFill>
                <a:latin typeface="Trebuchet MS" panose="020B0603020202020204" pitchFamily="34" charset="0"/>
              </a:rPr>
              <a:t> Hu layout algorithm applied for visualization. The nodes represented HDOs, counties, and preventive programs for the elderly, facilitated through digital communication channels (e.g., Facebook, websites). Various centrality metrics, including degree distribution, eccentricity, and eigenvector centrality, were used to assess the influence and accessibility within the network.</a:t>
            </a:r>
          </a:p>
        </p:txBody>
      </p:sp>
      <p:sp>
        <p:nvSpPr>
          <p:cNvPr id="75" name="Szövegdoboz 74"/>
          <p:cNvSpPr txBox="1"/>
          <p:nvPr/>
        </p:nvSpPr>
        <p:spPr>
          <a:xfrm>
            <a:off x="1607848" y="28566967"/>
            <a:ext cx="12587165" cy="3323987"/>
          </a:xfrm>
          <a:prstGeom prst="rect">
            <a:avLst/>
          </a:prstGeom>
          <a:noFill/>
        </p:spPr>
        <p:txBody>
          <a:bodyPr wrap="square" rtlCol="0">
            <a:spAutoFit/>
          </a:bodyPr>
          <a:lstStyle/>
          <a:p>
            <a:pPr algn="just"/>
            <a:r>
              <a:rPr lang="en-US" sz="3000" dirty="0">
                <a:solidFill>
                  <a:srgbClr val="242F62"/>
                </a:solidFill>
                <a:latin typeface="Trebuchet MS" panose="020B0603020202020204" pitchFamily="34" charset="0"/>
              </a:rPr>
              <a:t>The Gini index and Lorenz curve of the 108 HDOs indicated an even territorial distribution with low national concentration. Geospatial modelling, which included 19 counties and Budapest, revealed significant variation in the number of operational HDOs per county. The average number of HDOs, including Budapest, was 5.68, ranging from 0 to 11 across the examined territorial units. Statistical indicators confirmed that health prevention providers formed a star topology.</a:t>
            </a:r>
          </a:p>
        </p:txBody>
      </p:sp>
      <p:sp>
        <p:nvSpPr>
          <p:cNvPr id="63" name="Téglalap 62"/>
          <p:cNvSpPr/>
          <p:nvPr/>
        </p:nvSpPr>
        <p:spPr>
          <a:xfrm>
            <a:off x="1705415" y="11566603"/>
            <a:ext cx="12401550" cy="1229541"/>
          </a:xfrm>
          <a:prstGeom prst="rect">
            <a:avLst/>
          </a:prstGeom>
          <a:solidFill>
            <a:srgbClr val="242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zövegdoboz 63"/>
          <p:cNvSpPr txBox="1"/>
          <p:nvPr/>
        </p:nvSpPr>
        <p:spPr>
          <a:xfrm>
            <a:off x="2017539" y="11650371"/>
            <a:ext cx="11181806" cy="1015663"/>
          </a:xfrm>
          <a:prstGeom prst="rect">
            <a:avLst/>
          </a:prstGeom>
          <a:noFill/>
        </p:spPr>
        <p:txBody>
          <a:bodyPr wrap="square" rtlCol="0">
            <a:spAutoFit/>
          </a:bodyPr>
          <a:lstStyle/>
          <a:p>
            <a:r>
              <a:rPr lang="en-US" sz="5800" spc="300" dirty="0">
                <a:solidFill>
                  <a:schemeClr val="bg1"/>
                </a:solidFill>
                <a:latin typeface="Trebuchet MS" panose="020B0603020202020204" pitchFamily="34" charset="0"/>
              </a:rPr>
              <a:t>AIMS</a:t>
            </a:r>
          </a:p>
        </p:txBody>
      </p:sp>
      <p:sp>
        <p:nvSpPr>
          <p:cNvPr id="65" name="Szövegdoboz 64"/>
          <p:cNvSpPr txBox="1"/>
          <p:nvPr/>
        </p:nvSpPr>
        <p:spPr>
          <a:xfrm>
            <a:off x="1677263" y="13009811"/>
            <a:ext cx="12314439" cy="4247317"/>
          </a:xfrm>
          <a:prstGeom prst="rect">
            <a:avLst/>
          </a:prstGeom>
          <a:noFill/>
        </p:spPr>
        <p:txBody>
          <a:bodyPr wrap="square" rtlCol="0">
            <a:spAutoFit/>
          </a:bodyPr>
          <a:lstStyle/>
          <a:p>
            <a:pPr algn="just"/>
            <a:r>
              <a:rPr lang="en-US" sz="3000" dirty="0">
                <a:solidFill>
                  <a:srgbClr val="242F62"/>
                </a:solidFill>
                <a:latin typeface="Trebuchet MS" panose="020B0603020202020204" pitchFamily="34" charset="0"/>
              </a:rPr>
              <a:t>Our 2023 questionnaire survey on HDOs (CI, α=5%, n=44) revealed that every second visitor to an HDO was over 60 years old. This highlights the significant role these offices play as gerontological settings, effectively influencing the health attitudes and conditions of elderly individuals. A key research question arises regarding the spatial coverage and concentration of HDOs in the different counties of Hungary. In addition to coverage, we also examined the communication platforms used by the offices and the preventive health services they offer to the elderly population.</a:t>
            </a:r>
            <a:endParaRPr lang="hu-HU" sz="3000" dirty="0">
              <a:solidFill>
                <a:srgbClr val="242F62"/>
              </a:solidFill>
              <a:latin typeface="Trebuchet MS" panose="020B0603020202020204" pitchFamily="34" charset="0"/>
            </a:endParaRPr>
          </a:p>
        </p:txBody>
      </p:sp>
      <p:sp>
        <p:nvSpPr>
          <p:cNvPr id="11" name="Rectangle 2">
            <a:extLst>
              <a:ext uri="{FF2B5EF4-FFF2-40B4-BE49-F238E27FC236}">
                <a16:creationId xmlns:a16="http://schemas.microsoft.com/office/drawing/2014/main" id="{509F00F8-1575-4022-83C1-23FF7224F630}"/>
              </a:ext>
            </a:extLst>
          </p:cNvPr>
          <p:cNvSpPr>
            <a:spLocks noChangeArrowheads="1"/>
          </p:cNvSpPr>
          <p:nvPr/>
        </p:nvSpPr>
        <p:spPr bwMode="auto">
          <a:xfrm>
            <a:off x="17858682" y="7181430"/>
            <a:ext cx="420513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37" name="Szövegdoboz 36">
            <a:extLst>
              <a:ext uri="{FF2B5EF4-FFF2-40B4-BE49-F238E27FC236}">
                <a16:creationId xmlns:a16="http://schemas.microsoft.com/office/drawing/2014/main" id="{0A897FC1-BA90-4149-BBE6-37033C7B1DCB}"/>
              </a:ext>
            </a:extLst>
          </p:cNvPr>
          <p:cNvSpPr txBox="1"/>
          <p:nvPr/>
        </p:nvSpPr>
        <p:spPr>
          <a:xfrm>
            <a:off x="15300837" y="11819535"/>
            <a:ext cx="12133736" cy="553998"/>
          </a:xfrm>
          <a:prstGeom prst="rect">
            <a:avLst/>
          </a:prstGeom>
          <a:noFill/>
        </p:spPr>
        <p:txBody>
          <a:bodyPr wrap="square" rtlCol="0">
            <a:spAutoFit/>
          </a:bodyPr>
          <a:lstStyle/>
          <a:p>
            <a:pPr algn="just"/>
            <a:r>
              <a:rPr lang="hu-HU" sz="3000" b="1" dirty="0" err="1">
                <a:latin typeface="Trebuchet MS" panose="020B0603020202020204" pitchFamily="34" charset="0"/>
              </a:rPr>
              <a:t>Table</a:t>
            </a:r>
            <a:r>
              <a:rPr lang="hu-HU" sz="3000" b="1" dirty="0">
                <a:latin typeface="Trebuchet MS" panose="020B0603020202020204" pitchFamily="34" charset="0"/>
              </a:rPr>
              <a:t> 1. LQ Index </a:t>
            </a:r>
            <a:r>
              <a:rPr lang="hu-HU" sz="3000" b="1" dirty="0" err="1">
                <a:latin typeface="Trebuchet MS" panose="020B0603020202020204" pitchFamily="34" charset="0"/>
              </a:rPr>
              <a:t>for</a:t>
            </a:r>
            <a:r>
              <a:rPr lang="hu-HU" sz="3000" b="1" dirty="0">
                <a:latin typeface="Trebuchet MS" panose="020B0603020202020204" pitchFamily="34" charset="0"/>
              </a:rPr>
              <a:t> </a:t>
            </a:r>
            <a:r>
              <a:rPr lang="hu-HU" sz="3000" b="1" dirty="0" err="1">
                <a:latin typeface="Trebuchet MS" panose="020B0603020202020204" pitchFamily="34" charset="0"/>
              </a:rPr>
              <a:t>Counties</a:t>
            </a:r>
            <a:r>
              <a:rPr lang="hu-HU" sz="3000" b="1" dirty="0">
                <a:latin typeface="Trebuchet MS" panose="020B0603020202020204" pitchFamily="34" charset="0"/>
              </a:rPr>
              <a:t> </a:t>
            </a:r>
            <a:r>
              <a:rPr lang="hu-HU" sz="3000" b="1" dirty="0" err="1">
                <a:latin typeface="Trebuchet MS" panose="020B0603020202020204" pitchFamily="34" charset="0"/>
              </a:rPr>
              <a:t>Underrepresented</a:t>
            </a:r>
            <a:r>
              <a:rPr lang="hu-HU" sz="3000" b="1" dirty="0">
                <a:latin typeface="Trebuchet MS" panose="020B0603020202020204" pitchFamily="34" charset="0"/>
              </a:rPr>
              <a:t> </a:t>
            </a:r>
            <a:r>
              <a:rPr lang="hu-HU" sz="3000" b="1" dirty="0" err="1">
                <a:latin typeface="Trebuchet MS" panose="020B0603020202020204" pitchFamily="34" charset="0"/>
              </a:rPr>
              <a:t>by</a:t>
            </a:r>
            <a:r>
              <a:rPr lang="hu-HU" sz="3000" b="1" dirty="0">
                <a:latin typeface="Trebuchet MS" panose="020B0603020202020204" pitchFamily="34" charset="0"/>
              </a:rPr>
              <a:t> </a:t>
            </a:r>
            <a:r>
              <a:rPr lang="hu-HU" sz="3000" b="1" dirty="0" err="1">
                <a:latin typeface="Trebuchet MS" panose="020B0603020202020204" pitchFamily="34" charset="0"/>
              </a:rPr>
              <a:t>HDOs</a:t>
            </a:r>
            <a:endParaRPr lang="hu-HU" sz="3000" b="1" dirty="0">
              <a:latin typeface="Trebuchet MS" panose="020B0603020202020204" pitchFamily="34" charset="0"/>
            </a:endParaRPr>
          </a:p>
        </p:txBody>
      </p:sp>
      <p:sp>
        <p:nvSpPr>
          <p:cNvPr id="74" name="Szövegdoboz 73">
            <a:extLst>
              <a:ext uri="{FF2B5EF4-FFF2-40B4-BE49-F238E27FC236}">
                <a16:creationId xmlns:a16="http://schemas.microsoft.com/office/drawing/2014/main" id="{05EFE1CC-A630-47A8-B605-DA9C19171738}"/>
              </a:ext>
            </a:extLst>
          </p:cNvPr>
          <p:cNvSpPr txBox="1"/>
          <p:nvPr/>
        </p:nvSpPr>
        <p:spPr>
          <a:xfrm>
            <a:off x="1607848" y="32031163"/>
            <a:ext cx="12133736" cy="1015663"/>
          </a:xfrm>
          <a:prstGeom prst="rect">
            <a:avLst/>
          </a:prstGeom>
          <a:noFill/>
        </p:spPr>
        <p:txBody>
          <a:bodyPr wrap="square" rtlCol="0">
            <a:spAutoFit/>
          </a:bodyPr>
          <a:lstStyle/>
          <a:p>
            <a:pPr algn="just"/>
            <a:r>
              <a:rPr lang="hu-HU" sz="3000" b="1" dirty="0" err="1">
                <a:latin typeface="Trebuchet MS" panose="020B0603020202020204" pitchFamily="34" charset="0"/>
              </a:rPr>
              <a:t>Figure</a:t>
            </a:r>
            <a:r>
              <a:rPr lang="hu-HU" sz="3000" b="1" dirty="0">
                <a:latin typeface="Trebuchet MS" panose="020B0603020202020204" pitchFamily="34" charset="0"/>
              </a:rPr>
              <a:t> 1. Lorenz </a:t>
            </a:r>
            <a:r>
              <a:rPr lang="hu-HU" sz="3000" b="1" dirty="0" err="1">
                <a:latin typeface="Trebuchet MS" panose="020B0603020202020204" pitchFamily="34" charset="0"/>
              </a:rPr>
              <a:t>Curve</a:t>
            </a:r>
            <a:r>
              <a:rPr lang="hu-HU" sz="3000" b="1" dirty="0">
                <a:latin typeface="Trebuchet MS" panose="020B0603020202020204" pitchFamily="34" charset="0"/>
              </a:rPr>
              <a:t> of </a:t>
            </a:r>
            <a:r>
              <a:rPr lang="hu-HU" sz="3000" b="1" dirty="0" err="1">
                <a:latin typeface="Trebuchet MS" panose="020B0603020202020204" pitchFamily="34" charset="0"/>
              </a:rPr>
              <a:t>HDOs</a:t>
            </a:r>
            <a:r>
              <a:rPr lang="hu-HU" sz="3000" b="1" dirty="0">
                <a:latin typeface="Trebuchet MS" panose="020B0603020202020204" pitchFamily="34" charset="0"/>
              </a:rPr>
              <a:t> per 100,000 </a:t>
            </a:r>
            <a:r>
              <a:rPr lang="hu-HU" sz="3000" b="1" dirty="0" err="1">
                <a:latin typeface="Trebuchet MS" panose="020B0603020202020204" pitchFamily="34" charset="0"/>
              </a:rPr>
              <a:t>Population</a:t>
            </a:r>
            <a:r>
              <a:rPr lang="hu-HU" sz="3000" b="1" dirty="0">
                <a:latin typeface="Trebuchet MS" panose="020B0603020202020204" pitchFamily="34" charset="0"/>
              </a:rPr>
              <a:t> </a:t>
            </a:r>
            <a:r>
              <a:rPr lang="hu-HU" sz="3000" b="1" dirty="0" err="1">
                <a:latin typeface="Trebuchet MS" panose="020B0603020202020204" pitchFamily="34" charset="0"/>
              </a:rPr>
              <a:t>Relative</a:t>
            </a:r>
            <a:r>
              <a:rPr lang="hu-HU" sz="3000" b="1" dirty="0">
                <a:latin typeface="Trebuchet MS" panose="020B0603020202020204" pitchFamily="34" charset="0"/>
              </a:rPr>
              <a:t> </a:t>
            </a:r>
            <a:r>
              <a:rPr lang="hu-HU" sz="3000" b="1" dirty="0" err="1">
                <a:latin typeface="Trebuchet MS" panose="020B0603020202020204" pitchFamily="34" charset="0"/>
              </a:rPr>
              <a:t>to</a:t>
            </a:r>
            <a:r>
              <a:rPr lang="hu-HU" sz="3000" b="1" dirty="0">
                <a:latin typeface="Trebuchet MS" panose="020B0603020202020204" pitchFamily="34" charset="0"/>
              </a:rPr>
              <a:t> </a:t>
            </a:r>
            <a:r>
              <a:rPr lang="hu-HU" sz="3000" b="1" dirty="0" err="1">
                <a:latin typeface="Trebuchet MS" panose="020B0603020202020204" pitchFamily="34" charset="0"/>
              </a:rPr>
              <a:t>County</a:t>
            </a:r>
            <a:r>
              <a:rPr lang="hu-HU" sz="3000" b="1" dirty="0">
                <a:latin typeface="Trebuchet MS" panose="020B0603020202020204" pitchFamily="34" charset="0"/>
              </a:rPr>
              <a:t> </a:t>
            </a:r>
            <a:r>
              <a:rPr lang="hu-HU" sz="3000" b="1" dirty="0" err="1">
                <a:latin typeface="Trebuchet MS" panose="020B0603020202020204" pitchFamily="34" charset="0"/>
              </a:rPr>
              <a:t>Population</a:t>
            </a:r>
            <a:r>
              <a:rPr lang="hu-HU" sz="3000" b="1" dirty="0">
                <a:latin typeface="Trebuchet MS" panose="020B0603020202020204" pitchFamily="34" charset="0"/>
              </a:rPr>
              <a:t> </a:t>
            </a:r>
            <a:r>
              <a:rPr lang="hu-HU" sz="3000" b="1" dirty="0" err="1">
                <a:latin typeface="Trebuchet MS" panose="020B0603020202020204" pitchFamily="34" charset="0"/>
              </a:rPr>
              <a:t>Size</a:t>
            </a:r>
            <a:r>
              <a:rPr lang="hu-HU" sz="3000" b="1" dirty="0">
                <a:latin typeface="Trebuchet MS" panose="020B0603020202020204" pitchFamily="34" charset="0"/>
              </a:rPr>
              <a:t> (2022) in Hungary</a:t>
            </a:r>
          </a:p>
        </p:txBody>
      </p:sp>
      <p:sp>
        <p:nvSpPr>
          <p:cNvPr id="43" name="Szöveg helye 3">
            <a:extLst>
              <a:ext uri="{FF2B5EF4-FFF2-40B4-BE49-F238E27FC236}">
                <a16:creationId xmlns:a16="http://schemas.microsoft.com/office/drawing/2014/main" id="{62FD29A3-FC4E-415B-8445-D3986514F4CA}"/>
              </a:ext>
            </a:extLst>
          </p:cNvPr>
          <p:cNvSpPr txBox="1">
            <a:spLocks/>
          </p:cNvSpPr>
          <p:nvPr/>
        </p:nvSpPr>
        <p:spPr>
          <a:xfrm>
            <a:off x="4357209" y="41472214"/>
            <a:ext cx="8367307" cy="566772"/>
          </a:xfrm>
          <a:prstGeom prst="rect">
            <a:avLst/>
          </a:prstGeom>
        </p:spPr>
        <p:txBody>
          <a:bodyPr vert="horz" lIns="91440" tIns="45720" rIns="91440" bIns="45720" rtlCol="0">
            <a:noAutofit/>
          </a:bodyPr>
          <a:lstStyle>
            <a:lvl1pPr marL="0" indent="0" algn="l" defTabSz="2919588" rtl="0" eaLnBrk="1" latinLnBrk="0" hangingPunct="1">
              <a:lnSpc>
                <a:spcPct val="100000"/>
              </a:lnSpc>
              <a:spcBef>
                <a:spcPts val="3193"/>
              </a:spcBef>
              <a:buFont typeface="Arial" panose="020B0604020202020204" pitchFamily="34" charset="0"/>
              <a:buNone/>
              <a:defRPr sz="4000" kern="1200" baseline="0">
                <a:solidFill>
                  <a:schemeClr val="bg1"/>
                </a:solidFill>
                <a:latin typeface="Trebuchet MS" panose="020B0603020202020204" pitchFamily="34" charset="0"/>
                <a:ea typeface="+mn-ea"/>
                <a:cs typeface="+mn-cs"/>
              </a:defRPr>
            </a:lvl1pPr>
            <a:lvl2pPr marL="2189691" indent="-729897" algn="l" defTabSz="2919588" rtl="0" eaLnBrk="1" latinLnBrk="0" hangingPunct="1">
              <a:lnSpc>
                <a:spcPct val="90000"/>
              </a:lnSpc>
              <a:spcBef>
                <a:spcPts val="1596"/>
              </a:spcBef>
              <a:buFont typeface="Arial" panose="020B0604020202020204" pitchFamily="34" charset="0"/>
              <a:buChar char="•"/>
              <a:defRPr sz="7663" kern="1200">
                <a:solidFill>
                  <a:srgbClr val="E3D496"/>
                </a:solidFill>
                <a:latin typeface="Trebuchet MS" panose="020B0603020202020204" pitchFamily="34" charset="0"/>
                <a:ea typeface="+mn-ea"/>
                <a:cs typeface="+mn-cs"/>
              </a:defRPr>
            </a:lvl2pPr>
            <a:lvl3pPr marL="3649485" indent="-729897" algn="l" defTabSz="2919588" rtl="0" eaLnBrk="1" latinLnBrk="0" hangingPunct="1">
              <a:lnSpc>
                <a:spcPct val="90000"/>
              </a:lnSpc>
              <a:spcBef>
                <a:spcPts val="1596"/>
              </a:spcBef>
              <a:buFont typeface="Arial" panose="020B0604020202020204" pitchFamily="34" charset="0"/>
              <a:buChar char="•"/>
              <a:defRPr sz="6386" kern="1200">
                <a:solidFill>
                  <a:srgbClr val="E3D496"/>
                </a:solidFill>
                <a:latin typeface="Trebuchet MS" panose="020B0603020202020204" pitchFamily="34" charset="0"/>
                <a:ea typeface="+mn-ea"/>
                <a:cs typeface="+mn-cs"/>
              </a:defRPr>
            </a:lvl3pPr>
            <a:lvl4pPr marL="5109279" indent="-729897" algn="l" defTabSz="2919588" rtl="0" eaLnBrk="1" latinLnBrk="0" hangingPunct="1">
              <a:lnSpc>
                <a:spcPct val="90000"/>
              </a:lnSpc>
              <a:spcBef>
                <a:spcPts val="1596"/>
              </a:spcBef>
              <a:buFont typeface="Arial" panose="020B0604020202020204" pitchFamily="34" charset="0"/>
              <a:buChar char="•"/>
              <a:defRPr sz="5747" kern="1200">
                <a:solidFill>
                  <a:srgbClr val="E3D496"/>
                </a:solidFill>
                <a:latin typeface="Trebuchet MS" panose="020B0603020202020204" pitchFamily="34" charset="0"/>
                <a:ea typeface="+mn-ea"/>
                <a:cs typeface="+mn-cs"/>
              </a:defRPr>
            </a:lvl4pPr>
            <a:lvl5pPr marL="6569072" indent="-729897" algn="l" defTabSz="2919588" rtl="0" eaLnBrk="1" latinLnBrk="0" hangingPunct="1">
              <a:lnSpc>
                <a:spcPct val="90000"/>
              </a:lnSpc>
              <a:spcBef>
                <a:spcPts val="1596"/>
              </a:spcBef>
              <a:buFont typeface="Arial" panose="020B0604020202020204" pitchFamily="34" charset="0"/>
              <a:buChar char="•"/>
              <a:defRPr sz="5747" kern="1200">
                <a:solidFill>
                  <a:srgbClr val="E3D496"/>
                </a:solidFill>
                <a:latin typeface="Trebuchet MS" panose="020B0603020202020204" pitchFamily="34" charset="0"/>
                <a:ea typeface="+mn-ea"/>
                <a:cs typeface="+mn-cs"/>
              </a:defRPr>
            </a:lvl5pPr>
            <a:lvl6pPr marL="8028866"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6pPr>
            <a:lvl7pPr marL="9488660"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7pPr>
            <a:lvl8pPr marL="10948454"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8pPr>
            <a:lvl9pPr marL="12408248"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9pPr>
          </a:lstStyle>
          <a:p>
            <a:endParaRPr lang="en-US" sz="5000" dirty="0"/>
          </a:p>
        </p:txBody>
      </p:sp>
      <p:graphicFrame>
        <p:nvGraphicFramePr>
          <p:cNvPr id="10" name="Táblázat 9">
            <a:extLst>
              <a:ext uri="{FF2B5EF4-FFF2-40B4-BE49-F238E27FC236}">
                <a16:creationId xmlns:a16="http://schemas.microsoft.com/office/drawing/2014/main" id="{AD2FA1BF-648D-4AE8-80BD-EF656ED65FA0}"/>
              </a:ext>
            </a:extLst>
          </p:cNvPr>
          <p:cNvGraphicFramePr>
            <a:graphicFrameLocks noGrp="1"/>
          </p:cNvGraphicFramePr>
          <p:nvPr>
            <p:extLst>
              <p:ext uri="{D42A27DB-BD31-4B8C-83A1-F6EECF244321}">
                <p14:modId xmlns:p14="http://schemas.microsoft.com/office/powerpoint/2010/main" val="315878070"/>
              </p:ext>
            </p:extLst>
          </p:nvPr>
        </p:nvGraphicFramePr>
        <p:xfrm>
          <a:off x="15386515" y="6599198"/>
          <a:ext cx="12102823" cy="5120640"/>
        </p:xfrm>
        <a:graphic>
          <a:graphicData uri="http://schemas.openxmlformats.org/drawingml/2006/table">
            <a:tbl>
              <a:tblPr firstRow="1" bandRow="1">
                <a:tableStyleId>{5C22544A-7EE6-4342-B048-85BDC9FD1C3A}</a:tableStyleId>
              </a:tblPr>
              <a:tblGrid>
                <a:gridCol w="2522549">
                  <a:extLst>
                    <a:ext uri="{9D8B030D-6E8A-4147-A177-3AD203B41FA5}">
                      <a16:colId xmlns:a16="http://schemas.microsoft.com/office/drawing/2014/main" val="3571248260"/>
                    </a:ext>
                  </a:extLst>
                </a:gridCol>
                <a:gridCol w="2045904">
                  <a:extLst>
                    <a:ext uri="{9D8B030D-6E8A-4147-A177-3AD203B41FA5}">
                      <a16:colId xmlns:a16="http://schemas.microsoft.com/office/drawing/2014/main" val="513521444"/>
                    </a:ext>
                  </a:extLst>
                </a:gridCol>
                <a:gridCol w="1933285">
                  <a:extLst>
                    <a:ext uri="{9D8B030D-6E8A-4147-A177-3AD203B41FA5}">
                      <a16:colId xmlns:a16="http://schemas.microsoft.com/office/drawing/2014/main" val="311272362"/>
                    </a:ext>
                  </a:extLst>
                </a:gridCol>
                <a:gridCol w="2008364">
                  <a:extLst>
                    <a:ext uri="{9D8B030D-6E8A-4147-A177-3AD203B41FA5}">
                      <a16:colId xmlns:a16="http://schemas.microsoft.com/office/drawing/2014/main" val="3368690923"/>
                    </a:ext>
                  </a:extLst>
                </a:gridCol>
                <a:gridCol w="1575584">
                  <a:extLst>
                    <a:ext uri="{9D8B030D-6E8A-4147-A177-3AD203B41FA5}">
                      <a16:colId xmlns:a16="http://schemas.microsoft.com/office/drawing/2014/main" val="4237054525"/>
                    </a:ext>
                  </a:extLst>
                </a:gridCol>
                <a:gridCol w="2017137">
                  <a:extLst>
                    <a:ext uri="{9D8B030D-6E8A-4147-A177-3AD203B41FA5}">
                      <a16:colId xmlns:a16="http://schemas.microsoft.com/office/drawing/2014/main" val="3830825430"/>
                    </a:ext>
                  </a:extLst>
                </a:gridCol>
              </a:tblGrid>
              <a:tr h="0">
                <a:tc>
                  <a:txBody>
                    <a:bodyPr/>
                    <a:lstStyle/>
                    <a:p>
                      <a:pPr algn="ctr"/>
                      <a:r>
                        <a:rPr lang="hu-HU" sz="2400" dirty="0" err="1">
                          <a:latin typeface="Trebuchet MS" panose="020B0603020202020204" pitchFamily="34" charset="0"/>
                        </a:rPr>
                        <a:t>County</a:t>
                      </a:r>
                      <a:endParaRPr lang="en-US" sz="2400" dirty="0">
                        <a:latin typeface="Trebuchet MS" panose="020B0603020202020204" pitchFamily="34" charset="0"/>
                      </a:endParaRPr>
                    </a:p>
                  </a:txBody>
                  <a:tcPr anchor="ctr">
                    <a:solidFill>
                      <a:srgbClr val="B3A16E"/>
                    </a:solidFill>
                  </a:tcPr>
                </a:tc>
                <a:tc>
                  <a:txBody>
                    <a:bodyPr/>
                    <a:lstStyle/>
                    <a:p>
                      <a:pPr algn="ctr"/>
                      <a:r>
                        <a:rPr lang="hu-HU" sz="2400" dirty="0">
                          <a:latin typeface="Trebuchet MS" panose="020B0603020202020204" pitchFamily="34" charset="0"/>
                        </a:rPr>
                        <a:t>Total </a:t>
                      </a:r>
                      <a:r>
                        <a:rPr lang="hu-HU" sz="2400" dirty="0" err="1">
                          <a:latin typeface="Trebuchet MS" panose="020B0603020202020204" pitchFamily="34" charset="0"/>
                        </a:rPr>
                        <a:t>population</a:t>
                      </a:r>
                      <a:endParaRPr lang="hu-HU" sz="2400" dirty="0">
                        <a:latin typeface="Trebuchet MS" panose="020B0603020202020204" pitchFamily="34" charset="0"/>
                      </a:endParaRPr>
                    </a:p>
                  </a:txBody>
                  <a:tcPr anchor="ctr">
                    <a:solidFill>
                      <a:srgbClr val="B3A16E"/>
                    </a:solidFill>
                  </a:tcPr>
                </a:tc>
                <a:tc>
                  <a:txBody>
                    <a:bodyPr/>
                    <a:lstStyle/>
                    <a:p>
                      <a:pPr algn="ctr"/>
                      <a:r>
                        <a:rPr lang="hu-HU" sz="2400" dirty="0" err="1">
                          <a:latin typeface="Trebuchet MS" panose="020B0603020202020204" pitchFamily="34" charset="0"/>
                        </a:rPr>
                        <a:t>Population</a:t>
                      </a:r>
                      <a:r>
                        <a:rPr lang="hu-HU" sz="2400" dirty="0">
                          <a:latin typeface="Trebuchet MS" panose="020B0603020202020204" pitchFamily="34" charset="0"/>
                        </a:rPr>
                        <a:t> </a:t>
                      </a:r>
                      <a:r>
                        <a:rPr lang="hu-HU" sz="2400" dirty="0" err="1">
                          <a:latin typeface="Trebuchet MS" panose="020B0603020202020204" pitchFamily="34" charset="0"/>
                        </a:rPr>
                        <a:t>aged</a:t>
                      </a:r>
                      <a:r>
                        <a:rPr lang="hu-HU" sz="2400" dirty="0">
                          <a:latin typeface="Trebuchet MS" panose="020B0603020202020204" pitchFamily="34" charset="0"/>
                        </a:rPr>
                        <a:t> 64&lt; </a:t>
                      </a:r>
                      <a:endParaRPr lang="en-US" sz="2400" dirty="0">
                        <a:latin typeface="Trebuchet MS" panose="020B0603020202020204" pitchFamily="34" charset="0"/>
                      </a:endParaRPr>
                    </a:p>
                  </a:txBody>
                  <a:tcPr anchor="ctr">
                    <a:solidFill>
                      <a:srgbClr val="B3A16E"/>
                    </a:solidFill>
                  </a:tcPr>
                </a:tc>
                <a:tc>
                  <a:txBody>
                    <a:bodyPr/>
                    <a:lstStyle/>
                    <a:p>
                      <a:pPr algn="ctr"/>
                      <a:r>
                        <a:rPr lang="hu-HU" sz="2400" dirty="0" err="1">
                          <a:latin typeface="Trebuchet MS" panose="020B0603020202020204" pitchFamily="34" charset="0"/>
                        </a:rPr>
                        <a:t>Number</a:t>
                      </a:r>
                      <a:r>
                        <a:rPr lang="hu-HU" sz="2400" dirty="0">
                          <a:latin typeface="Trebuchet MS" panose="020B0603020202020204" pitchFamily="34" charset="0"/>
                        </a:rPr>
                        <a:t> of </a:t>
                      </a:r>
                      <a:r>
                        <a:rPr lang="hu-HU" sz="2400" dirty="0" err="1">
                          <a:latin typeface="Trebuchet MS" panose="020B0603020202020204" pitchFamily="34" charset="0"/>
                        </a:rPr>
                        <a:t>HDOs</a:t>
                      </a:r>
                      <a:endParaRPr lang="en-US" sz="2400" dirty="0">
                        <a:latin typeface="Trebuchet MS" panose="020B0603020202020204" pitchFamily="34" charset="0"/>
                      </a:endParaRPr>
                    </a:p>
                  </a:txBody>
                  <a:tcPr anchor="ctr">
                    <a:solidFill>
                      <a:srgbClr val="B3A16E"/>
                    </a:solidFill>
                  </a:tcPr>
                </a:tc>
                <a:tc>
                  <a:txBody>
                    <a:bodyPr/>
                    <a:lstStyle/>
                    <a:p>
                      <a:pPr algn="ctr"/>
                      <a:r>
                        <a:rPr lang="hu-HU" sz="2400" dirty="0">
                          <a:latin typeface="Trebuchet MS" panose="020B0603020202020204" pitchFamily="34" charset="0"/>
                        </a:rPr>
                        <a:t>LQ index </a:t>
                      </a:r>
                      <a:r>
                        <a:rPr lang="hu-HU" sz="2400" dirty="0" err="1">
                          <a:latin typeface="Trebuchet MS" panose="020B0603020202020204" pitchFamily="34" charset="0"/>
                        </a:rPr>
                        <a:t>for</a:t>
                      </a:r>
                      <a:r>
                        <a:rPr lang="hu-HU" sz="2400" dirty="0">
                          <a:latin typeface="Trebuchet MS" panose="020B0603020202020204" pitchFamily="34" charset="0"/>
                        </a:rPr>
                        <a:t> </a:t>
                      </a:r>
                      <a:r>
                        <a:rPr lang="hu-HU" sz="2400" dirty="0" err="1">
                          <a:latin typeface="Trebuchet MS" panose="020B0603020202020204" pitchFamily="34" charset="0"/>
                        </a:rPr>
                        <a:t>the</a:t>
                      </a:r>
                      <a:r>
                        <a:rPr lang="hu-HU" sz="2400" dirty="0">
                          <a:latin typeface="Trebuchet MS" panose="020B0603020202020204" pitchFamily="34" charset="0"/>
                        </a:rPr>
                        <a:t> 65+</a:t>
                      </a:r>
                    </a:p>
                  </a:txBody>
                  <a:tcPr anchor="ctr">
                    <a:solidFill>
                      <a:srgbClr val="B3A16E"/>
                    </a:solidFill>
                  </a:tcPr>
                </a:tc>
                <a:tc>
                  <a:txBody>
                    <a:bodyPr/>
                    <a:lstStyle/>
                    <a:p>
                      <a:pPr algn="ctr"/>
                      <a:r>
                        <a:rPr lang="hu-HU" sz="2400" dirty="0">
                          <a:latin typeface="Trebuchet MS" panose="020B0603020202020204" pitchFamily="34" charset="0"/>
                        </a:rPr>
                        <a:t>Total </a:t>
                      </a:r>
                      <a:r>
                        <a:rPr lang="hu-HU" sz="2400" dirty="0" err="1">
                          <a:latin typeface="Trebuchet MS" panose="020B0603020202020204" pitchFamily="34" charset="0"/>
                        </a:rPr>
                        <a:t>population</a:t>
                      </a:r>
                      <a:endParaRPr lang="hu-HU" sz="2400" dirty="0">
                        <a:latin typeface="Trebuchet MS" panose="020B0603020202020204" pitchFamily="34" charset="0"/>
                      </a:endParaRPr>
                    </a:p>
                    <a:p>
                      <a:pPr algn="ctr"/>
                      <a:r>
                        <a:rPr lang="hu-HU" sz="2400" dirty="0">
                          <a:latin typeface="Trebuchet MS" panose="020B0603020202020204" pitchFamily="34" charset="0"/>
                        </a:rPr>
                        <a:t>LQ Index</a:t>
                      </a:r>
                      <a:endParaRPr lang="en-US" sz="2400" dirty="0">
                        <a:latin typeface="Trebuchet MS" panose="020B0603020202020204" pitchFamily="34" charset="0"/>
                      </a:endParaRPr>
                    </a:p>
                  </a:txBody>
                  <a:tcPr anchor="ctr">
                    <a:solidFill>
                      <a:srgbClr val="B3A16E"/>
                    </a:solidFill>
                  </a:tcPr>
                </a:tc>
                <a:extLst>
                  <a:ext uri="{0D108BD9-81ED-4DB2-BD59-A6C34878D82A}">
                    <a16:rowId xmlns:a16="http://schemas.microsoft.com/office/drawing/2014/main" val="2972094719"/>
                  </a:ext>
                </a:extLst>
              </a:tr>
              <a:tr h="304946">
                <a:tc>
                  <a:txBody>
                    <a:bodyPr/>
                    <a:lstStyle/>
                    <a:p>
                      <a:pPr algn="ctr"/>
                      <a:r>
                        <a:rPr lang="hu-HU" sz="2400" dirty="0">
                          <a:solidFill>
                            <a:srgbClr val="242F62"/>
                          </a:solidFill>
                          <a:latin typeface="Trebuchet MS" panose="020B0603020202020204" pitchFamily="34" charset="0"/>
                        </a:rPr>
                        <a:t>Komarom-Esztergom</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301 492</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59 450</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a:t>
                      </a:r>
                      <a:endParaRPr lang="en-US" sz="2400" dirty="0">
                        <a:solidFill>
                          <a:srgbClr val="242F62"/>
                        </a:solidFill>
                        <a:latin typeface="Trebuchet MS" panose="020B0603020202020204" pitchFamily="34" charset="0"/>
                      </a:endParaRPr>
                    </a:p>
                  </a:txBody>
                  <a:tcPr anchor="ctr">
                    <a:solidFill>
                      <a:srgbClr val="E3D496">
                        <a:alpha val="40000"/>
                      </a:srgbClr>
                    </a:solidFill>
                  </a:tcPr>
                </a:tc>
                <a:extLst>
                  <a:ext uri="{0D108BD9-81ED-4DB2-BD59-A6C34878D82A}">
                    <a16:rowId xmlns:a16="http://schemas.microsoft.com/office/drawing/2014/main" val="4120904721"/>
                  </a:ext>
                </a:extLst>
              </a:tr>
              <a:tr h="395454">
                <a:tc>
                  <a:txBody>
                    <a:bodyPr/>
                    <a:lstStyle/>
                    <a:p>
                      <a:pPr algn="ctr"/>
                      <a:r>
                        <a:rPr lang="hu-HU" sz="2400" dirty="0" err="1">
                          <a:solidFill>
                            <a:srgbClr val="242F62"/>
                          </a:solidFill>
                          <a:latin typeface="Trebuchet MS" panose="020B0603020202020204" pitchFamily="34" charset="0"/>
                        </a:rPr>
                        <a:t>Nograd</a:t>
                      </a:r>
                      <a:r>
                        <a:rPr lang="hu-HU" sz="2400" dirty="0">
                          <a:solidFill>
                            <a:srgbClr val="242F62"/>
                          </a:solidFill>
                          <a:latin typeface="Trebuchet MS" panose="020B0603020202020204" pitchFamily="34" charset="0"/>
                        </a:rPr>
                        <a:t> </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182 038</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39 752</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1</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0.4592</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0.4882</a:t>
                      </a:r>
                      <a:endParaRPr lang="en-US" sz="2400" dirty="0">
                        <a:solidFill>
                          <a:srgbClr val="242F62"/>
                        </a:solidFill>
                        <a:latin typeface="Trebuchet MS" panose="020B0603020202020204" pitchFamily="34" charset="0"/>
                      </a:endParaRPr>
                    </a:p>
                  </a:txBody>
                  <a:tcPr anchor="ctr">
                    <a:solidFill>
                      <a:srgbClr val="B3A16E">
                        <a:alpha val="40000"/>
                      </a:srgbClr>
                    </a:solidFill>
                  </a:tcPr>
                </a:tc>
                <a:extLst>
                  <a:ext uri="{0D108BD9-81ED-4DB2-BD59-A6C34878D82A}">
                    <a16:rowId xmlns:a16="http://schemas.microsoft.com/office/drawing/2014/main" val="2417277565"/>
                  </a:ext>
                </a:extLst>
              </a:tr>
              <a:tr h="323996">
                <a:tc>
                  <a:txBody>
                    <a:bodyPr/>
                    <a:lstStyle/>
                    <a:p>
                      <a:pPr algn="ctr"/>
                      <a:r>
                        <a:rPr lang="hu-HU" sz="2400" dirty="0">
                          <a:solidFill>
                            <a:srgbClr val="242F62"/>
                          </a:solidFill>
                          <a:latin typeface="Trebuchet MS" panose="020B0603020202020204" pitchFamily="34" charset="0"/>
                        </a:rPr>
                        <a:t>Vas</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249 812</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53 280</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2</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0.6852</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0.7116</a:t>
                      </a:r>
                      <a:endParaRPr lang="en-US" sz="2400" dirty="0">
                        <a:solidFill>
                          <a:srgbClr val="242F62"/>
                        </a:solidFill>
                        <a:latin typeface="Trebuchet MS" panose="020B0603020202020204" pitchFamily="34" charset="0"/>
                      </a:endParaRPr>
                    </a:p>
                  </a:txBody>
                  <a:tcPr anchor="ctr">
                    <a:solidFill>
                      <a:srgbClr val="E3D496">
                        <a:alpha val="40000"/>
                      </a:srgbClr>
                    </a:solidFill>
                  </a:tcPr>
                </a:tc>
                <a:extLst>
                  <a:ext uri="{0D108BD9-81ED-4DB2-BD59-A6C34878D82A}">
                    <a16:rowId xmlns:a16="http://schemas.microsoft.com/office/drawing/2014/main" val="354515278"/>
                  </a:ext>
                </a:extLst>
              </a:tr>
              <a:tr h="0">
                <a:tc>
                  <a:txBody>
                    <a:bodyPr/>
                    <a:lstStyle/>
                    <a:p>
                      <a:pPr algn="ctr"/>
                      <a:r>
                        <a:rPr lang="hu-HU" sz="2400" dirty="0">
                          <a:solidFill>
                            <a:srgbClr val="242F62"/>
                          </a:solidFill>
                          <a:latin typeface="Trebuchet MS" panose="020B0603020202020204" pitchFamily="34" charset="0"/>
                        </a:rPr>
                        <a:t>Baranya</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355 315</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79 127</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4</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0.9228</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1.0006</a:t>
                      </a:r>
                      <a:endParaRPr lang="en-US" sz="2400" dirty="0">
                        <a:solidFill>
                          <a:srgbClr val="242F62"/>
                        </a:solidFill>
                        <a:latin typeface="Trebuchet MS" panose="020B0603020202020204" pitchFamily="34" charset="0"/>
                      </a:endParaRPr>
                    </a:p>
                  </a:txBody>
                  <a:tcPr anchor="ctr">
                    <a:solidFill>
                      <a:srgbClr val="B3A16E">
                        <a:alpha val="40000"/>
                      </a:srgbClr>
                    </a:solidFill>
                  </a:tcPr>
                </a:tc>
                <a:extLst>
                  <a:ext uri="{0D108BD9-81ED-4DB2-BD59-A6C34878D82A}">
                    <a16:rowId xmlns:a16="http://schemas.microsoft.com/office/drawing/2014/main" val="1333784811"/>
                  </a:ext>
                </a:extLst>
              </a:tr>
              <a:tr h="0">
                <a:tc>
                  <a:txBody>
                    <a:bodyPr/>
                    <a:lstStyle/>
                    <a:p>
                      <a:pPr algn="ctr"/>
                      <a:r>
                        <a:rPr lang="hu-HU" sz="2400" dirty="0" err="1">
                          <a:solidFill>
                            <a:srgbClr val="242F62"/>
                          </a:solidFill>
                          <a:latin typeface="Trebuchet MS" panose="020B0603020202020204" pitchFamily="34" charset="0"/>
                        </a:rPr>
                        <a:t>Gyor</a:t>
                      </a:r>
                      <a:r>
                        <a:rPr lang="hu-HU" sz="2400" dirty="0">
                          <a:solidFill>
                            <a:srgbClr val="242F62"/>
                          </a:solidFill>
                          <a:latin typeface="Trebuchet MS" panose="020B0603020202020204" pitchFamily="34" charset="0"/>
                        </a:rPr>
                        <a:t>-Moson-Sopron</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471 309</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89 920</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4</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0.8120</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0.7543</a:t>
                      </a:r>
                      <a:endParaRPr lang="en-US" sz="2400" dirty="0">
                        <a:solidFill>
                          <a:srgbClr val="242F62"/>
                        </a:solidFill>
                        <a:latin typeface="Trebuchet MS" panose="020B0603020202020204" pitchFamily="34" charset="0"/>
                      </a:endParaRPr>
                    </a:p>
                  </a:txBody>
                  <a:tcPr anchor="ctr">
                    <a:solidFill>
                      <a:srgbClr val="E3D496">
                        <a:alpha val="40000"/>
                      </a:srgbClr>
                    </a:solidFill>
                  </a:tcPr>
                </a:tc>
                <a:extLst>
                  <a:ext uri="{0D108BD9-81ED-4DB2-BD59-A6C34878D82A}">
                    <a16:rowId xmlns:a16="http://schemas.microsoft.com/office/drawing/2014/main" val="1509584463"/>
                  </a:ext>
                </a:extLst>
              </a:tr>
              <a:tr h="0">
                <a:tc>
                  <a:txBody>
                    <a:bodyPr/>
                    <a:lstStyle/>
                    <a:p>
                      <a:pPr algn="ctr"/>
                      <a:r>
                        <a:rPr lang="hu-HU" sz="2400" dirty="0">
                          <a:solidFill>
                            <a:srgbClr val="242F62"/>
                          </a:solidFill>
                          <a:latin typeface="Trebuchet MS" panose="020B0603020202020204" pitchFamily="34" charset="0"/>
                        </a:rPr>
                        <a:t>Pest</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1 328 790</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237 294</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6</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0.4615</a:t>
                      </a:r>
                      <a:endParaRPr lang="en-US" sz="2400" dirty="0">
                        <a:solidFill>
                          <a:srgbClr val="242F62"/>
                        </a:solidFill>
                        <a:latin typeface="Trebuchet MS" panose="020B0603020202020204" pitchFamily="34" charset="0"/>
                      </a:endParaRPr>
                    </a:p>
                  </a:txBody>
                  <a:tcPr anchor="ctr">
                    <a:solidFill>
                      <a:srgbClr val="B3A16E">
                        <a:alpha val="40000"/>
                      </a:srgbClr>
                    </a:solidFill>
                  </a:tcPr>
                </a:tc>
                <a:tc>
                  <a:txBody>
                    <a:bodyPr/>
                    <a:lstStyle/>
                    <a:p>
                      <a:pPr algn="ctr"/>
                      <a:r>
                        <a:rPr lang="hu-HU" sz="2400" dirty="0">
                          <a:solidFill>
                            <a:srgbClr val="242F62"/>
                          </a:solidFill>
                          <a:latin typeface="Trebuchet MS" panose="020B0603020202020204" pitchFamily="34" charset="0"/>
                        </a:rPr>
                        <a:t>0.4013</a:t>
                      </a:r>
                      <a:endParaRPr lang="en-US" sz="2400" dirty="0">
                        <a:solidFill>
                          <a:srgbClr val="242F62"/>
                        </a:solidFill>
                        <a:latin typeface="Trebuchet MS" panose="020B0603020202020204" pitchFamily="34" charset="0"/>
                      </a:endParaRPr>
                    </a:p>
                  </a:txBody>
                  <a:tcPr anchor="ctr">
                    <a:solidFill>
                      <a:srgbClr val="B3A16E">
                        <a:alpha val="40000"/>
                      </a:srgbClr>
                    </a:solidFill>
                  </a:tcPr>
                </a:tc>
                <a:extLst>
                  <a:ext uri="{0D108BD9-81ED-4DB2-BD59-A6C34878D82A}">
                    <a16:rowId xmlns:a16="http://schemas.microsoft.com/office/drawing/2014/main" val="1577551698"/>
                  </a:ext>
                </a:extLst>
              </a:tr>
              <a:tr h="0">
                <a:tc>
                  <a:txBody>
                    <a:bodyPr/>
                    <a:lstStyle/>
                    <a:p>
                      <a:pPr algn="ctr"/>
                      <a:r>
                        <a:rPr lang="hu-HU" sz="2400" dirty="0">
                          <a:solidFill>
                            <a:srgbClr val="242F62"/>
                          </a:solidFill>
                          <a:latin typeface="Trebuchet MS" panose="020B0603020202020204" pitchFamily="34" charset="0"/>
                        </a:rPr>
                        <a:t>Budapest</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1 671 004</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353 466</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7</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0.3615</a:t>
                      </a:r>
                      <a:endParaRPr lang="en-US" sz="2400" dirty="0">
                        <a:solidFill>
                          <a:srgbClr val="242F62"/>
                        </a:solidFill>
                        <a:latin typeface="Trebuchet MS" panose="020B0603020202020204" pitchFamily="34" charset="0"/>
                      </a:endParaRPr>
                    </a:p>
                  </a:txBody>
                  <a:tcPr anchor="ctr">
                    <a:solidFill>
                      <a:srgbClr val="E3D496">
                        <a:alpha val="40000"/>
                      </a:srgbClr>
                    </a:solidFill>
                  </a:tcPr>
                </a:tc>
                <a:tc>
                  <a:txBody>
                    <a:bodyPr/>
                    <a:lstStyle/>
                    <a:p>
                      <a:pPr algn="ctr"/>
                      <a:r>
                        <a:rPr lang="hu-HU" sz="2400" dirty="0">
                          <a:solidFill>
                            <a:srgbClr val="242F62"/>
                          </a:solidFill>
                          <a:latin typeface="Trebuchet MS" panose="020B0603020202020204" pitchFamily="34" charset="0"/>
                        </a:rPr>
                        <a:t>0.3723</a:t>
                      </a:r>
                      <a:endParaRPr lang="en-US" sz="2400" dirty="0">
                        <a:solidFill>
                          <a:srgbClr val="242F62"/>
                        </a:solidFill>
                        <a:latin typeface="Trebuchet MS" panose="020B0603020202020204" pitchFamily="34" charset="0"/>
                      </a:endParaRPr>
                    </a:p>
                  </a:txBody>
                  <a:tcPr anchor="ctr">
                    <a:solidFill>
                      <a:srgbClr val="E3D496">
                        <a:alpha val="40000"/>
                      </a:srgbClr>
                    </a:solidFill>
                  </a:tcPr>
                </a:tc>
                <a:extLst>
                  <a:ext uri="{0D108BD9-81ED-4DB2-BD59-A6C34878D82A}">
                    <a16:rowId xmlns:a16="http://schemas.microsoft.com/office/drawing/2014/main" val="2109804995"/>
                  </a:ext>
                </a:extLst>
              </a:tr>
            </a:tbl>
          </a:graphicData>
        </a:graphic>
      </p:graphicFrame>
      <p:sp>
        <p:nvSpPr>
          <p:cNvPr id="9" name="Szövegdoboz 8">
            <a:extLst>
              <a:ext uri="{FF2B5EF4-FFF2-40B4-BE49-F238E27FC236}">
                <a16:creationId xmlns:a16="http://schemas.microsoft.com/office/drawing/2014/main" id="{0F814269-73F5-44F6-A8E3-2C9FB6EBDFA5}"/>
              </a:ext>
            </a:extLst>
          </p:cNvPr>
          <p:cNvSpPr txBox="1"/>
          <p:nvPr/>
        </p:nvSpPr>
        <p:spPr>
          <a:xfrm>
            <a:off x="192505" y="38782945"/>
            <a:ext cx="29195713" cy="2186111"/>
          </a:xfrm>
          <a:prstGeom prst="rect">
            <a:avLst/>
          </a:prstGeom>
          <a:solidFill>
            <a:schemeClr val="bg1"/>
          </a:solidFill>
        </p:spPr>
        <p:txBody>
          <a:bodyPr wrap="square" rtlCol="0">
            <a:spAutoFit/>
          </a:bodyPr>
          <a:lstStyle/>
          <a:p>
            <a:endParaRPr lang="hu-HU" dirty="0"/>
          </a:p>
          <a:p>
            <a:endParaRPr lang="hu-HU" dirty="0"/>
          </a:p>
        </p:txBody>
      </p:sp>
      <p:sp>
        <p:nvSpPr>
          <p:cNvPr id="48" name="TextBox 2">
            <a:extLst>
              <a:ext uri="{FF2B5EF4-FFF2-40B4-BE49-F238E27FC236}">
                <a16:creationId xmlns:a16="http://schemas.microsoft.com/office/drawing/2014/main" id="{E07BDE11-E67F-4319-B795-955904A12580}"/>
              </a:ext>
            </a:extLst>
          </p:cNvPr>
          <p:cNvSpPr txBox="1"/>
          <p:nvPr/>
        </p:nvSpPr>
        <p:spPr>
          <a:xfrm>
            <a:off x="6622735" y="41427528"/>
            <a:ext cx="15950241" cy="1015663"/>
          </a:xfrm>
          <a:prstGeom prst="rect">
            <a:avLst/>
          </a:prstGeom>
          <a:noFill/>
        </p:spPr>
        <p:txBody>
          <a:bodyPr wrap="square">
            <a:spAutoFit/>
          </a:bodyPr>
          <a:lstStyle/>
          <a:p>
            <a:pPr algn="ctr"/>
            <a:r>
              <a:rPr lang="hu-HU" sz="3000" b="1" dirty="0">
                <a:solidFill>
                  <a:schemeClr val="bg1"/>
                </a:solidFill>
                <a:latin typeface="Trebuchet MS" panose="020B0603020202020204" pitchFamily="34" charset="0"/>
              </a:rPr>
              <a:t>32</a:t>
            </a:r>
            <a:r>
              <a:rPr lang="hu-HU" sz="3000" b="1" baseline="30000" dirty="0">
                <a:solidFill>
                  <a:schemeClr val="bg1"/>
                </a:solidFill>
                <a:latin typeface="Trebuchet MS" panose="020B0603020202020204" pitchFamily="34" charset="0"/>
              </a:rPr>
              <a:t>nd</a:t>
            </a:r>
            <a:r>
              <a:rPr lang="hu-HU" sz="3000" b="1" dirty="0">
                <a:solidFill>
                  <a:schemeClr val="bg1"/>
                </a:solidFill>
                <a:latin typeface="Trebuchet MS" panose="020B0603020202020204" pitchFamily="34" charset="0"/>
              </a:rPr>
              <a:t> Semmelweis </a:t>
            </a:r>
            <a:r>
              <a:rPr lang="hu-HU" sz="3000" b="1" dirty="0" err="1">
                <a:solidFill>
                  <a:schemeClr val="bg1"/>
                </a:solidFill>
                <a:latin typeface="Trebuchet MS" panose="020B0603020202020204" pitchFamily="34" charset="0"/>
              </a:rPr>
              <a:t>Symposium</a:t>
            </a:r>
            <a:r>
              <a:rPr lang="hu-HU" sz="3000" b="1" dirty="0">
                <a:solidFill>
                  <a:schemeClr val="bg1"/>
                </a:solidFill>
                <a:latin typeface="Trebuchet MS" panose="020B0603020202020204" pitchFamily="34" charset="0"/>
              </a:rPr>
              <a:t> 2024</a:t>
            </a:r>
            <a:endParaRPr lang="en-US" sz="3000" b="1" i="0" dirty="0">
              <a:solidFill>
                <a:schemeClr val="bg1"/>
              </a:solidFill>
              <a:effectLst/>
              <a:latin typeface="Trebuchet MS" panose="020B0603020202020204" pitchFamily="34" charset="0"/>
            </a:endParaRPr>
          </a:p>
          <a:p>
            <a:pPr algn="ctr"/>
            <a:r>
              <a:rPr lang="hu-HU" sz="3000" b="1" dirty="0">
                <a:solidFill>
                  <a:schemeClr val="bg1"/>
                </a:solidFill>
                <a:latin typeface="Trebuchet MS" panose="020B0603020202020204" pitchFamily="34" charset="0"/>
              </a:rPr>
              <a:t>Budapest, November 11-13, 2024</a:t>
            </a:r>
            <a:endParaRPr lang="en-US" sz="3000" b="1" dirty="0">
              <a:solidFill>
                <a:schemeClr val="bg1"/>
              </a:solidFill>
              <a:latin typeface="Trebuchet MS" panose="020B0603020202020204" pitchFamily="34" charset="0"/>
            </a:endParaRPr>
          </a:p>
        </p:txBody>
      </p:sp>
      <p:pic>
        <p:nvPicPr>
          <p:cNvPr id="16" name="Kép 15">
            <a:extLst>
              <a:ext uri="{FF2B5EF4-FFF2-40B4-BE49-F238E27FC236}">
                <a16:creationId xmlns:a16="http://schemas.microsoft.com/office/drawing/2014/main" id="{F59EEBCA-F673-4B86-993B-FFA752F8F4E1}"/>
              </a:ext>
            </a:extLst>
          </p:cNvPr>
          <p:cNvPicPr>
            <a:picLocks noChangeAspect="1"/>
          </p:cNvPicPr>
          <p:nvPr/>
        </p:nvPicPr>
        <p:blipFill>
          <a:blip r:embed="rId3"/>
          <a:stretch>
            <a:fillRect/>
          </a:stretch>
        </p:blipFill>
        <p:spPr>
          <a:xfrm>
            <a:off x="1679023" y="33227845"/>
            <a:ext cx="12042584" cy="6330169"/>
          </a:xfrm>
          <a:prstGeom prst="rect">
            <a:avLst/>
          </a:prstGeom>
        </p:spPr>
      </p:pic>
      <p:pic>
        <p:nvPicPr>
          <p:cNvPr id="12" name="Kép 11">
            <a:extLst>
              <a:ext uri="{FF2B5EF4-FFF2-40B4-BE49-F238E27FC236}">
                <a16:creationId xmlns:a16="http://schemas.microsoft.com/office/drawing/2014/main" id="{88B59814-B0DA-4DB4-92E7-3389A47E5F3D}"/>
              </a:ext>
            </a:extLst>
          </p:cNvPr>
          <p:cNvPicPr>
            <a:picLocks noChangeAspect="1"/>
          </p:cNvPicPr>
          <p:nvPr/>
        </p:nvPicPr>
        <p:blipFill>
          <a:blip r:embed="rId4"/>
          <a:stretch>
            <a:fillRect/>
          </a:stretch>
        </p:blipFill>
        <p:spPr>
          <a:xfrm>
            <a:off x="15326892" y="29008825"/>
            <a:ext cx="12222067" cy="5623827"/>
          </a:xfrm>
          <a:prstGeom prst="rect">
            <a:avLst/>
          </a:prstGeom>
        </p:spPr>
      </p:pic>
      <p:sp>
        <p:nvSpPr>
          <p:cNvPr id="51" name="Szövegdoboz 50">
            <a:extLst>
              <a:ext uri="{FF2B5EF4-FFF2-40B4-BE49-F238E27FC236}">
                <a16:creationId xmlns:a16="http://schemas.microsoft.com/office/drawing/2014/main" id="{8ACEDD5F-BF95-417B-B0DE-19316049D95F}"/>
              </a:ext>
            </a:extLst>
          </p:cNvPr>
          <p:cNvSpPr txBox="1"/>
          <p:nvPr/>
        </p:nvSpPr>
        <p:spPr>
          <a:xfrm>
            <a:off x="1607848" y="39675444"/>
            <a:ext cx="12587165" cy="1015663"/>
          </a:xfrm>
          <a:prstGeom prst="rect">
            <a:avLst/>
          </a:prstGeom>
          <a:noFill/>
        </p:spPr>
        <p:txBody>
          <a:bodyPr wrap="square" rtlCol="0">
            <a:spAutoFit/>
          </a:bodyPr>
          <a:lstStyle/>
          <a:p>
            <a:pPr algn="just"/>
            <a:r>
              <a:rPr lang="en-GB" sz="3000" dirty="0">
                <a:solidFill>
                  <a:srgbClr val="242F62"/>
                </a:solidFill>
                <a:latin typeface="Trebuchet MS" panose="020B0603020202020204" pitchFamily="34" charset="0"/>
              </a:rPr>
              <a:t>For county-level comparability, we related the number of HDOs per 100,000 population to the county population size.</a:t>
            </a:r>
            <a:endParaRPr lang="en-US" sz="3000" dirty="0">
              <a:solidFill>
                <a:srgbClr val="242F62"/>
              </a:solidFill>
              <a:latin typeface="Trebuchet MS" panose="020B0603020202020204" pitchFamily="34" charset="0"/>
            </a:endParaRPr>
          </a:p>
        </p:txBody>
      </p:sp>
      <p:sp>
        <p:nvSpPr>
          <p:cNvPr id="52" name="Szövegdoboz 51">
            <a:extLst>
              <a:ext uri="{FF2B5EF4-FFF2-40B4-BE49-F238E27FC236}">
                <a16:creationId xmlns:a16="http://schemas.microsoft.com/office/drawing/2014/main" id="{0EA40888-FB3D-4043-857F-86DA43ECF7B4}"/>
              </a:ext>
            </a:extLst>
          </p:cNvPr>
          <p:cNvSpPr txBox="1"/>
          <p:nvPr/>
        </p:nvSpPr>
        <p:spPr>
          <a:xfrm>
            <a:off x="15326892" y="28226896"/>
            <a:ext cx="12133736" cy="553998"/>
          </a:xfrm>
          <a:prstGeom prst="rect">
            <a:avLst/>
          </a:prstGeom>
          <a:noFill/>
        </p:spPr>
        <p:txBody>
          <a:bodyPr wrap="square" rtlCol="0">
            <a:spAutoFit/>
          </a:bodyPr>
          <a:lstStyle/>
          <a:p>
            <a:pPr algn="just"/>
            <a:r>
              <a:rPr lang="hu-HU" sz="3000" b="1" dirty="0" err="1">
                <a:latin typeface="Trebuchet MS" panose="020B0603020202020204" pitchFamily="34" charset="0"/>
              </a:rPr>
              <a:t>Figure</a:t>
            </a:r>
            <a:r>
              <a:rPr lang="hu-HU" sz="3000" b="1" dirty="0">
                <a:latin typeface="Trebuchet MS" panose="020B0603020202020204" pitchFamily="34" charset="0"/>
              </a:rPr>
              <a:t> 2. </a:t>
            </a:r>
            <a:r>
              <a:rPr lang="hu-HU" sz="3000" b="1" dirty="0" err="1">
                <a:latin typeface="Trebuchet MS" panose="020B0603020202020204" pitchFamily="34" charset="0"/>
              </a:rPr>
              <a:t>Heatmap</a:t>
            </a:r>
            <a:r>
              <a:rPr lang="hu-HU" sz="3000" b="1" dirty="0">
                <a:latin typeface="Trebuchet MS" panose="020B0603020202020204" pitchFamily="34" charset="0"/>
              </a:rPr>
              <a:t> of HDO Kernel </a:t>
            </a:r>
            <a:r>
              <a:rPr lang="hu-HU" sz="3000" b="1" dirty="0" err="1">
                <a:latin typeface="Trebuchet MS" panose="020B0603020202020204" pitchFamily="34" charset="0"/>
              </a:rPr>
              <a:t>Density</a:t>
            </a:r>
            <a:r>
              <a:rPr lang="hu-HU" sz="3000" b="1" dirty="0">
                <a:latin typeface="Trebuchet MS" panose="020B0603020202020204" pitchFamily="34" charset="0"/>
              </a:rPr>
              <a:t> </a:t>
            </a:r>
            <a:r>
              <a:rPr lang="hu-HU" sz="3000" b="1" dirty="0" err="1">
                <a:latin typeface="Trebuchet MS" panose="020B0603020202020204" pitchFamily="34" charset="0"/>
              </a:rPr>
              <a:t>by</a:t>
            </a:r>
            <a:r>
              <a:rPr lang="hu-HU" sz="3000" b="1" dirty="0">
                <a:latin typeface="Trebuchet MS" panose="020B0603020202020204" pitchFamily="34" charset="0"/>
              </a:rPr>
              <a:t> </a:t>
            </a:r>
            <a:r>
              <a:rPr lang="hu-HU" sz="3000" b="1" dirty="0" err="1">
                <a:latin typeface="Trebuchet MS" panose="020B0603020202020204" pitchFamily="34" charset="0"/>
              </a:rPr>
              <a:t>County</a:t>
            </a:r>
            <a:r>
              <a:rPr lang="hu-HU" sz="3000" b="1" dirty="0">
                <a:latin typeface="Trebuchet MS" panose="020B0603020202020204" pitchFamily="34" charset="0"/>
              </a:rPr>
              <a:t> in Hungary </a:t>
            </a:r>
          </a:p>
        </p:txBody>
      </p:sp>
      <p:sp>
        <p:nvSpPr>
          <p:cNvPr id="53" name="Szövegdoboz 52">
            <a:extLst>
              <a:ext uri="{FF2B5EF4-FFF2-40B4-BE49-F238E27FC236}">
                <a16:creationId xmlns:a16="http://schemas.microsoft.com/office/drawing/2014/main" id="{416FA3C6-304A-42B9-922E-4FF3303760CD}"/>
              </a:ext>
            </a:extLst>
          </p:cNvPr>
          <p:cNvSpPr txBox="1"/>
          <p:nvPr/>
        </p:nvSpPr>
        <p:spPr>
          <a:xfrm>
            <a:off x="15346950" y="36420700"/>
            <a:ext cx="12336240" cy="4247317"/>
          </a:xfrm>
          <a:prstGeom prst="rect">
            <a:avLst/>
          </a:prstGeom>
          <a:noFill/>
        </p:spPr>
        <p:txBody>
          <a:bodyPr wrap="square" rtlCol="0">
            <a:spAutoFit/>
          </a:bodyPr>
          <a:lstStyle/>
          <a:p>
            <a:pPr algn="just"/>
            <a:r>
              <a:rPr lang="en-US" sz="3000" dirty="0">
                <a:solidFill>
                  <a:srgbClr val="242F62"/>
                </a:solidFill>
                <a:latin typeface="Trebuchet MS" panose="020B0603020202020204" pitchFamily="34" charset="0"/>
              </a:rPr>
              <a:t>The Health Development Office Network in Hungary (N=108) is well-positioned to meet the health maintenance needs of the general population, with a particular emphasis on the elderly. The HDOs provide a range of popular preventive programs for seniors, such as Nordic walking, nutrition counseling, spinal gymnastics, and mental health support. These services establish HDOs as crucial centers for gerontological health promotion in Hungary. However, due to their limited geographic coverage, opening new offices is vital to ensure equal access and enhance preventive care for the elderly.</a:t>
            </a:r>
          </a:p>
        </p:txBody>
      </p:sp>
      <p:pic>
        <p:nvPicPr>
          <p:cNvPr id="34" name="Kép 33">
            <a:extLst>
              <a:ext uri="{FF2B5EF4-FFF2-40B4-BE49-F238E27FC236}">
                <a16:creationId xmlns:a16="http://schemas.microsoft.com/office/drawing/2014/main" id="{43968523-E70C-4E55-A7E1-E54C03F1A77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958608" y="197753"/>
            <a:ext cx="2112840" cy="2112840"/>
          </a:xfrm>
          <a:prstGeom prst="rect">
            <a:avLst/>
          </a:prstGeom>
        </p:spPr>
      </p:pic>
    </p:spTree>
    <p:extLst>
      <p:ext uri="{BB962C8B-B14F-4D97-AF65-F5344CB8AC3E}">
        <p14:creationId xmlns:p14="http://schemas.microsoft.com/office/powerpoint/2010/main" val="4104979462"/>
      </p:ext>
    </p:extLst>
  </p:cSld>
  <p:clrMapOvr>
    <a:masterClrMapping/>
  </p:clrMapOvr>
</p:sld>
</file>

<file path=ppt/theme/theme1.xml><?xml version="1.0" encoding="utf-8"?>
<a:theme xmlns:a="http://schemas.openxmlformats.org/drawingml/2006/main" name="Office-téma">
  <a:themeElements>
    <a:clrScheme name="Office-té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é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6118</TotalTime>
  <Words>1072</Words>
  <Application>Microsoft Office PowerPoint</Application>
  <PresentationFormat>Egyéni</PresentationFormat>
  <Paragraphs>77</Paragraphs>
  <Slides>1</Slides>
  <Notes>1</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vt:i4>
      </vt:variant>
    </vt:vector>
  </HeadingPairs>
  <TitlesOfParts>
    <vt:vector size="5" baseType="lpstr">
      <vt:lpstr>Arial</vt:lpstr>
      <vt:lpstr>Calibri</vt:lpstr>
      <vt:lpstr>Trebuchet MS</vt:lpstr>
      <vt:lpstr>Office-téma</vt:lpstr>
      <vt:lpstr>Geographic Distribution, Communication and Preventive Health Services of Health Development Offices in Hungary for the Elderly Populations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Hetty</dc:creator>
  <cp:lastModifiedBy>Anonymus</cp:lastModifiedBy>
  <cp:revision>180</cp:revision>
  <cp:lastPrinted>2024-11-08T07:59:53Z</cp:lastPrinted>
  <dcterms:created xsi:type="dcterms:W3CDTF">2023-03-24T12:55:18Z</dcterms:created>
  <dcterms:modified xsi:type="dcterms:W3CDTF">2024-11-11T08:14:23Z</dcterms:modified>
</cp:coreProperties>
</file>