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7" r:id="rId3"/>
    <p:sldId id="332" r:id="rId4"/>
    <p:sldId id="333" r:id="rId5"/>
    <p:sldId id="305" r:id="rId6"/>
    <p:sldId id="335" r:id="rId7"/>
    <p:sldId id="312" r:id="rId8"/>
    <p:sldId id="313" r:id="rId9"/>
    <p:sldId id="316" r:id="rId10"/>
    <p:sldId id="315" r:id="rId11"/>
    <p:sldId id="314" r:id="rId12"/>
    <p:sldId id="336" r:id="rId13"/>
    <p:sldId id="321" r:id="rId14"/>
    <p:sldId id="317" r:id="rId15"/>
    <p:sldId id="318" r:id="rId16"/>
    <p:sldId id="319" r:id="rId17"/>
    <p:sldId id="320" r:id="rId18"/>
    <p:sldId id="322" r:id="rId19"/>
    <p:sldId id="323" r:id="rId20"/>
    <p:sldId id="334" r:id="rId21"/>
    <p:sldId id="324" r:id="rId22"/>
    <p:sldId id="326" r:id="rId23"/>
    <p:sldId id="325" r:id="rId24"/>
    <p:sldId id="327" r:id="rId25"/>
    <p:sldId id="328" r:id="rId26"/>
    <p:sldId id="329" r:id="rId27"/>
    <p:sldId id="330" r:id="rId28"/>
    <p:sldId id="331" r:id="rId29"/>
    <p:sldId id="306" r:id="rId30"/>
    <p:sldId id="30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jan%20P\Downloads\Jaro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\labor\Kisokos\Labor_orsz_po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\labor\Kisokos\Haziorvos_WHO_2024_09_0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\labor\Kisokos\Haziorvos_WHO_2024_09_0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\labor\Kisokos\Haziorvos_WHO_2024_09_0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\labor\Kisokos\Haziorvos_WHO_2024_09_0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\labor\Kisokos\Haziorvos_WHO_2024_09_0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\labor\Kisokos\Haziorvos_WHO_2024_09_0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\labor\Kisokos\Haziorvos_WHO_2024_09_0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1600" b="1" dirty="0">
                <a:solidFill>
                  <a:sysClr val="windowText" lastClr="000000"/>
                </a:solidFill>
              </a:rPr>
              <a:t>2022 és 2023 között laborfinanszírozás alakulása Magyarországon </a:t>
            </a:r>
            <a:br>
              <a:rPr lang="hu-HU" sz="1600" b="1" dirty="0">
                <a:solidFill>
                  <a:sysClr val="windowText" lastClr="000000"/>
                </a:solidFill>
              </a:rPr>
            </a:br>
            <a:r>
              <a:rPr lang="hu-HU" sz="1600" b="1" dirty="0">
                <a:solidFill>
                  <a:sysClr val="windowText" lastClr="000000"/>
                </a:solidFill>
              </a:rPr>
              <a:t>(WHO pont)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Labor</c:v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'Szakma összesítő 2023'!$B$151:$C$151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'Szakma összesítő 2023'!$B$152:$C$152</c:f>
              <c:numCache>
                <c:formatCode>#,##0</c:formatCode>
                <c:ptCount val="2"/>
                <c:pt idx="0">
                  <c:v>44506808437</c:v>
                </c:pt>
                <c:pt idx="1">
                  <c:v>47507716426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D9-4350-9F22-05DED651221A}"/>
            </c:ext>
          </c:extLst>
        </c:ser>
        <c:ser>
          <c:idx val="1"/>
          <c:order val="1"/>
          <c:tx>
            <c:v>Egyéb járóbeteg ellátás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'Szakma összesítő 2023'!$B$151:$C$151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'Szakma összesítő 2023'!$B$153:$C$153</c:f>
              <c:numCache>
                <c:formatCode>#,##0</c:formatCode>
                <c:ptCount val="2"/>
                <c:pt idx="0">
                  <c:v>126689184637</c:v>
                </c:pt>
                <c:pt idx="1">
                  <c:v>125458131973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D9-4350-9F22-05DED6512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5285992"/>
        <c:axId val="705288616"/>
        <c:axId val="0"/>
      </c:bar3DChart>
      <c:catAx>
        <c:axId val="70528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5288616"/>
        <c:crosses val="autoZero"/>
        <c:auto val="1"/>
        <c:lblAlgn val="ctr"/>
        <c:lblOffset val="100"/>
        <c:noMultiLvlLbl val="0"/>
      </c:catAx>
      <c:valAx>
        <c:axId val="70528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>
                    <a:solidFill>
                      <a:sysClr val="windowText" lastClr="000000"/>
                    </a:solidFill>
                  </a:rPr>
                  <a:t>WHO</a:t>
                </a:r>
                <a:r>
                  <a:rPr lang="hu-HU" sz="1200" baseline="0">
                    <a:solidFill>
                      <a:sysClr val="windowText" lastClr="000000"/>
                    </a:solidFill>
                  </a:rPr>
                  <a:t> pontszám</a:t>
                </a:r>
                <a:endParaRPr lang="hu-H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3.7233158355205603E-2"/>
              <c:y val="0.383768955963837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05285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b="1" dirty="0">
                <a:solidFill>
                  <a:sysClr val="windowText" lastClr="000000"/>
                </a:solidFill>
              </a:rPr>
              <a:t>Országos</a:t>
            </a:r>
            <a:r>
              <a:rPr lang="hu-HU" b="1" baseline="0" dirty="0">
                <a:solidFill>
                  <a:sysClr val="windowText" lastClr="000000"/>
                </a:solidFill>
              </a:rPr>
              <a:t> labor pontforint alakulása </a:t>
            </a:r>
            <a:br>
              <a:rPr lang="hu-HU" b="1" baseline="0" dirty="0">
                <a:solidFill>
                  <a:sysClr val="windowText" lastClr="000000"/>
                </a:solidFill>
              </a:rPr>
            </a:br>
            <a:r>
              <a:rPr lang="hu-HU" b="1" baseline="0" dirty="0">
                <a:solidFill>
                  <a:sysClr val="windowText" lastClr="000000"/>
                </a:solidFill>
              </a:rPr>
              <a:t>2022.01 és 2024.04 között</a:t>
            </a:r>
            <a:endParaRPr lang="hu-HU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473511486169724E-2"/>
                  <c:y val="-3.9308176100629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5B-4DD5-B108-9FFFE7C15342}"/>
                </c:ext>
              </c:extLst>
            </c:dLbl>
            <c:dLbl>
              <c:idx val="1"/>
              <c:layout>
                <c:manualLayout>
                  <c:x val="-5.3914674167838725E-2"/>
                  <c:y val="4.71698113207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5B-4DD5-B108-9FFFE7C15342}"/>
                </c:ext>
              </c:extLst>
            </c:dLbl>
            <c:dLbl>
              <c:idx val="2"/>
              <c:layout>
                <c:manualLayout>
                  <c:x val="-2.8129395218002812E-2"/>
                  <c:y val="4.71698113207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5B-4DD5-B108-9FFFE7C15342}"/>
                </c:ext>
              </c:extLst>
            </c:dLbl>
            <c:dLbl>
              <c:idx val="3"/>
              <c:layout>
                <c:manualLayout>
                  <c:x val="-3.0473511486169735E-2"/>
                  <c:y val="-5.1100628930817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5B-4DD5-B108-9FFFE7C15342}"/>
                </c:ext>
              </c:extLst>
            </c:dLbl>
            <c:dLbl>
              <c:idx val="4"/>
              <c:layout>
                <c:manualLayout>
                  <c:x val="-3.5161744022503515E-2"/>
                  <c:y val="3.537735849056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5B-4DD5-B108-9FFFE7C15342}"/>
                </c:ext>
              </c:extLst>
            </c:dLbl>
            <c:dLbl>
              <c:idx val="7"/>
              <c:layout>
                <c:manualLayout>
                  <c:x val="-1.4064697609001449E-2"/>
                  <c:y val="-2.751572327044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5B-4DD5-B108-9FFFE7C15342}"/>
                </c:ext>
              </c:extLst>
            </c:dLbl>
            <c:dLbl>
              <c:idx val="8"/>
              <c:layout>
                <c:manualLayout>
                  <c:x val="-2.1097046413502154E-2"/>
                  <c:y val="4.716981132075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5B-4DD5-B108-9FFFE7C15342}"/>
                </c:ext>
              </c:extLst>
            </c:dLbl>
            <c:dLbl>
              <c:idx val="9"/>
              <c:layout>
                <c:manualLayout>
                  <c:x val="-2.3441162681669098E-2"/>
                  <c:y val="-6.289308176100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5B-4DD5-B108-9FFFE7C15342}"/>
                </c:ext>
              </c:extLst>
            </c:dLbl>
            <c:dLbl>
              <c:idx val="10"/>
              <c:layout>
                <c:manualLayout>
                  <c:x val="-1.6408813877168308E-2"/>
                  <c:y val="2.751572327044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5B-4DD5-B108-9FFFE7C15342}"/>
                </c:ext>
              </c:extLst>
            </c:dLbl>
            <c:dLbl>
              <c:idx val="12"/>
              <c:layout>
                <c:manualLayout>
                  <c:x val="-2.8129395218002812E-2"/>
                  <c:y val="4.323899371069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5B-4DD5-B108-9FFFE7C15342}"/>
                </c:ext>
              </c:extLst>
            </c:dLbl>
            <c:dLbl>
              <c:idx val="13"/>
              <c:layout>
                <c:manualLayout>
                  <c:x val="-2.1097046413502196E-2"/>
                  <c:y val="-6.6823899371069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5B-4DD5-B108-9FFFE7C15342}"/>
                </c:ext>
              </c:extLst>
            </c:dLbl>
            <c:dLbl>
              <c:idx val="14"/>
              <c:layout>
                <c:manualLayout>
                  <c:x val="-1.4064697609001406E-2"/>
                  <c:y val="2.75157232704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5B-4DD5-B108-9FFFE7C15342}"/>
                </c:ext>
              </c:extLst>
            </c:dLbl>
            <c:dLbl>
              <c:idx val="15"/>
              <c:layout>
                <c:manualLayout>
                  <c:x val="-2.1097046413502196E-2"/>
                  <c:y val="-3.537735849056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15B-4DD5-B108-9FFFE7C15342}"/>
                </c:ext>
              </c:extLst>
            </c:dLbl>
            <c:dLbl>
              <c:idx val="16"/>
              <c:layout>
                <c:manualLayout>
                  <c:x val="-1.4064697609001406E-2"/>
                  <c:y val="4.323899371069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5B-4DD5-B108-9FFFE7C15342}"/>
                </c:ext>
              </c:extLst>
            </c:dLbl>
            <c:dLbl>
              <c:idx val="18"/>
              <c:layout>
                <c:manualLayout>
                  <c:x val="-1.4064697609001406E-2"/>
                  <c:y val="-2.358490566037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15B-4DD5-B108-9FFFE7C15342}"/>
                </c:ext>
              </c:extLst>
            </c:dLbl>
            <c:dLbl>
              <c:idx val="19"/>
              <c:layout>
                <c:manualLayout>
                  <c:x val="-9.3764650726676051E-3"/>
                  <c:y val="-1.179245283018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15B-4DD5-B108-9FFFE7C15342}"/>
                </c:ext>
              </c:extLst>
            </c:dLbl>
            <c:dLbl>
              <c:idx val="20"/>
              <c:layout>
                <c:manualLayout>
                  <c:x val="-1.1720581340834505E-2"/>
                  <c:y val="4.71698113207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15B-4DD5-B108-9FFFE7C15342}"/>
                </c:ext>
              </c:extLst>
            </c:dLbl>
            <c:dLbl>
              <c:idx val="21"/>
              <c:layout>
                <c:manualLayout>
                  <c:x val="-2.5785278949835913E-2"/>
                  <c:y val="-9.0408805031446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15B-4DD5-B108-9FFFE7C15342}"/>
                </c:ext>
              </c:extLst>
            </c:dLbl>
            <c:dLbl>
              <c:idx val="22"/>
              <c:layout>
                <c:manualLayout>
                  <c:x val="-1.6408813877168478E-2"/>
                  <c:y val="3.537735849056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15B-4DD5-B108-9FFFE7C15342}"/>
                </c:ext>
              </c:extLst>
            </c:dLbl>
            <c:dLbl>
              <c:idx val="24"/>
              <c:layout>
                <c:manualLayout>
                  <c:x val="-3.2817627754336616E-2"/>
                  <c:y val="6.682389937106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15B-4DD5-B108-9FFFE7C15342}"/>
                </c:ext>
              </c:extLst>
            </c:dLbl>
            <c:dLbl>
              <c:idx val="25"/>
              <c:layout>
                <c:manualLayout>
                  <c:x val="4.6882325363338025E-3"/>
                  <c:y val="5.5031446540880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15B-4DD5-B108-9FFFE7C15342}"/>
                </c:ext>
              </c:extLst>
            </c:dLbl>
            <c:dLbl>
              <c:idx val="27"/>
              <c:layout>
                <c:manualLayout>
                  <c:x val="0"/>
                  <c:y val="4.716981132075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15B-4DD5-B108-9FFFE7C15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5399238069924803"/>
                  <c:y val="-0.224189075422176"/>
                </c:manualLayout>
              </c:layout>
              <c:numFmt formatCode="General" sourceLinked="0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cat>
            <c:strRef>
              <c:f>Munka1!$A$4:$A$31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cat>
          <c:val>
            <c:numRef>
              <c:f>Munka1!$B$4:$B$31</c:f>
              <c:numCache>
                <c:formatCode>0.000</c:formatCode>
                <c:ptCount val="28"/>
                <c:pt idx="0">
                  <c:v>0.17833508000000001</c:v>
                </c:pt>
                <c:pt idx="1">
                  <c:v>0.17150243000000001</c:v>
                </c:pt>
                <c:pt idx="2">
                  <c:v>0.15692801000000001</c:v>
                </c:pt>
                <c:pt idx="3">
                  <c:v>0.18294741</c:v>
                </c:pt>
                <c:pt idx="4">
                  <c:v>0.13905853000000001</c:v>
                </c:pt>
                <c:pt idx="5">
                  <c:v>0.1630267</c:v>
                </c:pt>
                <c:pt idx="6">
                  <c:v>0.23613432000000001</c:v>
                </c:pt>
                <c:pt idx="7">
                  <c:v>0.18096809999999999</c:v>
                </c:pt>
                <c:pt idx="8">
                  <c:v>0.15922321</c:v>
                </c:pt>
                <c:pt idx="9">
                  <c:v>0.18426004000000001</c:v>
                </c:pt>
                <c:pt idx="10">
                  <c:v>0.14523277000000001</c:v>
                </c:pt>
                <c:pt idx="11">
                  <c:v>0.24129313999999999</c:v>
                </c:pt>
                <c:pt idx="12">
                  <c:v>0.13676091000000001</c:v>
                </c:pt>
                <c:pt idx="13">
                  <c:v>0.14389146</c:v>
                </c:pt>
                <c:pt idx="14">
                  <c:v>0.13642762</c:v>
                </c:pt>
                <c:pt idx="15">
                  <c:v>0.15895677999999999</c:v>
                </c:pt>
                <c:pt idx="16">
                  <c:v>0.14268939</c:v>
                </c:pt>
                <c:pt idx="17">
                  <c:v>0.14013115000000001</c:v>
                </c:pt>
                <c:pt idx="18">
                  <c:v>0.19022165999999999</c:v>
                </c:pt>
                <c:pt idx="19">
                  <c:v>0.16998732</c:v>
                </c:pt>
                <c:pt idx="20">
                  <c:v>0.14835234</c:v>
                </c:pt>
                <c:pt idx="21">
                  <c:v>0.15187192999999999</c:v>
                </c:pt>
                <c:pt idx="22">
                  <c:v>0.13762814000000001</c:v>
                </c:pt>
                <c:pt idx="23">
                  <c:v>0.22693874999999999</c:v>
                </c:pt>
                <c:pt idx="24">
                  <c:v>0.12439865</c:v>
                </c:pt>
                <c:pt idx="25">
                  <c:v>0.13266501999999999</c:v>
                </c:pt>
                <c:pt idx="26">
                  <c:v>0.18123541000000001</c:v>
                </c:pt>
                <c:pt idx="27">
                  <c:v>0.15774634000000001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15B-4DD5-B108-9FFFE7C15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750784"/>
        <c:axId val="485753408"/>
      </c:lineChart>
      <c:catAx>
        <c:axId val="4857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5753408"/>
        <c:crosses val="autoZero"/>
        <c:auto val="1"/>
        <c:lblAlgn val="ctr"/>
        <c:lblOffset val="100"/>
        <c:noMultiLvlLbl val="0"/>
      </c:catAx>
      <c:valAx>
        <c:axId val="48575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>
                    <a:solidFill>
                      <a:sysClr val="windowText" lastClr="000000"/>
                    </a:solidFill>
                  </a:rPr>
                  <a:t>pontforint</a:t>
                </a:r>
              </a:p>
            </c:rich>
          </c:tx>
          <c:layout>
            <c:manualLayout>
              <c:xMode val="edge"/>
              <c:yMode val="edge"/>
              <c:x val="1.2318028708038836E-2"/>
              <c:y val="0.42616739689910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575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 dirty="0">
                <a:solidFill>
                  <a:sysClr val="windowText" lastClr="000000"/>
                </a:solidFill>
              </a:rPr>
              <a:t>Újbudán</a:t>
            </a:r>
            <a:r>
              <a:rPr lang="hu-HU" b="1" baseline="0" dirty="0">
                <a:solidFill>
                  <a:sysClr val="windowText" lastClr="000000"/>
                </a:solidFill>
              </a:rPr>
              <a:t> a háziorvosi praxisok által beutalt és elvégzett labor beavatkozások száma </a:t>
            </a:r>
            <a:br>
              <a:rPr lang="hu-HU" b="1" baseline="0" dirty="0">
                <a:solidFill>
                  <a:sysClr val="windowText" lastClr="000000"/>
                </a:solidFill>
              </a:rPr>
            </a:br>
            <a:r>
              <a:rPr lang="hu-HU" b="1" baseline="0" dirty="0">
                <a:solidFill>
                  <a:sysClr val="windowText" lastClr="000000"/>
                </a:solidFill>
              </a:rPr>
              <a:t>2022.01. és 2024.04. között</a:t>
            </a:r>
            <a:endParaRPr lang="hu-HU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552797322404738"/>
          <c:y val="0.26317546635956984"/>
          <c:w val="0.87006865757633955"/>
          <c:h val="0.5554480169145523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691358024691357E-2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31-46E4-887F-DBAB24D54483}"/>
                </c:ext>
              </c:extLst>
            </c:dLbl>
            <c:dLbl>
              <c:idx val="1"/>
              <c:layout>
                <c:manualLayout>
                  <c:x val="-1.4403292181069978E-2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31-46E4-887F-DBAB24D54483}"/>
                </c:ext>
              </c:extLst>
            </c:dLbl>
            <c:dLbl>
              <c:idx val="2"/>
              <c:layout>
                <c:manualLayout>
                  <c:x val="-5.3497942386831296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31-46E4-887F-DBAB24D54483}"/>
                </c:ext>
              </c:extLst>
            </c:dLbl>
            <c:dLbl>
              <c:idx val="3"/>
              <c:layout>
                <c:manualLayout>
                  <c:x val="1.4403292181069921E-2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31-46E4-887F-DBAB24D54483}"/>
                </c:ext>
              </c:extLst>
            </c:dLbl>
            <c:dLbl>
              <c:idx val="4"/>
              <c:layout>
                <c:manualLayout>
                  <c:x val="-1.4403253537596111E-2"/>
                  <c:y val="-6.7897761260082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31-46E4-887F-DBAB24D54483}"/>
                </c:ext>
              </c:extLst>
            </c:dLbl>
            <c:dLbl>
              <c:idx val="5"/>
              <c:layout>
                <c:manualLayout>
                  <c:x val="2.05761316872428E-3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31-46E4-887F-DBAB24D54483}"/>
                </c:ext>
              </c:extLst>
            </c:dLbl>
            <c:dLbl>
              <c:idx val="8"/>
              <c:layout>
                <c:manualLayout>
                  <c:x val="-3.4979423868312758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31-46E4-887F-DBAB24D54483}"/>
                </c:ext>
              </c:extLst>
            </c:dLbl>
            <c:dLbl>
              <c:idx val="9"/>
              <c:layout>
                <c:manualLayout>
                  <c:x val="-4.1934124359722443E-2"/>
                  <c:y val="5.093116290560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31-46E4-887F-DBAB24D54483}"/>
                </c:ext>
              </c:extLst>
            </c:dLbl>
            <c:dLbl>
              <c:idx val="10"/>
              <c:layout>
                <c:manualLayout>
                  <c:x val="-7.5444944640118471E-17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31-46E4-887F-DBAB24D54483}"/>
                </c:ext>
              </c:extLst>
            </c:dLbl>
            <c:dLbl>
              <c:idx val="11"/>
              <c:layout>
                <c:manualLayout>
                  <c:x val="-6.1728395061728392E-3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31-46E4-887F-DBAB24D54483}"/>
                </c:ext>
              </c:extLst>
            </c:dLbl>
            <c:dLbl>
              <c:idx val="12"/>
              <c:layout>
                <c:manualLayout>
                  <c:x val="3.1008212097024819E-2"/>
                  <c:y val="-7.56103598499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31-46E4-887F-DBAB24D54483}"/>
                </c:ext>
              </c:extLst>
            </c:dLbl>
            <c:dLbl>
              <c:idx val="13"/>
              <c:layout>
                <c:manualLayout>
                  <c:x val="-1.4403292181069959E-2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31-46E4-887F-DBAB24D54483}"/>
                </c:ext>
              </c:extLst>
            </c:dLbl>
            <c:dLbl>
              <c:idx val="14"/>
              <c:layout>
                <c:manualLayout>
                  <c:x val="-3.292181069958855E-2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231-46E4-887F-DBAB24D54483}"/>
                </c:ext>
              </c:extLst>
            </c:dLbl>
            <c:dLbl>
              <c:idx val="15"/>
              <c:layout>
                <c:manualLayout>
                  <c:x val="-3.292181069958848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31-46E4-887F-DBAB24D54483}"/>
                </c:ext>
              </c:extLst>
            </c:dLbl>
            <c:dLbl>
              <c:idx val="16"/>
              <c:layout>
                <c:manualLayout>
                  <c:x val="4.5267489711934158E-2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31-46E4-887F-DBAB24D54483}"/>
                </c:ext>
              </c:extLst>
            </c:dLbl>
            <c:dLbl>
              <c:idx val="17"/>
              <c:layout>
                <c:manualLayout>
                  <c:x val="3.0864197530864196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31-46E4-887F-DBAB24D54483}"/>
                </c:ext>
              </c:extLst>
            </c:dLbl>
            <c:dLbl>
              <c:idx val="18"/>
              <c:layout>
                <c:manualLayout>
                  <c:x val="-7.7365421549097074E-3"/>
                  <c:y val="-0.12192753201708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231-46E4-887F-DBAB24D54483}"/>
                </c:ext>
              </c:extLst>
            </c:dLbl>
            <c:dLbl>
              <c:idx val="19"/>
              <c:layout>
                <c:manualLayout>
                  <c:x val="-1.4403292181069959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231-46E4-887F-DBAB24D54483}"/>
                </c:ext>
              </c:extLst>
            </c:dLbl>
            <c:dLbl>
              <c:idx val="20"/>
              <c:layout>
                <c:manualLayout>
                  <c:x val="-2.0576131687244309E-3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31-46E4-887F-DBAB24D54483}"/>
                </c:ext>
              </c:extLst>
            </c:dLbl>
            <c:dLbl>
              <c:idx val="21"/>
              <c:layout>
                <c:manualLayout>
                  <c:x val="-1.646090534979424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31-46E4-887F-DBAB24D54483}"/>
                </c:ext>
              </c:extLst>
            </c:dLbl>
            <c:dLbl>
              <c:idx val="22"/>
              <c:layout>
                <c:manualLayout>
                  <c:x val="2.0576131687242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231-46E4-887F-DBAB24D54483}"/>
                </c:ext>
              </c:extLst>
            </c:dLbl>
            <c:dLbl>
              <c:idx val="24"/>
              <c:layout>
                <c:manualLayout>
                  <c:x val="2.0576131687241291E-3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231-46E4-887F-DBAB24D54483}"/>
                </c:ext>
              </c:extLst>
            </c:dLbl>
            <c:dLbl>
              <c:idx val="25"/>
              <c:layout>
                <c:manualLayout>
                  <c:x val="-2.674897119341579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231-46E4-887F-DBAB24D54483}"/>
                </c:ext>
              </c:extLst>
            </c:dLbl>
            <c:dLbl>
              <c:idx val="26"/>
              <c:layout>
                <c:manualLayout>
                  <c:x val="-1.5088988928023694E-16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231-46E4-887F-DBAB24D54483}"/>
                </c:ext>
              </c:extLst>
            </c:dLbl>
            <c:dLbl>
              <c:idx val="27"/>
              <c:layout>
                <c:manualLayout>
                  <c:x val="-1.5088988928023694E-16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231-46E4-887F-DBAB24D54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6.4239655228281647E-3"/>
                  <c:y val="-0.2366455234762321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>
                        <a:solidFill>
                          <a:sysClr val="windowText" lastClr="000000"/>
                        </a:solidFill>
                      </a:rPr>
                      <a:t>y = -1570x + 125374</a:t>
                    </a:r>
                    <a:endParaRPr lang="en-US" sz="1200" b="1">
                      <a:solidFill>
                        <a:sysClr val="windowText" lastClr="000000"/>
                      </a:solidFill>
                    </a:endParaRPr>
                  </a:p>
                </c:rich>
              </c:tx>
              <c:numFmt formatCode="General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cat>
            <c:strRef>
              <c:f>Munka1!$A$2:$A$29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cat>
          <c:val>
            <c:numRef>
              <c:f>Munka1!$B$2:$B$29</c:f>
              <c:numCache>
                <c:formatCode>#,##0</c:formatCode>
                <c:ptCount val="28"/>
                <c:pt idx="0">
                  <c:v>104464</c:v>
                </c:pt>
                <c:pt idx="1">
                  <c:v>103228</c:v>
                </c:pt>
                <c:pt idx="2">
                  <c:v>124842</c:v>
                </c:pt>
                <c:pt idx="3">
                  <c:v>110448</c:v>
                </c:pt>
                <c:pt idx="4">
                  <c:v>134960</c:v>
                </c:pt>
                <c:pt idx="5">
                  <c:v>113652</c:v>
                </c:pt>
                <c:pt idx="6">
                  <c:v>79578</c:v>
                </c:pt>
                <c:pt idx="7">
                  <c:v>92474</c:v>
                </c:pt>
                <c:pt idx="8">
                  <c:v>129977</c:v>
                </c:pt>
                <c:pt idx="9">
                  <c:v>119851</c:v>
                </c:pt>
                <c:pt idx="10">
                  <c:v>133735</c:v>
                </c:pt>
                <c:pt idx="11">
                  <c:v>87336</c:v>
                </c:pt>
                <c:pt idx="12">
                  <c:v>132333</c:v>
                </c:pt>
                <c:pt idx="13">
                  <c:v>120362</c:v>
                </c:pt>
                <c:pt idx="14">
                  <c:v>131127</c:v>
                </c:pt>
                <c:pt idx="15">
                  <c:v>127010</c:v>
                </c:pt>
                <c:pt idx="16">
                  <c:v>147288</c:v>
                </c:pt>
                <c:pt idx="17">
                  <c:v>138747</c:v>
                </c:pt>
                <c:pt idx="18">
                  <c:v>68479</c:v>
                </c:pt>
                <c:pt idx="19">
                  <c:v>36932</c:v>
                </c:pt>
                <c:pt idx="20">
                  <c:v>72764</c:v>
                </c:pt>
                <c:pt idx="21">
                  <c:v>80820</c:v>
                </c:pt>
                <c:pt idx="22">
                  <c:v>82561</c:v>
                </c:pt>
                <c:pt idx="23">
                  <c:v>55703</c:v>
                </c:pt>
                <c:pt idx="24">
                  <c:v>83929</c:v>
                </c:pt>
                <c:pt idx="25">
                  <c:v>86758</c:v>
                </c:pt>
                <c:pt idx="26">
                  <c:v>82113</c:v>
                </c:pt>
                <c:pt idx="27">
                  <c:v>91582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231-46E4-887F-DBAB24D54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153064"/>
        <c:axId val="550152408"/>
      </c:lineChart>
      <c:catAx>
        <c:axId val="5501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2408"/>
        <c:crosses val="autoZero"/>
        <c:auto val="1"/>
        <c:lblAlgn val="ctr"/>
        <c:lblOffset val="100"/>
        <c:noMultiLvlLbl val="0"/>
      </c:catAx>
      <c:valAx>
        <c:axId val="55015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 b="0">
                    <a:solidFill>
                      <a:sysClr val="windowText" lastClr="000000"/>
                    </a:solidFill>
                  </a:rPr>
                  <a:t>Labor</a:t>
                </a:r>
                <a:r>
                  <a:rPr lang="hu-HU" sz="1200" b="0" baseline="0">
                    <a:solidFill>
                      <a:sysClr val="windowText" lastClr="000000"/>
                    </a:solidFill>
                  </a:rPr>
                  <a:t> bevatkozások száma</a:t>
                </a:r>
                <a:endParaRPr lang="hu-HU" sz="12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8.5052105341999282E-3"/>
              <c:y val="0.26745948685128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>
                <a:solidFill>
                  <a:sysClr val="windowText" lastClr="000000"/>
                </a:solidFill>
              </a:rPr>
              <a:t>Újbudán</a:t>
            </a:r>
            <a:r>
              <a:rPr lang="hu-HU" sz="1400" b="1" baseline="0">
                <a:solidFill>
                  <a:sysClr val="windowText" lastClr="000000"/>
                </a:solidFill>
              </a:rPr>
              <a:t> a háziorvosi praxisok által beutalt és elvégzett </a:t>
            </a:r>
            <a:br>
              <a:rPr lang="hu-HU" sz="1400" b="1" baseline="0">
                <a:solidFill>
                  <a:sysClr val="windowText" lastClr="000000"/>
                </a:solidFill>
              </a:rPr>
            </a:br>
            <a:r>
              <a:rPr lang="hu-HU" sz="1400" b="1" baseline="0">
                <a:solidFill>
                  <a:sysClr val="windowText" lastClr="000000"/>
                </a:solidFill>
              </a:rPr>
              <a:t>labor beavatkozások száma (Húgysav teszt) 2022.01. és 2024.04. között</a:t>
            </a:r>
            <a:endParaRPr lang="hu-HU" sz="14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0177107963545377"/>
          <c:y val="2.3240371845949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261254333004295"/>
          <c:y val="0.26734139557256537"/>
          <c:w val="0.87006865757633955"/>
          <c:h val="0.55544801691455237"/>
        </c:manualLayout>
      </c:layout>
      <c:lineChart>
        <c:grouping val="standard"/>
        <c:varyColors val="0"/>
        <c:ser>
          <c:idx val="0"/>
          <c:order val="0"/>
          <c:tx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403292181069978E-2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25-49A6-AFEE-D53583586072}"/>
                </c:ext>
              </c:extLst>
            </c:dLbl>
            <c:dLbl>
              <c:idx val="1"/>
              <c:layout>
                <c:manualLayout>
                  <c:x val="-5.3497942386831296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25-49A6-AFEE-D53583586072}"/>
                </c:ext>
              </c:extLst>
            </c:dLbl>
            <c:dLbl>
              <c:idx val="2"/>
              <c:layout>
                <c:manualLayout>
                  <c:x val="1.4403292181069921E-2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25-49A6-AFEE-D53583586072}"/>
                </c:ext>
              </c:extLst>
            </c:dLbl>
            <c:dLbl>
              <c:idx val="3"/>
              <c:layout>
                <c:manualLayout>
                  <c:x val="-4.0826131489661355E-2"/>
                  <c:y val="-0.1111111111111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25-49A6-AFEE-D53583586072}"/>
                </c:ext>
              </c:extLst>
            </c:dLbl>
            <c:dLbl>
              <c:idx val="4"/>
              <c:layout>
                <c:manualLayout>
                  <c:x val="2.05761316872428E-3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25-49A6-AFEE-D53583586072}"/>
                </c:ext>
              </c:extLst>
            </c:dLbl>
            <c:dLbl>
              <c:idx val="5"/>
              <c:layout>
                <c:manualLayout>
                  <c:x val="-1.6260162601626018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25-49A6-AFEE-D53583586072}"/>
                </c:ext>
              </c:extLst>
            </c:dLbl>
            <c:dLbl>
              <c:idx val="6"/>
              <c:layout>
                <c:manualLayout>
                  <c:x val="0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25-49A6-AFEE-D53583586072}"/>
                </c:ext>
              </c:extLst>
            </c:dLbl>
            <c:dLbl>
              <c:idx val="7"/>
              <c:layout>
                <c:manualLayout>
                  <c:x val="-3.4979354714806989E-2"/>
                  <c:y val="-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25-49A6-AFEE-D53583586072}"/>
                </c:ext>
              </c:extLst>
            </c:dLbl>
            <c:dLbl>
              <c:idx val="8"/>
              <c:layout>
                <c:manualLayout>
                  <c:x val="-3.706212790474361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25-49A6-AFEE-D53583586072}"/>
                </c:ext>
              </c:extLst>
            </c:dLbl>
            <c:dLbl>
              <c:idx val="9"/>
              <c:layout>
                <c:manualLayout>
                  <c:x val="0"/>
                  <c:y val="-0.12037037037037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25-49A6-AFEE-D53583586072}"/>
                </c:ext>
              </c:extLst>
            </c:dLbl>
            <c:dLbl>
              <c:idx val="10"/>
              <c:layout>
                <c:manualLayout>
                  <c:x val="-4.4790666410601115E-2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25-49A6-AFEE-D53583586072}"/>
                </c:ext>
              </c:extLst>
            </c:dLbl>
            <c:dLbl>
              <c:idx val="11"/>
              <c:layout>
                <c:manualLayout>
                  <c:x val="2.0651366749887896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25-49A6-AFEE-D53583586072}"/>
                </c:ext>
              </c:extLst>
            </c:dLbl>
            <c:dLbl>
              <c:idx val="12"/>
              <c:layout>
                <c:manualLayout>
                  <c:x val="-4.0826131489661431E-2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25-49A6-AFEE-D53583586072}"/>
                </c:ext>
              </c:extLst>
            </c:dLbl>
            <c:dLbl>
              <c:idx val="13"/>
              <c:layout>
                <c:manualLayout>
                  <c:x val="-3.2921867998207614E-2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25-49A6-AFEE-D53583586072}"/>
                </c:ext>
              </c:extLst>
            </c:dLbl>
            <c:dLbl>
              <c:idx val="14"/>
              <c:layout>
                <c:manualLayout>
                  <c:x val="-3.292181069958848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25-49A6-AFEE-D53583586072}"/>
                </c:ext>
              </c:extLst>
            </c:dLbl>
            <c:dLbl>
              <c:idx val="15"/>
              <c:layout>
                <c:manualLayout>
                  <c:x val="4.6170219576211514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25-49A6-AFEE-D53583586072}"/>
                </c:ext>
              </c:extLst>
            </c:dLbl>
            <c:dLbl>
              <c:idx val="16"/>
              <c:layout>
                <c:manualLayout>
                  <c:x val="4.9156904167466875E-2"/>
                  <c:y val="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25-49A6-AFEE-D53583586072}"/>
                </c:ext>
              </c:extLst>
            </c:dLbl>
            <c:dLbl>
              <c:idx val="17"/>
              <c:layout>
                <c:manualLayout>
                  <c:x val="-2.0576131687244309E-3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25-49A6-AFEE-D53583586072}"/>
                </c:ext>
              </c:extLst>
            </c:dLbl>
            <c:dLbl>
              <c:idx val="18"/>
              <c:layout>
                <c:manualLayout>
                  <c:x val="-6.9281416042507024E-2"/>
                  <c:y val="6.018518518518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25-49A6-AFEE-D53583586072}"/>
                </c:ext>
              </c:extLst>
            </c:dLbl>
            <c:dLbl>
              <c:idx val="19"/>
              <c:layout>
                <c:manualLayout>
                  <c:x val="1.623503616925933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25-49A6-AFEE-D53583586072}"/>
                </c:ext>
              </c:extLst>
            </c:dLbl>
            <c:dLbl>
              <c:idx val="20"/>
              <c:layout>
                <c:manualLayout>
                  <c:x val="-2.865597592983804E-2"/>
                  <c:y val="-0.1111111111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E25-49A6-AFEE-D53583586072}"/>
                </c:ext>
              </c:extLst>
            </c:dLbl>
            <c:dLbl>
              <c:idx val="21"/>
              <c:layout>
                <c:manualLayout>
                  <c:x val="2.5126432366536823E-5"/>
                  <c:y val="-0.11574074074074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25-49A6-AFEE-D53583586072}"/>
                </c:ext>
              </c:extLst>
            </c:dLbl>
            <c:dLbl>
              <c:idx val="22"/>
              <c:layout>
                <c:manualLayout>
                  <c:x val="-1.2195121951219513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25-49A6-AFEE-D53583586072}"/>
                </c:ext>
              </c:extLst>
            </c:dLbl>
            <c:dLbl>
              <c:idx val="23"/>
              <c:layout>
                <c:manualLayout>
                  <c:x val="2.0576131687241291E-3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E25-49A6-AFEE-D53583586072}"/>
                </c:ext>
              </c:extLst>
            </c:dLbl>
            <c:dLbl>
              <c:idx val="24"/>
              <c:layout>
                <c:manualLayout>
                  <c:x val="-2.674897119341579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E25-49A6-AFEE-D53583586072}"/>
                </c:ext>
              </c:extLst>
            </c:dLbl>
            <c:dLbl>
              <c:idx val="25"/>
              <c:layout>
                <c:manualLayout>
                  <c:x val="-1.5088988928023694E-16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E25-49A6-AFEE-D53583586072}"/>
                </c:ext>
              </c:extLst>
            </c:dLbl>
            <c:dLbl>
              <c:idx val="26"/>
              <c:layout>
                <c:manualLayout>
                  <c:x val="-5.6910569105691054E-2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E25-49A6-AFEE-D53583586072}"/>
                </c:ext>
              </c:extLst>
            </c:dLbl>
            <c:dLbl>
              <c:idx val="27"/>
              <c:layout>
                <c:manualLayout>
                  <c:x val="-6.0975609756097563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E25-49A6-AFEE-D53583586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6970264387683245E-2"/>
                  <c:y val="-0.22116141732283465"/>
                </c:manualLayout>
              </c:layout>
              <c:numFmt formatCode="General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cat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cat>
          <c:val>
            <c:numRef>
              <c:f>Munka2!$B$3:$B$30</c:f>
              <c:numCache>
                <c:formatCode>#,##0</c:formatCode>
                <c:ptCount val="28"/>
                <c:pt idx="0">
                  <c:v>3544</c:v>
                </c:pt>
                <c:pt idx="1">
                  <c:v>3516</c:v>
                </c:pt>
                <c:pt idx="2">
                  <c:v>4259</c:v>
                </c:pt>
                <c:pt idx="3">
                  <c:v>3721</c:v>
                </c:pt>
                <c:pt idx="4">
                  <c:v>4615</c:v>
                </c:pt>
                <c:pt idx="5">
                  <c:v>3829</c:v>
                </c:pt>
                <c:pt idx="6">
                  <c:v>2689</c:v>
                </c:pt>
                <c:pt idx="7">
                  <c:v>3048</c:v>
                </c:pt>
                <c:pt idx="8">
                  <c:v>4457</c:v>
                </c:pt>
                <c:pt idx="9">
                  <c:v>4019</c:v>
                </c:pt>
                <c:pt idx="10">
                  <c:v>4562</c:v>
                </c:pt>
                <c:pt idx="11">
                  <c:v>2884</c:v>
                </c:pt>
                <c:pt idx="12">
                  <c:v>4492</c:v>
                </c:pt>
                <c:pt idx="13">
                  <c:v>4147</c:v>
                </c:pt>
                <c:pt idx="14">
                  <c:v>4488</c:v>
                </c:pt>
                <c:pt idx="15">
                  <c:v>4381</c:v>
                </c:pt>
                <c:pt idx="16">
                  <c:v>5122</c:v>
                </c:pt>
                <c:pt idx="17">
                  <c:v>4733</c:v>
                </c:pt>
                <c:pt idx="18">
                  <c:v>2385</c:v>
                </c:pt>
                <c:pt idx="19">
                  <c:v>1346</c:v>
                </c:pt>
                <c:pt idx="20">
                  <c:v>2803</c:v>
                </c:pt>
                <c:pt idx="21">
                  <c:v>3099</c:v>
                </c:pt>
                <c:pt idx="22">
                  <c:v>3204</c:v>
                </c:pt>
                <c:pt idx="23">
                  <c:v>2137</c:v>
                </c:pt>
                <c:pt idx="24">
                  <c:v>3240</c:v>
                </c:pt>
                <c:pt idx="25">
                  <c:v>3367</c:v>
                </c:pt>
                <c:pt idx="26">
                  <c:v>3194</c:v>
                </c:pt>
                <c:pt idx="27">
                  <c:v>3540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DE25-49A6-AFEE-D53583586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153064"/>
        <c:axId val="550152408"/>
      </c:lineChart>
      <c:catAx>
        <c:axId val="5501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2408"/>
        <c:crosses val="autoZero"/>
        <c:auto val="1"/>
        <c:lblAlgn val="ctr"/>
        <c:lblOffset val="100"/>
        <c:noMultiLvlLbl val="0"/>
      </c:catAx>
      <c:valAx>
        <c:axId val="55015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 b="0">
                    <a:solidFill>
                      <a:sysClr val="windowText" lastClr="000000"/>
                    </a:solidFill>
                  </a:rPr>
                  <a:t>Labor</a:t>
                </a:r>
                <a:r>
                  <a:rPr lang="hu-HU" sz="1200" b="0" baseline="0">
                    <a:solidFill>
                      <a:sysClr val="windowText" lastClr="000000"/>
                    </a:solidFill>
                  </a:rPr>
                  <a:t> bevatkozások száma</a:t>
                </a:r>
                <a:endParaRPr lang="hu-HU" sz="12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5021445490045452E-2"/>
              <c:y val="0.24583734324876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>
                <a:solidFill>
                  <a:sysClr val="windowText" lastClr="000000"/>
                </a:solidFill>
              </a:rPr>
              <a:t>Újbudán</a:t>
            </a:r>
            <a:r>
              <a:rPr lang="hu-HU" sz="1400" b="1" baseline="0">
                <a:solidFill>
                  <a:sysClr val="windowText" lastClr="000000"/>
                </a:solidFill>
              </a:rPr>
              <a:t> a háziorvosi praxisok által beutalt és elvégzett </a:t>
            </a:r>
            <a:br>
              <a:rPr lang="hu-HU" sz="1400" b="1" baseline="0">
                <a:solidFill>
                  <a:sysClr val="windowText" lastClr="000000"/>
                </a:solidFill>
              </a:rPr>
            </a:br>
            <a:r>
              <a:rPr lang="hu-HU" sz="1400" b="1" baseline="0">
                <a:solidFill>
                  <a:sysClr val="windowText" lastClr="000000"/>
                </a:solidFill>
              </a:rPr>
              <a:t>labor beavatkozások száma (Kreatinin) 2022.01. és 2024.04. között</a:t>
            </a:r>
            <a:endParaRPr lang="hu-HU" sz="14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552797516164139"/>
          <c:y val="0.27398148148148149"/>
          <c:w val="0.87006865757633955"/>
          <c:h val="0.55544801691455237"/>
        </c:manualLayout>
      </c:layout>
      <c:lineChart>
        <c:grouping val="standard"/>
        <c:varyColors val="0"/>
        <c:ser>
          <c:idx val="0"/>
          <c:order val="0"/>
          <c:tx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325203252032503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E1-480B-821F-827F3E4BB74E}"/>
                </c:ext>
              </c:extLst>
            </c:dLbl>
            <c:dLbl>
              <c:idx val="1"/>
              <c:layout>
                <c:manualLayout>
                  <c:x val="1.2195121951219513E-2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E1-480B-821F-827F3E4BB74E}"/>
                </c:ext>
              </c:extLst>
            </c:dLbl>
            <c:dLbl>
              <c:idx val="2"/>
              <c:layout>
                <c:manualLayout>
                  <c:x val="-1.2195121951219513E-2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E1-480B-821F-827F3E4BB74E}"/>
                </c:ext>
              </c:extLst>
            </c:dLbl>
            <c:dLbl>
              <c:idx val="3"/>
              <c:layout>
                <c:manualLayout>
                  <c:x val="8.1300813008129708E-3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E1-480B-821F-827F3E4BB74E}"/>
                </c:ext>
              </c:extLst>
            </c:dLbl>
            <c:dLbl>
              <c:idx val="5"/>
              <c:layout>
                <c:manualLayout>
                  <c:x val="1.2195121951219474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E1-480B-821F-827F3E4BB74E}"/>
                </c:ext>
              </c:extLst>
            </c:dLbl>
            <c:dLbl>
              <c:idx val="6"/>
              <c:layout>
                <c:manualLayout>
                  <c:x val="6.0975609756097563E-3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E1-480B-821F-827F3E4BB74E}"/>
                </c:ext>
              </c:extLst>
            </c:dLbl>
            <c:dLbl>
              <c:idx val="8"/>
              <c:layout>
                <c:manualLayout>
                  <c:x val="-2.0325203252033264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E1-480B-821F-827F3E4BB74E}"/>
                </c:ext>
              </c:extLst>
            </c:dLbl>
            <c:dLbl>
              <c:idx val="9"/>
              <c:layout>
                <c:manualLayout>
                  <c:x val="-8.130081300813009E-3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E1-480B-821F-827F3E4BB74E}"/>
                </c:ext>
              </c:extLst>
            </c:dLbl>
            <c:dLbl>
              <c:idx val="10"/>
              <c:layout>
                <c:manualLayout>
                  <c:x val="8.130081300813009E-3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E1-480B-821F-827F3E4BB74E}"/>
                </c:ext>
              </c:extLst>
            </c:dLbl>
            <c:dLbl>
              <c:idx val="12"/>
              <c:layout>
                <c:manualLayout>
                  <c:x val="8.130081300813009E-3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E1-480B-821F-827F3E4BB74E}"/>
                </c:ext>
              </c:extLst>
            </c:dLbl>
            <c:dLbl>
              <c:idx val="14"/>
              <c:layout>
                <c:manualLayout>
                  <c:x val="-2.0325203252033264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E1-480B-821F-827F3E4BB74E}"/>
                </c:ext>
              </c:extLst>
            </c:dLbl>
            <c:dLbl>
              <c:idx val="17"/>
              <c:layout>
                <c:manualLayout>
                  <c:x val="7.4331026613316887E-3"/>
                  <c:y val="2.713704206241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E1-480B-821F-827F3E4BB74E}"/>
                </c:ext>
              </c:extLst>
            </c:dLbl>
            <c:dLbl>
              <c:idx val="18"/>
              <c:layout>
                <c:manualLayout>
                  <c:x val="-1.219512195121951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E1-480B-821F-827F3E4BB74E}"/>
                </c:ext>
              </c:extLst>
            </c:dLbl>
            <c:dLbl>
              <c:idx val="21"/>
              <c:layout>
                <c:manualLayout>
                  <c:x val="-1.6352825854929826E-2"/>
                  <c:y val="-9.9973557409801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E1-480B-821F-827F3E4BB74E}"/>
                </c:ext>
              </c:extLst>
            </c:dLbl>
            <c:dLbl>
              <c:idx val="22"/>
              <c:layout>
                <c:manualLayout>
                  <c:x val="2.9732410645326754E-3"/>
                  <c:y val="-7.123473541383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9E1-480B-821F-827F3E4BB74E}"/>
                </c:ext>
              </c:extLst>
            </c:dLbl>
            <c:dLbl>
              <c:idx val="24"/>
              <c:layout>
                <c:manualLayout>
                  <c:x val="1.8292682926829118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E1-480B-821F-827F3E4BB74E}"/>
                </c:ext>
              </c:extLst>
            </c:dLbl>
            <c:dLbl>
              <c:idx val="25"/>
              <c:layout>
                <c:manualLayout>
                  <c:x val="-2.9883530889984695E-2"/>
                  <c:y val="-7.283651534738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E1-480B-821F-827F3E4BB74E}"/>
                </c:ext>
              </c:extLst>
            </c:dLbl>
            <c:dLbl>
              <c:idx val="26"/>
              <c:layout>
                <c:manualLayout>
                  <c:x val="-1.090175796524818E-16"/>
                  <c:y val="2.374491180461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9E1-480B-821F-827F3E4BB74E}"/>
                </c:ext>
              </c:extLst>
            </c:dLbl>
            <c:dLbl>
              <c:idx val="27"/>
              <c:layout>
                <c:manualLayout>
                  <c:x val="-8.130081300813009E-3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E1-480B-821F-827F3E4BB7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6970264387683245E-2"/>
                  <c:y val="-0.22116141732283465"/>
                </c:manualLayout>
              </c:layout>
              <c:numFmt formatCode="General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cat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cat>
          <c:val>
            <c:numRef>
              <c:f>Munka2!$C$3:$C$30</c:f>
              <c:numCache>
                <c:formatCode>#,##0</c:formatCode>
                <c:ptCount val="28"/>
                <c:pt idx="0">
                  <c:v>3890</c:v>
                </c:pt>
                <c:pt idx="1">
                  <c:v>3859</c:v>
                </c:pt>
                <c:pt idx="2">
                  <c:v>4660</c:v>
                </c:pt>
                <c:pt idx="3">
                  <c:v>4087</c:v>
                </c:pt>
                <c:pt idx="4">
                  <c:v>5026</c:v>
                </c:pt>
                <c:pt idx="5">
                  <c:v>4238</c:v>
                </c:pt>
                <c:pt idx="6">
                  <c:v>2985</c:v>
                </c:pt>
                <c:pt idx="7">
                  <c:v>3371</c:v>
                </c:pt>
                <c:pt idx="8">
                  <c:v>4831</c:v>
                </c:pt>
                <c:pt idx="9">
                  <c:v>4424</c:v>
                </c:pt>
                <c:pt idx="10">
                  <c:v>4947</c:v>
                </c:pt>
                <c:pt idx="11">
                  <c:v>3199</c:v>
                </c:pt>
                <c:pt idx="12">
                  <c:v>4897</c:v>
                </c:pt>
                <c:pt idx="13">
                  <c:v>4459</c:v>
                </c:pt>
                <c:pt idx="14">
                  <c:v>4820</c:v>
                </c:pt>
                <c:pt idx="15">
                  <c:v>4711</c:v>
                </c:pt>
                <c:pt idx="16">
                  <c:v>5462</c:v>
                </c:pt>
                <c:pt idx="17">
                  <c:v>5117</c:v>
                </c:pt>
                <c:pt idx="18">
                  <c:v>2740</c:v>
                </c:pt>
                <c:pt idx="19">
                  <c:v>1621</c:v>
                </c:pt>
                <c:pt idx="20">
                  <c:v>3177</c:v>
                </c:pt>
                <c:pt idx="21">
                  <c:v>3543</c:v>
                </c:pt>
                <c:pt idx="22">
                  <c:v>3562</c:v>
                </c:pt>
                <c:pt idx="23">
                  <c:v>2420</c:v>
                </c:pt>
                <c:pt idx="24">
                  <c:v>3591</c:v>
                </c:pt>
                <c:pt idx="25">
                  <c:v>3681</c:v>
                </c:pt>
                <c:pt idx="26">
                  <c:v>3470</c:v>
                </c:pt>
                <c:pt idx="27">
                  <c:v>3823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9E1-480B-821F-827F3E4BB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153064"/>
        <c:axId val="550152408"/>
      </c:lineChart>
      <c:catAx>
        <c:axId val="5501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2408"/>
        <c:crosses val="autoZero"/>
        <c:auto val="1"/>
        <c:lblAlgn val="ctr"/>
        <c:lblOffset val="100"/>
        <c:noMultiLvlLbl val="0"/>
      </c:catAx>
      <c:valAx>
        <c:axId val="55015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 b="0">
                    <a:solidFill>
                      <a:sysClr val="windowText" lastClr="000000"/>
                    </a:solidFill>
                  </a:rPr>
                  <a:t>Labor</a:t>
                </a:r>
                <a:r>
                  <a:rPr lang="hu-HU" sz="1200" b="0" baseline="0">
                    <a:solidFill>
                      <a:sysClr val="windowText" lastClr="000000"/>
                    </a:solidFill>
                  </a:rPr>
                  <a:t> bevatkozások száma</a:t>
                </a:r>
                <a:endParaRPr lang="hu-HU" sz="12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5021445490045452E-2"/>
              <c:y val="0.24583734324876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>
                <a:solidFill>
                  <a:sysClr val="windowText" lastClr="000000"/>
                </a:solidFill>
              </a:rPr>
              <a:t>Újbudán</a:t>
            </a:r>
            <a:r>
              <a:rPr lang="hu-HU" sz="1400" b="1" baseline="0">
                <a:solidFill>
                  <a:sysClr val="windowText" lastClr="000000"/>
                </a:solidFill>
              </a:rPr>
              <a:t> a háziorvosi praxisok által beutalt és elvégzett </a:t>
            </a:r>
            <a:br>
              <a:rPr lang="hu-HU" sz="1400" b="1" baseline="0">
                <a:solidFill>
                  <a:sysClr val="windowText" lastClr="000000"/>
                </a:solidFill>
              </a:rPr>
            </a:br>
            <a:r>
              <a:rPr lang="hu-HU" sz="1400" b="1" baseline="0">
                <a:solidFill>
                  <a:sysClr val="windowText" lastClr="000000"/>
                </a:solidFill>
              </a:rPr>
              <a:t>labor beavatkozások száma (HDL-koleszterin) 2022.01. és 2024.04. között</a:t>
            </a:r>
            <a:endParaRPr lang="hu-HU" sz="14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552797516164139"/>
          <c:y val="0.27398148148148149"/>
          <c:w val="0.87006865757633955"/>
          <c:h val="0.55544801691455237"/>
        </c:manualLayout>
      </c:layout>
      <c:lineChart>
        <c:grouping val="standard"/>
        <c:varyColors val="0"/>
        <c:ser>
          <c:idx val="0"/>
          <c:order val="0"/>
          <c:tx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975609756097372E-3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DD-40BC-9C6A-F27C5AEE4DF4}"/>
                </c:ext>
              </c:extLst>
            </c:dLbl>
            <c:dLbl>
              <c:idx val="2"/>
              <c:layout>
                <c:manualLayout>
                  <c:x val="-1.2195121951219513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DD-40BC-9C6A-F27C5AEE4DF4}"/>
                </c:ext>
              </c:extLst>
            </c:dLbl>
            <c:dLbl>
              <c:idx val="3"/>
              <c:layout>
                <c:manualLayout>
                  <c:x val="-2.2109917877447885E-2"/>
                  <c:y val="8.322237017310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4DD-40BC-9C6A-F27C5AEE4DF4}"/>
                </c:ext>
              </c:extLst>
            </c:dLbl>
            <c:dLbl>
              <c:idx val="5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DD-40BC-9C6A-F27C5AEE4DF4}"/>
                </c:ext>
              </c:extLst>
            </c:dLbl>
            <c:dLbl>
              <c:idx val="6"/>
              <c:layout>
                <c:manualLayout>
                  <c:x val="-6.910569105691057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DD-40BC-9C6A-F27C5AEE4DF4}"/>
                </c:ext>
              </c:extLst>
            </c:dLbl>
            <c:dLbl>
              <c:idx val="7"/>
              <c:layout>
                <c:manualLayout>
                  <c:x val="6.0975609756097563E-3"/>
                  <c:y val="3.703703703703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DD-40BC-9C6A-F27C5AEE4DF4}"/>
                </c:ext>
              </c:extLst>
            </c:dLbl>
            <c:dLbl>
              <c:idx val="8"/>
              <c:layout>
                <c:manualLayout>
                  <c:x val="-6.0069090384548426E-2"/>
                  <c:y val="-9.3628180798305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DD-40BC-9C6A-F27C5AEE4DF4}"/>
                </c:ext>
              </c:extLst>
            </c:dLbl>
            <c:dLbl>
              <c:idx val="9"/>
              <c:layout>
                <c:manualLayout>
                  <c:x val="-2.8455284552845527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DD-40BC-9C6A-F27C5AEE4DF4}"/>
                </c:ext>
              </c:extLst>
            </c:dLbl>
            <c:dLbl>
              <c:idx val="10"/>
              <c:layout>
                <c:manualLayout>
                  <c:x val="-1.7152471386433613E-2"/>
                  <c:y val="-8.76977678056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DD-40BC-9C6A-F27C5AEE4DF4}"/>
                </c:ext>
              </c:extLst>
            </c:dLbl>
            <c:dLbl>
              <c:idx val="12"/>
              <c:layout>
                <c:manualLayout>
                  <c:x val="-2.032520325203259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DD-40BC-9C6A-F27C5AEE4DF4}"/>
                </c:ext>
              </c:extLst>
            </c:dLbl>
            <c:dLbl>
              <c:idx val="13"/>
              <c:layout>
                <c:manualLayout>
                  <c:x val="6.0975609756097563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DD-40BC-9C6A-F27C5AEE4DF4}"/>
                </c:ext>
              </c:extLst>
            </c:dLbl>
            <c:dLbl>
              <c:idx val="14"/>
              <c:layout>
                <c:manualLayout>
                  <c:x val="-2.032520325203259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DD-40BC-9C6A-F27C5AEE4DF4}"/>
                </c:ext>
              </c:extLst>
            </c:dLbl>
            <c:dLbl>
              <c:idx val="16"/>
              <c:layout>
                <c:manualLayout>
                  <c:x val="-3.252032520325203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DD-40BC-9C6A-F27C5AEE4DF4}"/>
                </c:ext>
              </c:extLst>
            </c:dLbl>
            <c:dLbl>
              <c:idx val="18"/>
              <c:layout>
                <c:manualLayout>
                  <c:x val="-2.0325203252032522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DD-40BC-9C6A-F27C5AEE4DF4}"/>
                </c:ext>
              </c:extLst>
            </c:dLbl>
            <c:dLbl>
              <c:idx val="19"/>
              <c:layout>
                <c:manualLayout>
                  <c:x val="3.1585596967782692E-3"/>
                  <c:y val="5.326231691078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4DD-40BC-9C6A-F27C5AEE4DF4}"/>
                </c:ext>
              </c:extLst>
            </c:dLbl>
            <c:dLbl>
              <c:idx val="21"/>
              <c:layout>
                <c:manualLayout>
                  <c:x val="-4.0402579573320864E-2"/>
                  <c:y val="-7.9585224949411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DD-40BC-9C6A-F27C5AEE4DF4}"/>
                </c:ext>
              </c:extLst>
            </c:dLbl>
            <c:dLbl>
              <c:idx val="22"/>
              <c:layout>
                <c:manualLayout>
                  <c:x val="6.0975609756097563E-3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DD-40BC-9C6A-F27C5AEE4DF4}"/>
                </c:ext>
              </c:extLst>
            </c:dLbl>
            <c:dLbl>
              <c:idx val="23"/>
              <c:layout>
                <c:manualLayout>
                  <c:x val="0"/>
                  <c:y val="2.330226364846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4DD-40BC-9C6A-F27C5AEE4DF4}"/>
                </c:ext>
              </c:extLst>
            </c:dLbl>
            <c:dLbl>
              <c:idx val="24"/>
              <c:layout>
                <c:manualLayout>
                  <c:x val="-1.1508224690486136E-2"/>
                  <c:y val="4.1666754039233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DD-40BC-9C6A-F27C5AEE4DF4}"/>
                </c:ext>
              </c:extLst>
            </c:dLbl>
            <c:dLbl>
              <c:idx val="25"/>
              <c:layout>
                <c:manualLayout>
                  <c:x val="-2.3689197725837136E-2"/>
                  <c:y val="-6.0758621051196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DD-40BC-9C6A-F27C5AEE4DF4}"/>
                </c:ext>
              </c:extLst>
            </c:dLbl>
            <c:dLbl>
              <c:idx val="26"/>
              <c:layout>
                <c:manualLayout>
                  <c:x val="-1.2195121951219513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DD-40BC-9C6A-F27C5AEE4DF4}"/>
                </c:ext>
              </c:extLst>
            </c:dLbl>
            <c:dLbl>
              <c:idx val="27"/>
              <c:layout>
                <c:manualLayout>
                  <c:x val="-2.0325456001513286E-3"/>
                  <c:y val="-0.12848302001530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4DD-40BC-9C6A-F27C5AEE4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6970264387683245E-2"/>
                  <c:y val="-0.22116141732283465"/>
                </c:manualLayout>
              </c:layout>
              <c:numFmt formatCode="General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cat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cat>
          <c:val>
            <c:numRef>
              <c:f>Munka2!$E$3:$E$30</c:f>
              <c:numCache>
                <c:formatCode>#,##0</c:formatCode>
                <c:ptCount val="28"/>
                <c:pt idx="0">
                  <c:v>3363</c:v>
                </c:pt>
                <c:pt idx="1">
                  <c:v>3353</c:v>
                </c:pt>
                <c:pt idx="2">
                  <c:v>4063</c:v>
                </c:pt>
                <c:pt idx="3">
                  <c:v>3577</c:v>
                </c:pt>
                <c:pt idx="4">
                  <c:v>4426</c:v>
                </c:pt>
                <c:pt idx="5">
                  <c:v>3680</c:v>
                </c:pt>
                <c:pt idx="6">
                  <c:v>2578</c:v>
                </c:pt>
                <c:pt idx="7">
                  <c:v>2878</c:v>
                </c:pt>
                <c:pt idx="8">
                  <c:v>4300</c:v>
                </c:pt>
                <c:pt idx="9">
                  <c:v>3916</c:v>
                </c:pt>
                <c:pt idx="10">
                  <c:v>4391</c:v>
                </c:pt>
                <c:pt idx="11">
                  <c:v>2769</c:v>
                </c:pt>
                <c:pt idx="12">
                  <c:v>4295</c:v>
                </c:pt>
                <c:pt idx="13">
                  <c:v>3965</c:v>
                </c:pt>
                <c:pt idx="14">
                  <c:v>4294</c:v>
                </c:pt>
                <c:pt idx="15">
                  <c:v>4207</c:v>
                </c:pt>
                <c:pt idx="16">
                  <c:v>4928</c:v>
                </c:pt>
                <c:pt idx="17">
                  <c:v>4590</c:v>
                </c:pt>
                <c:pt idx="18">
                  <c:v>2201</c:v>
                </c:pt>
                <c:pt idx="19">
                  <c:v>1109</c:v>
                </c:pt>
                <c:pt idx="20">
                  <c:v>2349</c:v>
                </c:pt>
                <c:pt idx="21">
                  <c:v>2786</c:v>
                </c:pt>
                <c:pt idx="22">
                  <c:v>2827</c:v>
                </c:pt>
                <c:pt idx="23">
                  <c:v>1869</c:v>
                </c:pt>
                <c:pt idx="24">
                  <c:v>2876</c:v>
                </c:pt>
                <c:pt idx="25">
                  <c:v>2989</c:v>
                </c:pt>
                <c:pt idx="26">
                  <c:v>2820</c:v>
                </c:pt>
                <c:pt idx="27">
                  <c:v>3085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64DD-40BC-9C6A-F27C5AEE4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153064"/>
        <c:axId val="550152408"/>
      </c:lineChart>
      <c:catAx>
        <c:axId val="5501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2408"/>
        <c:crosses val="autoZero"/>
        <c:auto val="1"/>
        <c:lblAlgn val="ctr"/>
        <c:lblOffset val="100"/>
        <c:noMultiLvlLbl val="0"/>
      </c:catAx>
      <c:valAx>
        <c:axId val="55015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 b="0">
                    <a:solidFill>
                      <a:sysClr val="windowText" lastClr="000000"/>
                    </a:solidFill>
                  </a:rPr>
                  <a:t>Labor</a:t>
                </a:r>
                <a:r>
                  <a:rPr lang="hu-HU" sz="1200" b="0" baseline="0">
                    <a:solidFill>
                      <a:sysClr val="windowText" lastClr="000000"/>
                    </a:solidFill>
                  </a:rPr>
                  <a:t> bevatkozások száma</a:t>
                </a:r>
                <a:endParaRPr lang="hu-HU" sz="12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5021445490045452E-2"/>
              <c:y val="0.24583734324876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>
                <a:solidFill>
                  <a:sysClr val="windowText" lastClr="000000"/>
                </a:solidFill>
              </a:rPr>
              <a:t>Újbudán</a:t>
            </a:r>
            <a:r>
              <a:rPr lang="hu-HU" sz="1400" b="1" baseline="0">
                <a:solidFill>
                  <a:sysClr val="windowText" lastClr="000000"/>
                </a:solidFill>
              </a:rPr>
              <a:t> a háziorvosi praxisok által beutalt és elvégzett </a:t>
            </a:r>
            <a:br>
              <a:rPr lang="hu-HU" sz="1400" b="1" baseline="0">
                <a:solidFill>
                  <a:sysClr val="windowText" lastClr="000000"/>
                </a:solidFill>
              </a:rPr>
            </a:br>
            <a:r>
              <a:rPr lang="hu-HU" sz="1400" b="1" baseline="0">
                <a:solidFill>
                  <a:sysClr val="windowText" lastClr="000000"/>
                </a:solidFill>
              </a:rPr>
              <a:t>labor beavatkozások száma (Triglicerid) 2022.01. és 2024.04. között</a:t>
            </a:r>
            <a:endParaRPr lang="hu-HU" sz="14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552797516164139"/>
          <c:y val="0.27398148148148149"/>
          <c:w val="0.87006865757633955"/>
          <c:h val="0.55544801691455237"/>
        </c:manualLayout>
      </c:layout>
      <c:lineChart>
        <c:grouping val="standard"/>
        <c:varyColors val="0"/>
        <c:ser>
          <c:idx val="0"/>
          <c:order val="0"/>
          <c:tx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260162601626018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66-4A5E-A56A-130E8D5975D3}"/>
                </c:ext>
              </c:extLst>
            </c:dLbl>
            <c:dLbl>
              <c:idx val="2"/>
              <c:layout>
                <c:manualLayout>
                  <c:x val="-2.0325203252032558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66-4A5E-A56A-130E8D5975D3}"/>
                </c:ext>
              </c:extLst>
            </c:dLbl>
            <c:dLbl>
              <c:idx val="6"/>
              <c:layout>
                <c:manualLayout>
                  <c:x val="2.0325203252032522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66-4A5E-A56A-130E8D5975D3}"/>
                </c:ext>
              </c:extLst>
            </c:dLbl>
            <c:dLbl>
              <c:idx val="7"/>
              <c:layout>
                <c:manualLayout>
                  <c:x val="2.4922118380062249E-2"/>
                  <c:y val="5.148005148005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466-4A5E-A56A-130E8D5975D3}"/>
                </c:ext>
              </c:extLst>
            </c:dLbl>
            <c:dLbl>
              <c:idx val="8"/>
              <c:layout>
                <c:manualLayout>
                  <c:x val="-2.6422764227642278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66-4A5E-A56A-130E8D5975D3}"/>
                </c:ext>
              </c:extLst>
            </c:dLbl>
            <c:dLbl>
              <c:idx val="9"/>
              <c:layout>
                <c:manualLayout>
                  <c:x val="-1.4018691588785047E-2"/>
                  <c:y val="5.4697554697554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466-4A5E-A56A-130E8D5975D3}"/>
                </c:ext>
              </c:extLst>
            </c:dLbl>
            <c:dLbl>
              <c:idx val="10"/>
              <c:layout>
                <c:manualLayout>
                  <c:x val="-2.03252032520332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66-4A5E-A56A-130E8D5975D3}"/>
                </c:ext>
              </c:extLst>
            </c:dLbl>
            <c:dLbl>
              <c:idx val="12"/>
              <c:layout>
                <c:manualLayout>
                  <c:x val="-6.0975609756097563E-3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66-4A5E-A56A-130E8D5975D3}"/>
                </c:ext>
              </c:extLst>
            </c:dLbl>
            <c:dLbl>
              <c:idx val="13"/>
              <c:layout>
                <c:manualLayout>
                  <c:x val="4.6728971962616819E-3"/>
                  <c:y val="1.287001287001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466-4A5E-A56A-130E8D5975D3}"/>
                </c:ext>
              </c:extLst>
            </c:dLbl>
            <c:dLbl>
              <c:idx val="14"/>
              <c:layout>
                <c:manualLayout>
                  <c:x val="-6.0975609756098309E-3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66-4A5E-A56A-130E8D5975D3}"/>
                </c:ext>
              </c:extLst>
            </c:dLbl>
            <c:dLbl>
              <c:idx val="16"/>
              <c:layout>
                <c:manualLayout>
                  <c:x val="-8.1300813008130818E-3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66-4A5E-A56A-130E8D5975D3}"/>
                </c:ext>
              </c:extLst>
            </c:dLbl>
            <c:dLbl>
              <c:idx val="18"/>
              <c:layout>
                <c:manualLayout>
                  <c:x val="-6.0975609756097563E-3"/>
                  <c:y val="-2.314814814814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66-4A5E-A56A-130E8D5975D3}"/>
                </c:ext>
              </c:extLst>
            </c:dLbl>
            <c:dLbl>
              <c:idx val="20"/>
              <c:layout>
                <c:manualLayout>
                  <c:x val="1.5576323987537798E-3"/>
                  <c:y val="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466-4A5E-A56A-130E8D5975D3}"/>
                </c:ext>
              </c:extLst>
            </c:dLbl>
            <c:dLbl>
              <c:idx val="21"/>
              <c:layout>
                <c:manualLayout>
                  <c:x val="-4.6463070620845294E-2"/>
                  <c:y val="-6.944435999554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66-4A5E-A56A-130E8D5975D3}"/>
                </c:ext>
              </c:extLst>
            </c:dLbl>
            <c:dLbl>
              <c:idx val="22"/>
              <c:layout>
                <c:manualLayout>
                  <c:x val="2.0325203252032522E-3"/>
                  <c:y val="-3.703703703703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66-4A5E-A56A-130E8D5975D3}"/>
                </c:ext>
              </c:extLst>
            </c:dLbl>
            <c:dLbl>
              <c:idx val="23"/>
              <c:layout>
                <c:manualLayout>
                  <c:x val="-1.2461059190031267E-2"/>
                  <c:y val="4.1827541827541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466-4A5E-A56A-130E8D5975D3}"/>
                </c:ext>
              </c:extLst>
            </c:dLbl>
            <c:dLbl>
              <c:idx val="24"/>
              <c:layout>
                <c:manualLayout>
                  <c:x val="-1.9641376603625596E-2"/>
                  <c:y val="-9.777637592598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66-4A5E-A56A-130E8D5975D3}"/>
                </c:ext>
              </c:extLst>
            </c:dLbl>
            <c:dLbl>
              <c:idx val="25"/>
              <c:layout>
                <c:manualLayout>
                  <c:x val="-2.6422764227642278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66-4A5E-A56A-130E8D5975D3}"/>
                </c:ext>
              </c:extLst>
            </c:dLbl>
            <c:dLbl>
              <c:idx val="26"/>
              <c:layout>
                <c:manualLayout>
                  <c:x val="-6.0975609756097563E-3"/>
                  <c:y val="0.143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66-4A5E-A56A-130E8D5975D3}"/>
                </c:ext>
              </c:extLst>
            </c:dLbl>
            <c:dLbl>
              <c:idx val="27"/>
              <c:layout>
                <c:manualLayout>
                  <c:x val="-2.0325203252032522E-3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466-4A5E-A56A-130E8D597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6970264387683245E-2"/>
                  <c:y val="-0.22116141732283465"/>
                </c:manualLayout>
              </c:layout>
              <c:numFmt formatCode="General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cat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cat>
          <c:val>
            <c:numRef>
              <c:f>Munka2!$F$3:$F$30</c:f>
              <c:numCache>
                <c:formatCode>#,##0</c:formatCode>
                <c:ptCount val="28"/>
                <c:pt idx="0">
                  <c:v>3496</c:v>
                </c:pt>
                <c:pt idx="1">
                  <c:v>3473</c:v>
                </c:pt>
                <c:pt idx="2">
                  <c:v>4206</c:v>
                </c:pt>
                <c:pt idx="3">
                  <c:v>3715</c:v>
                </c:pt>
                <c:pt idx="4">
                  <c:v>4583</c:v>
                </c:pt>
                <c:pt idx="5">
                  <c:v>3812</c:v>
                </c:pt>
                <c:pt idx="6">
                  <c:v>2648</c:v>
                </c:pt>
                <c:pt idx="7">
                  <c:v>2999</c:v>
                </c:pt>
                <c:pt idx="8">
                  <c:v>4402</c:v>
                </c:pt>
                <c:pt idx="9">
                  <c:v>4042</c:v>
                </c:pt>
                <c:pt idx="10">
                  <c:v>4519</c:v>
                </c:pt>
                <c:pt idx="11">
                  <c:v>2855</c:v>
                </c:pt>
                <c:pt idx="12">
                  <c:v>4441</c:v>
                </c:pt>
                <c:pt idx="13">
                  <c:v>4064</c:v>
                </c:pt>
                <c:pt idx="14">
                  <c:v>4407</c:v>
                </c:pt>
                <c:pt idx="15">
                  <c:v>4316</c:v>
                </c:pt>
                <c:pt idx="16">
                  <c:v>5026</c:v>
                </c:pt>
                <c:pt idx="17">
                  <c:v>4662</c:v>
                </c:pt>
                <c:pt idx="18">
                  <c:v>2327</c:v>
                </c:pt>
                <c:pt idx="19">
                  <c:v>1298</c:v>
                </c:pt>
                <c:pt idx="20">
                  <c:v>2692</c:v>
                </c:pt>
                <c:pt idx="21">
                  <c:v>3065</c:v>
                </c:pt>
                <c:pt idx="22">
                  <c:v>3165</c:v>
                </c:pt>
                <c:pt idx="23">
                  <c:v>2105</c:v>
                </c:pt>
                <c:pt idx="24">
                  <c:v>3223</c:v>
                </c:pt>
                <c:pt idx="25">
                  <c:v>3258</c:v>
                </c:pt>
                <c:pt idx="26">
                  <c:v>3117</c:v>
                </c:pt>
                <c:pt idx="27">
                  <c:v>3442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4466-4A5E-A56A-130E8D597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153064"/>
        <c:axId val="550152408"/>
      </c:lineChart>
      <c:catAx>
        <c:axId val="5501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2408"/>
        <c:crosses val="autoZero"/>
        <c:auto val="1"/>
        <c:lblAlgn val="ctr"/>
        <c:lblOffset val="100"/>
        <c:noMultiLvlLbl val="0"/>
      </c:catAx>
      <c:valAx>
        <c:axId val="55015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 b="0">
                    <a:solidFill>
                      <a:sysClr val="windowText" lastClr="000000"/>
                    </a:solidFill>
                  </a:rPr>
                  <a:t>Labor</a:t>
                </a:r>
                <a:r>
                  <a:rPr lang="hu-HU" sz="1200" b="0" baseline="0">
                    <a:solidFill>
                      <a:sysClr val="windowText" lastClr="000000"/>
                    </a:solidFill>
                  </a:rPr>
                  <a:t> bevatkozások száma</a:t>
                </a:r>
                <a:endParaRPr lang="hu-HU" sz="12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5021445490045452E-2"/>
              <c:y val="0.24583734324876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>
                <a:solidFill>
                  <a:sysClr val="windowText" lastClr="000000"/>
                </a:solidFill>
              </a:rPr>
              <a:t>Újbudán</a:t>
            </a:r>
            <a:r>
              <a:rPr lang="hu-HU" sz="1400" b="1" baseline="0">
                <a:solidFill>
                  <a:sysClr val="windowText" lastClr="000000"/>
                </a:solidFill>
              </a:rPr>
              <a:t> a háziorvosi praxisok által beutalt és elvégzett </a:t>
            </a:r>
            <a:br>
              <a:rPr lang="hu-HU" sz="1400" b="1" baseline="0">
                <a:solidFill>
                  <a:sysClr val="windowText" lastClr="000000"/>
                </a:solidFill>
              </a:rPr>
            </a:br>
            <a:r>
              <a:rPr lang="hu-HU" sz="1400" b="1" baseline="0">
                <a:solidFill>
                  <a:sysClr val="windowText" lastClr="000000"/>
                </a:solidFill>
              </a:rPr>
              <a:t>labor beavatkozások száma (Hemoglobin A1C) 2022.01. és 2024.04. között</a:t>
            </a:r>
            <a:endParaRPr lang="hu-HU" sz="14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552797516164139"/>
          <c:y val="0.27398148148148149"/>
          <c:w val="0.87006865757633955"/>
          <c:h val="0.55544801691455237"/>
        </c:manualLayout>
      </c:layout>
      <c:lineChart>
        <c:grouping val="standard"/>
        <c:varyColors val="0"/>
        <c:ser>
          <c:idx val="0"/>
          <c:order val="0"/>
          <c:tx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27642276422764E-2"/>
                  <c:y val="-8.333333333333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14-4085-BDEF-D939FE9B8BA4}"/>
                </c:ext>
              </c:extLst>
            </c:dLbl>
            <c:dLbl>
              <c:idx val="2"/>
              <c:layout>
                <c:manualLayout>
                  <c:x val="-3.7262442169814612E-17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14-4085-BDEF-D939FE9B8BA4}"/>
                </c:ext>
              </c:extLst>
            </c:dLbl>
            <c:dLbl>
              <c:idx val="3"/>
              <c:layout>
                <c:manualLayout>
                  <c:x val="3.1308703819662152E-3"/>
                  <c:y val="5.006257822277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14-4085-BDEF-D939FE9B8BA4}"/>
                </c:ext>
              </c:extLst>
            </c:dLbl>
            <c:dLbl>
              <c:idx val="8"/>
              <c:layout>
                <c:manualLayout>
                  <c:x val="-2.0325203252032596E-2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14-4085-BDEF-D939FE9B8BA4}"/>
                </c:ext>
              </c:extLst>
            </c:dLbl>
            <c:dLbl>
              <c:idx val="9"/>
              <c:layout>
                <c:manualLayout>
                  <c:x val="-6.0975609756097563E-3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14-4085-BDEF-D939FE9B8BA4}"/>
                </c:ext>
              </c:extLst>
            </c:dLbl>
            <c:dLbl>
              <c:idx val="12"/>
              <c:layout>
                <c:manualLayout>
                  <c:x val="-2.0325203252033264E-3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14-4085-BDEF-D939FE9B8BA4}"/>
                </c:ext>
              </c:extLst>
            </c:dLbl>
            <c:dLbl>
              <c:idx val="13"/>
              <c:layout>
                <c:manualLayout>
                  <c:x val="4.6963055729492796E-3"/>
                  <c:y val="2.503128911138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14-4085-BDEF-D939FE9B8BA4}"/>
                </c:ext>
              </c:extLst>
            </c:dLbl>
            <c:dLbl>
              <c:idx val="14"/>
              <c:layout>
                <c:manualLayout>
                  <c:x val="-1.2195121951219587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14-4085-BDEF-D939FE9B8BA4}"/>
                </c:ext>
              </c:extLst>
            </c:dLbl>
            <c:dLbl>
              <c:idx val="15"/>
              <c:layout>
                <c:manualLayout>
                  <c:x val="-4.0650406504065782E-3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14-4085-BDEF-D939FE9B8BA4}"/>
                </c:ext>
              </c:extLst>
            </c:dLbl>
            <c:dLbl>
              <c:idx val="16"/>
              <c:layout>
                <c:manualLayout>
                  <c:x val="1.0162601626016185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14-4085-BDEF-D939FE9B8BA4}"/>
                </c:ext>
              </c:extLst>
            </c:dLbl>
            <c:dLbl>
              <c:idx val="18"/>
              <c:layout>
                <c:manualLayout>
                  <c:x val="-6.7073170731707391E-2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14-4085-BDEF-D939FE9B8BA4}"/>
                </c:ext>
              </c:extLst>
            </c:dLbl>
            <c:dLbl>
              <c:idx val="19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14-4085-BDEF-D939FE9B8BA4}"/>
                </c:ext>
              </c:extLst>
            </c:dLbl>
            <c:dLbl>
              <c:idx val="20"/>
              <c:layout>
                <c:manualLayout>
                  <c:x val="4.0650406504063553E-3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14-4085-BDEF-D939FE9B8BA4}"/>
                </c:ext>
              </c:extLst>
            </c:dLbl>
            <c:dLbl>
              <c:idx val="21"/>
              <c:layout>
                <c:manualLayout>
                  <c:x val="2.0325203252032522E-3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14-4085-BDEF-D939FE9B8BA4}"/>
                </c:ext>
              </c:extLst>
            </c:dLbl>
            <c:dLbl>
              <c:idx val="22"/>
              <c:layout>
                <c:manualLayout>
                  <c:x val="-6.2617407639324876E-3"/>
                  <c:y val="-3.1289111389236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14-4085-BDEF-D939FE9B8BA4}"/>
                </c:ext>
              </c:extLst>
            </c:dLbl>
            <c:dLbl>
              <c:idx val="23"/>
              <c:layout>
                <c:manualLayout>
                  <c:x val="-5.1659361302442197E-2"/>
                  <c:y val="2.790520631103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14-4085-BDEF-D939FE9B8BA4}"/>
                </c:ext>
              </c:extLst>
            </c:dLbl>
            <c:dLbl>
              <c:idx val="24"/>
              <c:layout>
                <c:manualLayout>
                  <c:x val="-1.5818537710964076E-2"/>
                  <c:y val="8.195997950193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14-4085-BDEF-D939FE9B8BA4}"/>
                </c:ext>
              </c:extLst>
            </c:dLbl>
            <c:dLbl>
              <c:idx val="25"/>
              <c:layout>
                <c:manualLayout>
                  <c:x val="-5.08130081300813E-2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14-4085-BDEF-D939FE9B8BA4}"/>
                </c:ext>
              </c:extLst>
            </c:dLbl>
            <c:dLbl>
              <c:idx val="26"/>
              <c:layout>
                <c:manualLayout>
                  <c:x val="-1.4088916718847955E-2"/>
                  <c:y val="-0.11574064036738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14-4085-BDEF-D939FE9B8BA4}"/>
                </c:ext>
              </c:extLst>
            </c:dLbl>
            <c:dLbl>
              <c:idx val="27"/>
              <c:layout>
                <c:manualLayout>
                  <c:x val="-1.8292682926829416E-2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14-4085-BDEF-D939FE9B8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6970264387683245E-2"/>
                  <c:y val="-0.22116141732283465"/>
                </c:manualLayout>
              </c:layout>
              <c:numFmt formatCode="General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cat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cat>
          <c:val>
            <c:numRef>
              <c:f>Munka2!$G$3:$G$30</c:f>
              <c:numCache>
                <c:formatCode>#,##0</c:formatCode>
                <c:ptCount val="28"/>
                <c:pt idx="0">
                  <c:v>1505</c:v>
                </c:pt>
                <c:pt idx="1">
                  <c:v>1366</c:v>
                </c:pt>
                <c:pt idx="2">
                  <c:v>1737</c:v>
                </c:pt>
                <c:pt idx="3">
                  <c:v>1498</c:v>
                </c:pt>
                <c:pt idx="4">
                  <c:v>1814</c:v>
                </c:pt>
                <c:pt idx="5">
                  <c:v>1534</c:v>
                </c:pt>
                <c:pt idx="6">
                  <c:v>1048</c:v>
                </c:pt>
                <c:pt idx="7">
                  <c:v>1296</c:v>
                </c:pt>
                <c:pt idx="8">
                  <c:v>1832</c:v>
                </c:pt>
                <c:pt idx="9">
                  <c:v>1741</c:v>
                </c:pt>
                <c:pt idx="10">
                  <c:v>1978</c:v>
                </c:pt>
                <c:pt idx="11">
                  <c:v>1201</c:v>
                </c:pt>
                <c:pt idx="12">
                  <c:v>1855</c:v>
                </c:pt>
                <c:pt idx="13">
                  <c:v>1823</c:v>
                </c:pt>
                <c:pt idx="14">
                  <c:v>1985</c:v>
                </c:pt>
                <c:pt idx="15">
                  <c:v>2031</c:v>
                </c:pt>
                <c:pt idx="16">
                  <c:v>2351</c:v>
                </c:pt>
                <c:pt idx="17">
                  <c:v>2208</c:v>
                </c:pt>
                <c:pt idx="18">
                  <c:v>1072</c:v>
                </c:pt>
                <c:pt idx="19">
                  <c:v>472</c:v>
                </c:pt>
                <c:pt idx="20">
                  <c:v>1148</c:v>
                </c:pt>
                <c:pt idx="21">
                  <c:v>1263</c:v>
                </c:pt>
                <c:pt idx="22">
                  <c:v>1168</c:v>
                </c:pt>
                <c:pt idx="23">
                  <c:v>797</c:v>
                </c:pt>
                <c:pt idx="24">
                  <c:v>1121</c:v>
                </c:pt>
                <c:pt idx="25">
                  <c:v>1236</c:v>
                </c:pt>
                <c:pt idx="26">
                  <c:v>1152</c:v>
                </c:pt>
                <c:pt idx="27">
                  <c:v>1268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7E14-4085-BDEF-D939FE9B8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153064"/>
        <c:axId val="550152408"/>
      </c:lineChart>
      <c:catAx>
        <c:axId val="5501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2408"/>
        <c:crosses val="autoZero"/>
        <c:auto val="1"/>
        <c:lblAlgn val="ctr"/>
        <c:lblOffset val="100"/>
        <c:noMultiLvlLbl val="0"/>
      </c:catAx>
      <c:valAx>
        <c:axId val="55015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 b="0">
                    <a:solidFill>
                      <a:sysClr val="windowText" lastClr="000000"/>
                    </a:solidFill>
                  </a:rPr>
                  <a:t>Labor</a:t>
                </a:r>
                <a:r>
                  <a:rPr lang="hu-HU" sz="1200" b="0" baseline="0">
                    <a:solidFill>
                      <a:sysClr val="windowText" lastClr="000000"/>
                    </a:solidFill>
                  </a:rPr>
                  <a:t> bevatkozások száma</a:t>
                </a:r>
                <a:endParaRPr lang="hu-HU" sz="12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5021445490045452E-2"/>
              <c:y val="0.24583734324876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>
                <a:solidFill>
                  <a:sysClr val="windowText" lastClr="000000"/>
                </a:solidFill>
              </a:rPr>
              <a:t>Újbudán</a:t>
            </a:r>
            <a:r>
              <a:rPr lang="hu-HU" sz="1400" b="1" baseline="0">
                <a:solidFill>
                  <a:sysClr val="windowText" lastClr="000000"/>
                </a:solidFill>
              </a:rPr>
              <a:t> a háziorvosi praxisok által beutalt és elvégzett </a:t>
            </a:r>
            <a:br>
              <a:rPr lang="hu-HU" sz="1400" b="1" baseline="0">
                <a:solidFill>
                  <a:sysClr val="windowText" lastClr="000000"/>
                </a:solidFill>
              </a:rPr>
            </a:br>
            <a:r>
              <a:rPr lang="hu-HU" sz="1400" b="1" baseline="0">
                <a:solidFill>
                  <a:sysClr val="windowText" lastClr="000000"/>
                </a:solidFill>
              </a:rPr>
              <a:t>labor beavatkozások száma (Albumin) 2022.01. és 2024.04. között</a:t>
            </a:r>
            <a:endParaRPr lang="hu-HU" sz="14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552797516164139"/>
          <c:y val="0.27398148148148149"/>
          <c:w val="0.87006865757633955"/>
          <c:h val="0.55544801691455237"/>
        </c:manualLayout>
      </c:layout>
      <c:lineChart>
        <c:grouping val="standard"/>
        <c:varyColors val="0"/>
        <c:ser>
          <c:idx val="0"/>
          <c:order val="0"/>
          <c:tx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57723577235773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63-42AA-8C38-23F9CD5DBEFE}"/>
                </c:ext>
              </c:extLst>
            </c:dLbl>
            <c:dLbl>
              <c:idx val="1"/>
              <c:layout>
                <c:manualLayout>
                  <c:x val="-1.6260162601626018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3-42AA-8C38-23F9CD5DBEFE}"/>
                </c:ext>
              </c:extLst>
            </c:dLbl>
            <c:dLbl>
              <c:idx val="2"/>
              <c:layout>
                <c:manualLayout>
                  <c:x val="-1.2195121951219513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63-42AA-8C38-23F9CD5DBEFE}"/>
                </c:ext>
              </c:extLst>
            </c:dLbl>
            <c:dLbl>
              <c:idx val="3"/>
              <c:layout>
                <c:manualLayout>
                  <c:x val="-1.0162601626016298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63-42AA-8C38-23F9CD5DBEFE}"/>
                </c:ext>
              </c:extLst>
            </c:dLbl>
            <c:dLbl>
              <c:idx val="4"/>
              <c:layout>
                <c:manualLayout>
                  <c:x val="-4.0650406504065045E-3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63-42AA-8C38-23F9CD5DBEFE}"/>
                </c:ext>
              </c:extLst>
            </c:dLbl>
            <c:dLbl>
              <c:idx val="5"/>
              <c:layout>
                <c:manualLayout>
                  <c:x val="1.4227642276422802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63-42AA-8C38-23F9CD5DBEFE}"/>
                </c:ext>
              </c:extLst>
            </c:dLbl>
            <c:dLbl>
              <c:idx val="6"/>
              <c:layout>
                <c:manualLayout>
                  <c:x val="-8.1300813008129708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63-42AA-8C38-23F9CD5DBEFE}"/>
                </c:ext>
              </c:extLst>
            </c:dLbl>
            <c:dLbl>
              <c:idx val="7"/>
              <c:layout>
                <c:manualLayout>
                  <c:x val="8.130081300813009E-3"/>
                  <c:y val="1.388888888888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63-42AA-8C38-23F9CD5DBEFE}"/>
                </c:ext>
              </c:extLst>
            </c:dLbl>
            <c:dLbl>
              <c:idx val="8"/>
              <c:layout>
                <c:manualLayout>
                  <c:x val="-6.0975609756097563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63-42AA-8C38-23F9CD5DBEFE}"/>
                </c:ext>
              </c:extLst>
            </c:dLbl>
            <c:dLbl>
              <c:idx val="9"/>
              <c:layout>
                <c:manualLayout>
                  <c:x val="2.0325203252032522E-3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63-42AA-8C38-23F9CD5DBEFE}"/>
                </c:ext>
              </c:extLst>
            </c:dLbl>
            <c:dLbl>
              <c:idx val="10"/>
              <c:layout>
                <c:manualLayout>
                  <c:x val="-1.4227642276422838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63-42AA-8C38-23F9CD5DBEFE}"/>
                </c:ext>
              </c:extLst>
            </c:dLbl>
            <c:dLbl>
              <c:idx val="12"/>
              <c:layout>
                <c:manualLayout>
                  <c:x val="-4.1364863689047952E-2"/>
                  <c:y val="-7.0469798657718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A63-42AA-8C38-23F9CD5DBEFE}"/>
                </c:ext>
              </c:extLst>
            </c:dLbl>
            <c:dLbl>
              <c:idx val="14"/>
              <c:layout>
                <c:manualLayout>
                  <c:x val="1.1818532482585005E-2"/>
                  <c:y val="1.0067114093959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A63-42AA-8C38-23F9CD5DBEFE}"/>
                </c:ext>
              </c:extLst>
            </c:dLbl>
            <c:dLbl>
              <c:idx val="16"/>
              <c:layout>
                <c:manualLayout>
                  <c:x val="-7.317073170731706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63-42AA-8C38-23F9CD5DBEFE}"/>
                </c:ext>
              </c:extLst>
            </c:dLbl>
            <c:dLbl>
              <c:idx val="17"/>
              <c:layout>
                <c:manualLayout>
                  <c:x val="-2.0325203252032522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63-42AA-8C38-23F9CD5DBEFE}"/>
                </c:ext>
              </c:extLst>
            </c:dLbl>
            <c:dLbl>
              <c:idx val="21"/>
              <c:layout>
                <c:manualLayout>
                  <c:x val="-1.6260162601626018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63-42AA-8C38-23F9CD5DBEFE}"/>
                </c:ext>
              </c:extLst>
            </c:dLbl>
            <c:dLbl>
              <c:idx val="23"/>
              <c:layout>
                <c:manualLayout>
                  <c:x val="2.0682431844523948E-2"/>
                  <c:y val="-4.362416107382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A63-42AA-8C38-23F9CD5DBEFE}"/>
                </c:ext>
              </c:extLst>
            </c:dLbl>
            <c:dLbl>
              <c:idx val="25"/>
              <c:layout>
                <c:manualLayout>
                  <c:x val="-2.6422764227642278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A63-42AA-8C38-23F9CD5DBEFE}"/>
                </c:ext>
              </c:extLst>
            </c:dLbl>
            <c:dLbl>
              <c:idx val="26"/>
              <c:layout>
                <c:manualLayout>
                  <c:x val="-1.8292682926829267E-2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A63-42AA-8C38-23F9CD5DBEFE}"/>
                </c:ext>
              </c:extLst>
            </c:dLbl>
            <c:dLbl>
              <c:idx val="27"/>
              <c:layout>
                <c:manualLayout>
                  <c:x val="0"/>
                  <c:y val="-0.11574074074074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A63-42AA-8C38-23F9CD5DBE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3.4765059855322959E-2"/>
                  <c:y val="-0.14714822105570138"/>
                </c:manualLayout>
              </c:layout>
              <c:numFmt formatCode="General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cat>
            <c:strRef>
              <c:f>Munka2!$A$3:$A$30</c:f>
              <c:strCache>
                <c:ptCount val="28"/>
                <c:pt idx="0">
                  <c:v>2022.01</c:v>
                </c:pt>
                <c:pt idx="1">
                  <c:v>2022.02</c:v>
                </c:pt>
                <c:pt idx="2">
                  <c:v>2022.03</c:v>
                </c:pt>
                <c:pt idx="3">
                  <c:v>2022.04</c:v>
                </c:pt>
                <c:pt idx="4">
                  <c:v>2022.05</c:v>
                </c:pt>
                <c:pt idx="5">
                  <c:v>2022.06</c:v>
                </c:pt>
                <c:pt idx="6">
                  <c:v>2022.07</c:v>
                </c:pt>
                <c:pt idx="7">
                  <c:v>2022.08</c:v>
                </c:pt>
                <c:pt idx="8">
                  <c:v>2022.09</c:v>
                </c:pt>
                <c:pt idx="9">
                  <c:v>2022.10</c:v>
                </c:pt>
                <c:pt idx="10">
                  <c:v>2022.11</c:v>
                </c:pt>
                <c:pt idx="11">
                  <c:v>2022.12</c:v>
                </c:pt>
                <c:pt idx="12">
                  <c:v>2023.01</c:v>
                </c:pt>
                <c:pt idx="13">
                  <c:v>2023.02</c:v>
                </c:pt>
                <c:pt idx="14">
                  <c:v>2023.03</c:v>
                </c:pt>
                <c:pt idx="15">
                  <c:v>2023.04</c:v>
                </c:pt>
                <c:pt idx="16">
                  <c:v>2023.05</c:v>
                </c:pt>
                <c:pt idx="17">
                  <c:v>2023.06</c:v>
                </c:pt>
                <c:pt idx="18">
                  <c:v>2023.07</c:v>
                </c:pt>
                <c:pt idx="19">
                  <c:v>2023.08</c:v>
                </c:pt>
                <c:pt idx="20">
                  <c:v>2023.09</c:v>
                </c:pt>
                <c:pt idx="21">
                  <c:v>2023.10</c:v>
                </c:pt>
                <c:pt idx="22">
                  <c:v>2023.11</c:v>
                </c:pt>
                <c:pt idx="23">
                  <c:v>2023.12</c:v>
                </c:pt>
                <c:pt idx="24">
                  <c:v>2024.01</c:v>
                </c:pt>
                <c:pt idx="25">
                  <c:v>2024.02</c:v>
                </c:pt>
                <c:pt idx="26">
                  <c:v>2024.03</c:v>
                </c:pt>
                <c:pt idx="27">
                  <c:v>2024.04</c:v>
                </c:pt>
              </c:strCache>
            </c:strRef>
          </c:cat>
          <c:val>
            <c:numRef>
              <c:f>Munka2!$H$3:$H$30</c:f>
              <c:numCache>
                <c:formatCode>#,##0</c:formatCode>
                <c:ptCount val="28"/>
                <c:pt idx="0">
                  <c:v>143</c:v>
                </c:pt>
                <c:pt idx="1">
                  <c:v>143</c:v>
                </c:pt>
                <c:pt idx="2">
                  <c:v>197</c:v>
                </c:pt>
                <c:pt idx="3">
                  <c:v>169</c:v>
                </c:pt>
                <c:pt idx="4">
                  <c:v>202</c:v>
                </c:pt>
                <c:pt idx="5">
                  <c:v>173</c:v>
                </c:pt>
                <c:pt idx="6">
                  <c:v>133</c:v>
                </c:pt>
                <c:pt idx="7">
                  <c:v>102</c:v>
                </c:pt>
                <c:pt idx="8">
                  <c:v>189</c:v>
                </c:pt>
                <c:pt idx="9">
                  <c:v>172</c:v>
                </c:pt>
                <c:pt idx="10">
                  <c:v>201</c:v>
                </c:pt>
                <c:pt idx="11">
                  <c:v>136</c:v>
                </c:pt>
                <c:pt idx="12">
                  <c:v>539</c:v>
                </c:pt>
                <c:pt idx="13">
                  <c:v>614</c:v>
                </c:pt>
                <c:pt idx="14">
                  <c:v>723</c:v>
                </c:pt>
                <c:pt idx="15">
                  <c:v>816</c:v>
                </c:pt>
                <c:pt idx="16">
                  <c:v>1004</c:v>
                </c:pt>
                <c:pt idx="17">
                  <c:v>1071</c:v>
                </c:pt>
                <c:pt idx="18">
                  <c:v>535</c:v>
                </c:pt>
                <c:pt idx="19">
                  <c:v>286</c:v>
                </c:pt>
                <c:pt idx="20">
                  <c:v>534</c:v>
                </c:pt>
                <c:pt idx="21">
                  <c:v>673</c:v>
                </c:pt>
                <c:pt idx="22">
                  <c:v>639</c:v>
                </c:pt>
                <c:pt idx="23">
                  <c:v>425</c:v>
                </c:pt>
                <c:pt idx="24">
                  <c:v>612</c:v>
                </c:pt>
                <c:pt idx="25">
                  <c:v>756</c:v>
                </c:pt>
                <c:pt idx="26">
                  <c:v>718</c:v>
                </c:pt>
                <c:pt idx="27">
                  <c:v>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A63-42AA-8C38-23F9CD5DB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153064"/>
        <c:axId val="550152408"/>
      </c:lineChart>
      <c:catAx>
        <c:axId val="5501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2408"/>
        <c:crosses val="autoZero"/>
        <c:auto val="1"/>
        <c:lblAlgn val="ctr"/>
        <c:lblOffset val="100"/>
        <c:noMultiLvlLbl val="0"/>
      </c:catAx>
      <c:valAx>
        <c:axId val="55015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 b="0">
                    <a:solidFill>
                      <a:sysClr val="windowText" lastClr="000000"/>
                    </a:solidFill>
                  </a:rPr>
                  <a:t>Labor</a:t>
                </a:r>
                <a:r>
                  <a:rPr lang="hu-HU" sz="1200" b="0" baseline="0">
                    <a:solidFill>
                      <a:sysClr val="windowText" lastClr="000000"/>
                    </a:solidFill>
                  </a:rPr>
                  <a:t> bevatkozások száma</a:t>
                </a:r>
                <a:endParaRPr lang="hu-HU" sz="1200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9.112135073728567E-3"/>
              <c:y val="0.25254875019817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01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971CBA-20F0-43FA-92FF-BC1B634D9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300" dirty="0"/>
              <a:t>A háziorvosi indikátorrendszer hatása a laborteljesítményre az egészségfejlesztés tükrében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4D4436F-BE21-4800-86B6-69F70ED97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7781" y="4508343"/>
            <a:ext cx="8845378" cy="445666"/>
          </a:xfrm>
        </p:spPr>
        <p:txBody>
          <a:bodyPr/>
          <a:lstStyle/>
          <a:p>
            <a:pPr algn="l"/>
            <a:r>
              <a:rPr lang="hu-HU" b="1" dirty="0">
                <a:solidFill>
                  <a:schemeClr val="tx1"/>
                </a:solidFill>
              </a:rPr>
              <a:t>Készítette: Domján Péter, Dr. Lehoczky Péter Gábor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3312707-598C-4F3C-8D9F-90999F3E1807}"/>
              </a:ext>
            </a:extLst>
          </p:cNvPr>
          <p:cNvSpPr txBox="1"/>
          <p:nvPr/>
        </p:nvSpPr>
        <p:spPr>
          <a:xfrm>
            <a:off x="148617" y="6027003"/>
            <a:ext cx="594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XXVI. Országos Járóbeteg Szakellátási Konferencia és </a:t>
            </a:r>
          </a:p>
          <a:p>
            <a:r>
              <a:rPr lang="hu-HU" sz="1600" dirty="0"/>
              <a:t>XXI. Országos Járóbeteg Szakdolgozói Konferencia </a:t>
            </a:r>
          </a:p>
          <a:p>
            <a:r>
              <a:rPr lang="hu-HU" sz="1600" dirty="0"/>
              <a:t>2024.09.13.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3616797-6B94-4367-B398-35EABDBA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D0AF478-9FB5-4473-85E4-91CED9D83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3" y="5561619"/>
            <a:ext cx="2917997" cy="12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84A9FC-0ED0-4AEB-8E52-DBAAA5C4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Indikátorrendszer miatt érintett laborvizsgálatok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DE3E9A-1634-4134-8F58-96D1B335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Hyperuriceaemia</a:t>
            </a:r>
            <a:r>
              <a:rPr lang="hu-HU" dirty="0"/>
              <a:t>, amely a szérum húgysav teszt (21130)</a:t>
            </a:r>
          </a:p>
          <a:p>
            <a:r>
              <a:rPr lang="hu-HU" dirty="0"/>
              <a:t>Szérum-kreatinin (</a:t>
            </a:r>
            <a:r>
              <a:rPr lang="hu-HU" dirty="0" err="1"/>
              <a:t>hypertonia</a:t>
            </a:r>
            <a:r>
              <a:rPr lang="hu-HU" dirty="0"/>
              <a:t>) (21143)</a:t>
            </a:r>
          </a:p>
          <a:p>
            <a:r>
              <a:rPr lang="hu-HU" dirty="0"/>
              <a:t>Vérzsírvizsgálat</a:t>
            </a:r>
          </a:p>
          <a:p>
            <a:pPr lvl="1"/>
            <a:r>
              <a:rPr lang="hu-HU" dirty="0"/>
              <a:t>LDL-koleszterin (21422), HDL-koleszterin (2142A), Trigliceridek (21411), VLDL-koleszterin</a:t>
            </a:r>
          </a:p>
          <a:p>
            <a:pPr marL="360363" lvl="1" indent="-360363"/>
            <a:r>
              <a:rPr lang="hu-HU" sz="1800" dirty="0"/>
              <a:t>HbA1c Hemoglobin A1c (28494)</a:t>
            </a:r>
          </a:p>
          <a:p>
            <a:pPr marL="360363" lvl="1" indent="-360363"/>
            <a:r>
              <a:rPr lang="hu-HU" sz="1800" dirty="0" err="1"/>
              <a:t>Mikroalbumin</a:t>
            </a:r>
            <a:r>
              <a:rPr lang="hu-HU" sz="1800" dirty="0"/>
              <a:t> (22042)</a:t>
            </a:r>
          </a:p>
          <a:p>
            <a:pPr marL="360363" lvl="1" indent="-360363"/>
            <a:endParaRPr lang="hu-HU" sz="1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9CAE270-9C85-4E9E-A17B-8E22B7E3F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8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9E909F-38CC-4F25-AC6A-5569E015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10-18 éves lányok </a:t>
            </a:r>
            <a:r>
              <a:rPr lang="hu-HU" dirty="0" err="1"/>
              <a:t>anaemia</a:t>
            </a:r>
            <a:r>
              <a:rPr lang="hu-HU" dirty="0"/>
              <a:t> szűrése </a:t>
            </a:r>
            <a:br>
              <a:rPr lang="hu-HU" dirty="0"/>
            </a:br>
            <a:r>
              <a:rPr lang="hu-HU" dirty="0"/>
              <a:t>(házi gyermekorvosi praxisok)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775BB7-1DE2-44D5-9528-BF018D9F6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Teljes vérkép hemoglobin és </a:t>
            </a:r>
            <a:r>
              <a:rPr lang="hu-HU" sz="2400" dirty="0" err="1"/>
              <a:t>hematokrit</a:t>
            </a:r>
            <a:r>
              <a:rPr lang="hu-HU" sz="2400" dirty="0"/>
              <a:t> szint mérése</a:t>
            </a:r>
          </a:p>
          <a:p>
            <a:r>
              <a:rPr lang="hu-HU" sz="2400" dirty="0"/>
              <a:t>Szérum ferritin - a </a:t>
            </a:r>
            <a:r>
              <a:rPr lang="hu-HU" sz="2400" dirty="0" err="1"/>
              <a:t>vasraktárak</a:t>
            </a:r>
            <a:r>
              <a:rPr lang="hu-HU" sz="2400" dirty="0"/>
              <a:t> szintjének mérése</a:t>
            </a:r>
          </a:p>
          <a:p>
            <a:r>
              <a:rPr lang="hu-HU" sz="2400" dirty="0"/>
              <a:t>Szérum vas (</a:t>
            </a:r>
            <a:r>
              <a:rPr lang="hu-HU" sz="2400" dirty="0" err="1"/>
              <a:t>Fe</a:t>
            </a:r>
            <a:r>
              <a:rPr lang="hu-HU" sz="2400" dirty="0"/>
              <a:t>)</a:t>
            </a:r>
          </a:p>
          <a:p>
            <a:r>
              <a:rPr lang="hu-HU" sz="2400" dirty="0" err="1"/>
              <a:t>Transzferrin</a:t>
            </a:r>
            <a:r>
              <a:rPr lang="hu-HU" sz="2400" dirty="0"/>
              <a:t> </a:t>
            </a:r>
            <a:r>
              <a:rPr lang="hu-HU" sz="2400" dirty="0" err="1"/>
              <a:t>szaturáció</a:t>
            </a:r>
            <a:r>
              <a:rPr lang="hu-HU" sz="2400" dirty="0"/>
              <a:t> (TSAT) - a vas hasznosíthatóságának mérése</a:t>
            </a:r>
          </a:p>
          <a:p>
            <a:r>
              <a:rPr lang="hu-HU" sz="2400" dirty="0"/>
              <a:t>Szérum folsav</a:t>
            </a:r>
          </a:p>
          <a:p>
            <a:r>
              <a:rPr lang="hu-HU" sz="2400" dirty="0"/>
              <a:t>Szérum B12-vitamin</a:t>
            </a:r>
          </a:p>
          <a:p>
            <a:r>
              <a:rPr lang="hu-HU" sz="2400" dirty="0" err="1"/>
              <a:t>Retikulocitaszám</a:t>
            </a:r>
            <a:r>
              <a:rPr lang="hu-HU" sz="2400" dirty="0"/>
              <a:t> - a vörösvértest-termelés felmérésére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18DEC9A-6186-45EE-974A-218E66ED4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9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BA84D2-D05C-4AFB-98A2-CE2F6510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Laborköltségek alakulása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7E0D81-028F-4B28-B70D-6B2837245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25209"/>
              </p:ext>
            </p:extLst>
          </p:nvPr>
        </p:nvGraphicFramePr>
        <p:xfrm>
          <a:off x="243840" y="1432560"/>
          <a:ext cx="9225280" cy="54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442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5A4923-0D8D-43EA-A79A-FF9B29E0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EE671F0-DDE4-49F4-A5F4-FBFBEF60C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sp>
        <p:nvSpPr>
          <p:cNvPr id="6" name="AutoShape 6" descr="A vibrant and colorful mosaic artwork of a mountainous landscape. The mountains are depicted in various shades of blue, purple, and green, with a glowing, radiant sky composed of small rectangular tiles in light blue and purple hues. The foreground features a mix of abstract flower shapes and circular patterns in dark purple and green tones, creating a dynamic contrast. The overall style is mosaic-like with geometric patterns and a harmonious, radiant color palette, giving a sense of depth and serenity.">
            <a:extLst>
              <a:ext uri="{FF2B5EF4-FFF2-40B4-BE49-F238E27FC236}">
                <a16:creationId xmlns:a16="http://schemas.microsoft.com/office/drawing/2014/main" id="{CF340ADE-D31E-43F1-960F-9CEB97E198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A vibrant and colorful mosaic artwork of a mountainous landscape. The mountains are depicted in various shades of blue, purple, and green, with a glowing, radiant sky composed of small rectangular tiles in light blue and purple hues. The foreground features a mix of abstract flower shapes and circular patterns in dark purple and green tones, creating a dynamic contrast. The overall style is mosaic-like with geometric patterns and a harmonious, radiant color palette, giving a sense of depth and serenity.">
            <a:extLst>
              <a:ext uri="{FF2B5EF4-FFF2-40B4-BE49-F238E27FC236}">
                <a16:creationId xmlns:a16="http://schemas.microsoft.com/office/drawing/2014/main" id="{A9438632-8D73-4C7B-8A94-149BB09D1F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5F90195-D5A2-4F92-80C4-D26BF682F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61" y="439398"/>
            <a:ext cx="7438447" cy="600797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9895838-531E-4221-A759-98BA70924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230" y="6147337"/>
            <a:ext cx="17811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3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13E018E-6CF7-49D2-8E2E-B7CB67E7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72" y="1394692"/>
            <a:ext cx="7096836" cy="5223116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8F7A1726-AA1D-4EEE-921B-5581EBD8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91539" cy="1320800"/>
          </a:xfrm>
        </p:spPr>
        <p:txBody>
          <a:bodyPr/>
          <a:lstStyle/>
          <a:p>
            <a:r>
              <a:rPr lang="hu-HU" dirty="0"/>
              <a:t>Kardiovaszkuláris szűrés (kibővített panel)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AA8A350-A78D-484E-8FED-AFD4C0A3E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5712568"/>
            <a:ext cx="2950355" cy="1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50C731-3614-4F5B-862A-557B0A1C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Cukorbetegek laborvizsgálata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4333EA0-801E-4385-8F43-73BC55847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23" y="1270000"/>
            <a:ext cx="6524625" cy="54768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826AB24-518B-4759-9BB0-1AB6F4EFE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98F82A-B736-43C3-A23E-81C5A55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Magas vérnyomás laborvizsgálatok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0180216-32E8-499E-85B4-55949F72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03" y="1458767"/>
            <a:ext cx="7418388" cy="528324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10C3867-539C-409D-A509-0F6A95B91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5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5F53AD-2F90-4159-9699-E42852F0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File:Isle of the Dead (Hermitage Version).jpg - Wikimedia Commons">
            <a:extLst>
              <a:ext uri="{FF2B5EF4-FFF2-40B4-BE49-F238E27FC236}">
                <a16:creationId xmlns:a16="http://schemas.microsoft.com/office/drawing/2014/main" id="{B9F52B1C-13FF-4344-A9BF-2FC52CDFC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7" y="184727"/>
            <a:ext cx="8690516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4666E7E-0ADC-4FA7-A949-21632FBC89DE}"/>
              </a:ext>
            </a:extLst>
          </p:cNvPr>
          <p:cNvSpPr txBox="1"/>
          <p:nvPr/>
        </p:nvSpPr>
        <p:spPr>
          <a:xfrm>
            <a:off x="668098" y="6317734"/>
            <a:ext cx="453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/>
              <a:t>Arnold</a:t>
            </a:r>
            <a:r>
              <a:rPr lang="hu-HU" i="1" dirty="0"/>
              <a:t> </a:t>
            </a:r>
            <a:r>
              <a:rPr lang="hu-HU" b="1" i="1" dirty="0"/>
              <a:t>Böcklin</a:t>
            </a:r>
            <a:r>
              <a:rPr lang="hu-HU" i="1" dirty="0"/>
              <a:t>, „A holtak szigete” (1901)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F854D86-FCB9-42C4-BE3E-B2B62E5A7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6D45ACD4-D4EF-4C90-82CE-6EA9C0FB85DE}"/>
              </a:ext>
            </a:extLst>
          </p:cNvPr>
          <p:cNvSpPr/>
          <p:nvPr/>
        </p:nvSpPr>
        <p:spPr>
          <a:xfrm>
            <a:off x="9963937" y="2346297"/>
            <a:ext cx="18085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00" i="1" dirty="0">
                <a:highlight>
                  <a:srgbClr val="FFFF00"/>
                </a:highlight>
              </a:rPr>
              <a:t>Ki fizeti </a:t>
            </a:r>
            <a:br>
              <a:rPr lang="hu-HU" sz="3200" i="1" dirty="0">
                <a:highlight>
                  <a:srgbClr val="FFFF00"/>
                </a:highlight>
              </a:rPr>
            </a:br>
            <a:r>
              <a:rPr lang="hu-HU" sz="3200" i="1" dirty="0">
                <a:highlight>
                  <a:srgbClr val="FFFF00"/>
                </a:highlight>
              </a:rPr>
              <a:t>a</a:t>
            </a:r>
            <a:br>
              <a:rPr lang="hu-HU" sz="3200" i="1" dirty="0">
                <a:highlight>
                  <a:srgbClr val="FFFF00"/>
                </a:highlight>
              </a:rPr>
            </a:br>
            <a:r>
              <a:rPr lang="hu-HU" sz="3200" i="1" dirty="0">
                <a:highlight>
                  <a:srgbClr val="FFFF00"/>
                </a:highlight>
              </a:rPr>
              <a:t>révészt?</a:t>
            </a:r>
          </a:p>
        </p:txBody>
      </p:sp>
    </p:spTree>
    <p:extLst>
      <p:ext uri="{BB962C8B-B14F-4D97-AF65-F5344CB8AC3E}">
        <p14:creationId xmlns:p14="http://schemas.microsoft.com/office/powerpoint/2010/main" val="194900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975A57-0A4D-4634-8871-7EC8065F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11A7C8-BB81-4A16-B9B5-1A40A0D04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5E24321-88E7-4368-B370-48692E20F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609600"/>
            <a:ext cx="8833630" cy="56388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21946C8-13B2-4FF0-ACA3-934AAE70F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773F670-74FE-4866-8438-B4121308C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932" y="3622962"/>
            <a:ext cx="1466850" cy="7334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4A6F38F-5D36-471C-8D4A-DC9E78CBA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8341" y="3318162"/>
            <a:ext cx="10763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8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A5133B-225F-42FE-82FC-B65CA438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Országos laborforint érték alakulása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ECDAA8-A000-4DB4-BA13-2EC50CD97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396886"/>
              </p:ext>
            </p:extLst>
          </p:nvPr>
        </p:nvGraphicFramePr>
        <p:xfrm>
          <a:off x="406400" y="1711960"/>
          <a:ext cx="8248073" cy="473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84A3F59F-5C4D-4CCF-AFB3-AAD49C48F193}"/>
              </a:ext>
            </a:extLst>
          </p:cNvPr>
          <p:cNvSpPr txBox="1"/>
          <p:nvPr/>
        </p:nvSpPr>
        <p:spPr>
          <a:xfrm>
            <a:off x="9042401" y="2828835"/>
            <a:ext cx="3214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highlight>
                  <a:srgbClr val="00FF00"/>
                </a:highlight>
              </a:rPr>
              <a:t>Amely a TÉK-en túl található</a:t>
            </a:r>
            <a:br>
              <a:rPr lang="hu-HU" dirty="0">
                <a:highlight>
                  <a:srgbClr val="00FF00"/>
                </a:highlight>
              </a:rPr>
            </a:br>
            <a:r>
              <a:rPr lang="hu-HU" dirty="0">
                <a:highlight>
                  <a:srgbClr val="00FF00"/>
                </a:highlight>
              </a:rPr>
              <a:t>az 1,98 Ft/pont helyett</a:t>
            </a:r>
          </a:p>
          <a:p>
            <a:pPr algn="ctr"/>
            <a:r>
              <a:rPr lang="hu-HU" dirty="0">
                <a:highlight>
                  <a:srgbClr val="00FF00"/>
                </a:highlight>
              </a:rPr>
              <a:t>átlagosan 0,165 Ft/pont-</a:t>
            </a:r>
            <a:r>
              <a:rPr lang="hu-HU" dirty="0" err="1">
                <a:highlight>
                  <a:srgbClr val="00FF00"/>
                </a:highlight>
              </a:rPr>
              <a:t>al</a:t>
            </a:r>
            <a:r>
              <a:rPr lang="hu-HU" dirty="0">
                <a:highlight>
                  <a:srgbClr val="00FF00"/>
                </a:highlight>
              </a:rPr>
              <a:t> </a:t>
            </a:r>
          </a:p>
          <a:p>
            <a:pPr algn="ctr"/>
            <a:r>
              <a:rPr lang="hu-HU" dirty="0">
                <a:highlight>
                  <a:srgbClr val="00FF00"/>
                </a:highlight>
              </a:rPr>
              <a:t>finanszírozta a NEAK.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D368626-90B7-4A6E-A106-794665CF4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gyenes stockfotó beltéri, derékig érő lövés, élelmiszer témában Stockfotó">
            <a:extLst>
              <a:ext uri="{FF2B5EF4-FFF2-40B4-BE49-F238E27FC236}">
                <a16:creationId xmlns:a16="http://schemas.microsoft.com/office/drawing/2014/main" id="{4CED125A-A685-460F-A177-ACCD53DE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5" y="677568"/>
            <a:ext cx="2600448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gyenes stockfotó aerobic, aktív, aktivitás témában Stockfotó">
            <a:extLst>
              <a:ext uri="{FF2B5EF4-FFF2-40B4-BE49-F238E27FC236}">
                <a16:creationId xmlns:a16="http://schemas.microsoft.com/office/drawing/2014/main" id="{D8584C8F-F520-48D1-9293-AA36FD10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85" y="4151277"/>
            <a:ext cx="2969832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ngyenes stockfotó ászana, beltéri, éberség témában Stockfotó">
            <a:extLst>
              <a:ext uri="{FF2B5EF4-FFF2-40B4-BE49-F238E27FC236}">
                <a16:creationId xmlns:a16="http://schemas.microsoft.com/office/drawing/2014/main" id="{B280EC65-CF9E-451D-B427-DCC2BCA04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39" y="642122"/>
            <a:ext cx="2949412" cy="19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3B28941-8F9A-49C3-9AC0-CC968B993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285" y="1148690"/>
            <a:ext cx="2969832" cy="196627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BE00167-1BB0-45D6-BEA9-A3F7B4936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16" y="4618182"/>
            <a:ext cx="2600448" cy="184221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00D02BD5-B038-4568-85E4-0614DD181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006" y="4618182"/>
            <a:ext cx="2584109" cy="18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9A30DC7-41DA-49C1-9D65-0E8FAAD5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7" y="2309811"/>
            <a:ext cx="2219325" cy="223837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D50BBD6-30ED-4ADB-A596-0E9EA0BE1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95" y="1516832"/>
            <a:ext cx="2893378" cy="19752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1F4AF3C-762F-4E39-BAFB-3E4EE503D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223" y="4353560"/>
            <a:ext cx="2876550" cy="20574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FA2BF04-51AE-4D23-9073-D9D149E86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535" y="1572259"/>
            <a:ext cx="1846007" cy="185673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DC4ED1-5773-440E-882E-30FA6E0D3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4ED7BC8-E874-4310-9A9D-2B9A38D8E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0288" y="4353560"/>
            <a:ext cx="1714500" cy="1638300"/>
          </a:xfrm>
          <a:prstGeom prst="rect">
            <a:avLst/>
          </a:prstGeom>
        </p:spPr>
      </p:pic>
      <p:sp>
        <p:nvSpPr>
          <p:cNvPr id="12" name="Nyíl: szaggatott, jobbra mutató 11">
            <a:extLst>
              <a:ext uri="{FF2B5EF4-FFF2-40B4-BE49-F238E27FC236}">
                <a16:creationId xmlns:a16="http://schemas.microsoft.com/office/drawing/2014/main" id="{B5A3E017-4662-46A5-9F34-3DC32B9EAA2F}"/>
              </a:ext>
            </a:extLst>
          </p:cNvPr>
          <p:cNvSpPr/>
          <p:nvPr/>
        </p:nvSpPr>
        <p:spPr>
          <a:xfrm>
            <a:off x="2369502" y="2918003"/>
            <a:ext cx="887413" cy="510995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szaggatott, jobbra mutató 12">
            <a:extLst>
              <a:ext uri="{FF2B5EF4-FFF2-40B4-BE49-F238E27FC236}">
                <a16:creationId xmlns:a16="http://schemas.microsoft.com/office/drawing/2014/main" id="{5DBB2E57-B481-4080-A783-725C3C6E221C}"/>
              </a:ext>
            </a:extLst>
          </p:cNvPr>
          <p:cNvSpPr/>
          <p:nvPr/>
        </p:nvSpPr>
        <p:spPr>
          <a:xfrm>
            <a:off x="2369502" y="3733094"/>
            <a:ext cx="887413" cy="510995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Nyíl: szaggatott, jobbra mutató 13">
            <a:extLst>
              <a:ext uri="{FF2B5EF4-FFF2-40B4-BE49-F238E27FC236}">
                <a16:creationId xmlns:a16="http://schemas.microsoft.com/office/drawing/2014/main" id="{29D3F0B2-B665-49FB-BF7F-25C8EC65C1AD}"/>
              </a:ext>
            </a:extLst>
          </p:cNvPr>
          <p:cNvSpPr/>
          <p:nvPr/>
        </p:nvSpPr>
        <p:spPr>
          <a:xfrm>
            <a:off x="7027123" y="2918003"/>
            <a:ext cx="887413" cy="510995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Nyíl: szaggatott, jobbra mutató 14">
            <a:extLst>
              <a:ext uri="{FF2B5EF4-FFF2-40B4-BE49-F238E27FC236}">
                <a16:creationId xmlns:a16="http://schemas.microsoft.com/office/drawing/2014/main" id="{C89F162F-A4F8-4A32-B7A9-D43AF1457471}"/>
              </a:ext>
            </a:extLst>
          </p:cNvPr>
          <p:cNvSpPr/>
          <p:nvPr/>
        </p:nvSpPr>
        <p:spPr>
          <a:xfrm>
            <a:off x="7027122" y="3733094"/>
            <a:ext cx="887413" cy="510995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Nyíl: szalag, felfelé mutató 15">
            <a:extLst>
              <a:ext uri="{FF2B5EF4-FFF2-40B4-BE49-F238E27FC236}">
                <a16:creationId xmlns:a16="http://schemas.microsoft.com/office/drawing/2014/main" id="{309195EF-DF54-432F-8090-1B62093C532D}"/>
              </a:ext>
            </a:extLst>
          </p:cNvPr>
          <p:cNvSpPr/>
          <p:nvPr/>
        </p:nvSpPr>
        <p:spPr>
          <a:xfrm rot="10800000">
            <a:off x="2184397" y="203862"/>
            <a:ext cx="5895605" cy="1228698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94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1D8259-A29C-4521-8F1F-A1BAAD91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76" y="609600"/>
            <a:ext cx="8596668" cy="1320800"/>
          </a:xfrm>
        </p:spPr>
        <p:txBody>
          <a:bodyPr/>
          <a:lstStyle/>
          <a:p>
            <a:r>
              <a:rPr lang="hu-HU" dirty="0"/>
              <a:t>Háziorvosok által beutalt és elvégzett labor beavatkozások száma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F0A69C-1C0D-48BE-9B14-7C6A79C616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020695"/>
              </p:ext>
            </p:extLst>
          </p:nvPr>
        </p:nvGraphicFramePr>
        <p:xfrm>
          <a:off x="157096" y="1930400"/>
          <a:ext cx="8945340" cy="411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5D0BACAC-7607-4480-B005-96AB69AEE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DAA778D-A8F2-463C-8CAD-2D26C256B4A2}"/>
              </a:ext>
            </a:extLst>
          </p:cNvPr>
          <p:cNvSpPr txBox="1"/>
          <p:nvPr/>
        </p:nvSpPr>
        <p:spPr>
          <a:xfrm>
            <a:off x="9241644" y="3109483"/>
            <a:ext cx="295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highlight>
                  <a:srgbClr val="00FF00"/>
                </a:highlight>
              </a:rPr>
              <a:t>A labor finanszírozás a vizsgált időszak tekintetében 2022.01-től 2023.03-ig a teljesítménytől független finanszírozásban részesült.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12F03DB4-9D3F-4E13-9273-E6498000BE42}"/>
              </a:ext>
            </a:extLst>
          </p:cNvPr>
          <p:cNvCxnSpPr/>
          <p:nvPr/>
        </p:nvCxnSpPr>
        <p:spPr>
          <a:xfrm flipV="1">
            <a:off x="4663440" y="3109483"/>
            <a:ext cx="0" cy="2255520"/>
          </a:xfrm>
          <a:prstGeom prst="line">
            <a:avLst/>
          </a:prstGeom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00AA677-7EC7-41E6-A10D-5EF3108D577F}"/>
              </a:ext>
            </a:extLst>
          </p:cNvPr>
          <p:cNvCxnSpPr/>
          <p:nvPr/>
        </p:nvCxnSpPr>
        <p:spPr>
          <a:xfrm flipV="1">
            <a:off x="6014720" y="3007360"/>
            <a:ext cx="0" cy="225552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66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2F9A45-0B48-48E7-9E5A-2036BC5F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Háziorvosi indikátorral kapcsolatos laborvizsgálatok (Húgysav)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F1EF65B-EA06-4A9B-9F8A-11A15DB6E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153119"/>
              </p:ext>
            </p:extLst>
          </p:nvPr>
        </p:nvGraphicFramePr>
        <p:xfrm>
          <a:off x="193040" y="2250440"/>
          <a:ext cx="8712200" cy="382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Kép 5">
            <a:extLst>
              <a:ext uri="{FF2B5EF4-FFF2-40B4-BE49-F238E27FC236}">
                <a16:creationId xmlns:a16="http://schemas.microsoft.com/office/drawing/2014/main" id="{C0747353-B360-4FDE-8829-BB643A296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6BEE873B-7A7B-491A-8439-6546E8E4CFE7}"/>
              </a:ext>
            </a:extLst>
          </p:cNvPr>
          <p:cNvCxnSpPr>
            <a:cxnSpLocks/>
          </p:cNvCxnSpPr>
          <p:nvPr/>
        </p:nvCxnSpPr>
        <p:spPr>
          <a:xfrm flipV="1">
            <a:off x="4582160" y="3352800"/>
            <a:ext cx="0" cy="2133600"/>
          </a:xfrm>
          <a:prstGeom prst="line">
            <a:avLst/>
          </a:prstGeom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C684C61B-8DA5-42CD-91B0-1A360BC750A2}"/>
              </a:ext>
            </a:extLst>
          </p:cNvPr>
          <p:cNvCxnSpPr>
            <a:cxnSpLocks/>
          </p:cNvCxnSpPr>
          <p:nvPr/>
        </p:nvCxnSpPr>
        <p:spPr>
          <a:xfrm flipV="1">
            <a:off x="5923280" y="3271520"/>
            <a:ext cx="0" cy="21336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5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2F9A45-0B48-48E7-9E5A-2036BC5F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Háziorvosi indikátorral kapcsolatos laborvizsgálatok (Kreatinin)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0747353-B360-4FDE-8829-BB643A29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90CF380-26AC-4439-8834-5D92284C8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693979"/>
              </p:ext>
            </p:extLst>
          </p:nvPr>
        </p:nvGraphicFramePr>
        <p:xfrm>
          <a:off x="440652" y="2311400"/>
          <a:ext cx="8542866" cy="374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2B4F82A4-C4E4-4B13-A3D1-2E8F5432DC7F}"/>
              </a:ext>
            </a:extLst>
          </p:cNvPr>
          <p:cNvCxnSpPr>
            <a:cxnSpLocks/>
          </p:cNvCxnSpPr>
          <p:nvPr/>
        </p:nvCxnSpPr>
        <p:spPr>
          <a:xfrm flipV="1">
            <a:off x="4734560" y="3352800"/>
            <a:ext cx="0" cy="2052320"/>
          </a:xfrm>
          <a:prstGeom prst="line">
            <a:avLst/>
          </a:prstGeom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7DF7D52-5B67-4BBD-B1C2-F0F2EBB04BC4}"/>
              </a:ext>
            </a:extLst>
          </p:cNvPr>
          <p:cNvCxnSpPr>
            <a:cxnSpLocks/>
          </p:cNvCxnSpPr>
          <p:nvPr/>
        </p:nvCxnSpPr>
        <p:spPr>
          <a:xfrm flipV="1">
            <a:off x="6075680" y="3352800"/>
            <a:ext cx="0" cy="205232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5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2F9A45-0B48-48E7-9E5A-2036BC5F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Háziorvosi indikátorral kapcsolatos laborvizsgálatok (HDL-koleszterin)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0747353-B360-4FDE-8829-BB643A29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7D9D2E-1B5A-484E-9963-D14E0F1DE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192269"/>
              </p:ext>
            </p:extLst>
          </p:nvPr>
        </p:nvGraphicFramePr>
        <p:xfrm>
          <a:off x="513080" y="2260600"/>
          <a:ext cx="8356600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7D7D17A1-145E-4990-B180-B0928C3304A0}"/>
              </a:ext>
            </a:extLst>
          </p:cNvPr>
          <p:cNvCxnSpPr/>
          <p:nvPr/>
        </p:nvCxnSpPr>
        <p:spPr>
          <a:xfrm flipV="1">
            <a:off x="4714240" y="3302000"/>
            <a:ext cx="0" cy="2255520"/>
          </a:xfrm>
          <a:prstGeom prst="line">
            <a:avLst/>
          </a:prstGeom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35C3D746-E4B3-4201-AE75-FB4EB0FBDEDA}"/>
              </a:ext>
            </a:extLst>
          </p:cNvPr>
          <p:cNvCxnSpPr>
            <a:cxnSpLocks/>
          </p:cNvCxnSpPr>
          <p:nvPr/>
        </p:nvCxnSpPr>
        <p:spPr>
          <a:xfrm flipV="1">
            <a:off x="5994400" y="3302000"/>
            <a:ext cx="0" cy="225552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5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2F9A45-0B48-48E7-9E5A-2036BC5F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Háziorvosi indikátorral kapcsolatos laborvizsgálatok (Triglicerid)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0747353-B360-4FDE-8829-BB643A29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6EC7F1-1A55-487B-86DD-50BB52F5EE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306983"/>
              </p:ext>
            </p:extLst>
          </p:nvPr>
        </p:nvGraphicFramePr>
        <p:xfrm>
          <a:off x="360680" y="2433320"/>
          <a:ext cx="8153400" cy="394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FBB87D69-5916-463D-B7A2-392B0EADCD2D}"/>
              </a:ext>
            </a:extLst>
          </p:cNvPr>
          <p:cNvCxnSpPr>
            <a:cxnSpLocks/>
          </p:cNvCxnSpPr>
          <p:nvPr/>
        </p:nvCxnSpPr>
        <p:spPr>
          <a:xfrm flipV="1">
            <a:off x="4460240" y="3515360"/>
            <a:ext cx="0" cy="2169160"/>
          </a:xfrm>
          <a:prstGeom prst="line">
            <a:avLst/>
          </a:prstGeom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9B3A963-BAA7-4B3B-9781-7936EA1BBAC0}"/>
              </a:ext>
            </a:extLst>
          </p:cNvPr>
          <p:cNvCxnSpPr>
            <a:cxnSpLocks/>
          </p:cNvCxnSpPr>
          <p:nvPr/>
        </p:nvCxnSpPr>
        <p:spPr>
          <a:xfrm flipV="1">
            <a:off x="5720080" y="3515360"/>
            <a:ext cx="0" cy="21691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313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2F9A45-0B48-48E7-9E5A-2036BC5F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Háziorvosi indikátorral kapcsolatos laborvizsgálatok (Hemoglobin A1C)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0747353-B360-4FDE-8829-BB643A29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7529ED-9B71-4F08-9A02-BE02A1647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91476"/>
              </p:ext>
            </p:extLst>
          </p:nvPr>
        </p:nvGraphicFramePr>
        <p:xfrm>
          <a:off x="299720" y="2443480"/>
          <a:ext cx="8112760" cy="405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3311C5A1-F937-4E3B-8CF5-1D55AD5E951B}"/>
              </a:ext>
            </a:extLst>
          </p:cNvPr>
          <p:cNvCxnSpPr/>
          <p:nvPr/>
        </p:nvCxnSpPr>
        <p:spPr>
          <a:xfrm flipV="1">
            <a:off x="4378960" y="3535680"/>
            <a:ext cx="0" cy="2255520"/>
          </a:xfrm>
          <a:prstGeom prst="line">
            <a:avLst/>
          </a:prstGeom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A243E71F-50C6-4ACB-9A6C-04FB00751772}"/>
              </a:ext>
            </a:extLst>
          </p:cNvPr>
          <p:cNvCxnSpPr>
            <a:cxnSpLocks/>
          </p:cNvCxnSpPr>
          <p:nvPr/>
        </p:nvCxnSpPr>
        <p:spPr>
          <a:xfrm flipV="1">
            <a:off x="5648960" y="3535680"/>
            <a:ext cx="0" cy="225552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36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2F9A45-0B48-48E7-9E5A-2036BC5F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Háziorvosi indikátorral kapcsolatos laborvizsgálatok (Albumin)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0747353-B360-4FDE-8829-BB643A29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187E1BB-9D24-4924-A5FB-BD3BD9DEE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806329"/>
              </p:ext>
            </p:extLst>
          </p:nvPr>
        </p:nvGraphicFramePr>
        <p:xfrm>
          <a:off x="623532" y="2057400"/>
          <a:ext cx="8596668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83026E80-02C3-433E-B521-9D18652C8987}"/>
              </a:ext>
            </a:extLst>
          </p:cNvPr>
          <p:cNvCxnSpPr>
            <a:cxnSpLocks/>
          </p:cNvCxnSpPr>
          <p:nvPr/>
        </p:nvCxnSpPr>
        <p:spPr>
          <a:xfrm flipV="1">
            <a:off x="5486400" y="3139440"/>
            <a:ext cx="0" cy="2072640"/>
          </a:xfrm>
          <a:prstGeom prst="line">
            <a:avLst/>
          </a:prstGeom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50CBC913-89B7-47DC-B817-C72840966CD7}"/>
              </a:ext>
            </a:extLst>
          </p:cNvPr>
          <p:cNvCxnSpPr>
            <a:cxnSpLocks/>
          </p:cNvCxnSpPr>
          <p:nvPr/>
        </p:nvCxnSpPr>
        <p:spPr>
          <a:xfrm flipV="1">
            <a:off x="6289040" y="3139440"/>
            <a:ext cx="0" cy="207264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46620B-8705-4E70-AE56-84C64804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Laborvizsgálatok közötti kapcsolat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C4BF434-83B1-4D7E-9C86-088B9970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270000"/>
            <a:ext cx="7643284" cy="551248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6034001-8070-425C-A62E-5EC9A7E37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CECD831-CA06-454F-9211-72B731FC8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759" y="6066116"/>
            <a:ext cx="1720215" cy="650325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538D0B47-4A2F-4339-BBF3-E62EEA7A22A9}"/>
              </a:ext>
            </a:extLst>
          </p:cNvPr>
          <p:cNvSpPr/>
          <p:nvPr/>
        </p:nvSpPr>
        <p:spPr>
          <a:xfrm>
            <a:off x="467360" y="5059680"/>
            <a:ext cx="924560" cy="376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1799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2845BA-2B00-4DFC-8D61-EBFACAC7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C4853-1E6F-4CC9-8D5E-6A7AF8982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6241"/>
            <a:ext cx="8596668" cy="4805680"/>
          </a:xfrm>
        </p:spPr>
        <p:txBody>
          <a:bodyPr>
            <a:normAutofit/>
          </a:bodyPr>
          <a:lstStyle/>
          <a:p>
            <a:r>
              <a:rPr lang="hu-HU" dirty="0"/>
              <a:t>A laborfinanszírozás forint összege nem emelkedett 2022 és 2024 között.</a:t>
            </a:r>
          </a:p>
          <a:p>
            <a:r>
              <a:rPr lang="hu-HU" dirty="0"/>
              <a:t>Az inflációs nyomás hatására növekedtek a járóbetegszakrendelők és laborszolgáltatók költségei.</a:t>
            </a:r>
          </a:p>
          <a:p>
            <a:r>
              <a:rPr lang="hu-HU" dirty="0"/>
              <a:t>A 2023-tól megjelenő háziorvosi indikátorrendszer 2023. I. félévében erőteljes laborteljesítmény növekedést generált a Szent Kristóf Szakrendelőben.</a:t>
            </a:r>
          </a:p>
          <a:p>
            <a:r>
              <a:rPr lang="hu-HU" dirty="0"/>
              <a:t>Az újbudai háziorvosok által kért és elvégzett albumin vizsgálatok száma erőteljesen növekedett intézményünkben.</a:t>
            </a:r>
          </a:p>
          <a:p>
            <a:r>
              <a:rPr lang="hu-HU" dirty="0"/>
              <a:t>2023. II. félévétől a Szent Kristóf Szakrendelő és Újbuda Önkormányzata háziorvosokkal történő konzultációja eredményeképpen sikerült megfékezni a laborigények drasztikus emelkedését. </a:t>
            </a:r>
          </a:p>
          <a:p>
            <a:r>
              <a:rPr lang="hu-HU" dirty="0"/>
              <a:t>Szekunder prevenció elengedhetetlen eleme a pótlólagos finanszírozási források bevonása.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18401F4-DD6B-413F-B116-CD562F6CC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00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70928288-E35E-4C70-90FB-8ACC939AA414}"/>
              </a:ext>
            </a:extLst>
          </p:cNvPr>
          <p:cNvSpPr/>
          <p:nvPr/>
        </p:nvSpPr>
        <p:spPr>
          <a:xfrm>
            <a:off x="2722880" y="2641600"/>
            <a:ext cx="4511040" cy="157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Háziorvosi Praxisok</a:t>
            </a:r>
          </a:p>
          <a:p>
            <a:pPr algn="ctr"/>
            <a:r>
              <a:rPr lang="hu-HU" sz="2800" dirty="0"/>
              <a:t>laborbeutalási hajlandóság</a:t>
            </a:r>
          </a:p>
        </p:txBody>
      </p:sp>
      <p:sp>
        <p:nvSpPr>
          <p:cNvPr id="5" name="Folyamatábra: Befejezés 4">
            <a:extLst>
              <a:ext uri="{FF2B5EF4-FFF2-40B4-BE49-F238E27FC236}">
                <a16:creationId xmlns:a16="http://schemas.microsoft.com/office/drawing/2014/main" id="{32759700-DAAD-4BA4-92DD-56C03B69E9DA}"/>
              </a:ext>
            </a:extLst>
          </p:cNvPr>
          <p:cNvSpPr/>
          <p:nvPr/>
        </p:nvSpPr>
        <p:spPr>
          <a:xfrm>
            <a:off x="2011680" y="1056640"/>
            <a:ext cx="6177280" cy="10160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/>
              <a:t>Páciensek, Indikátor alapú finanszírozás</a:t>
            </a:r>
          </a:p>
          <a:p>
            <a:pPr algn="ctr"/>
            <a:r>
              <a:rPr lang="hu-HU" sz="2200" dirty="0"/>
              <a:t>Betegjogi aktivisták</a:t>
            </a:r>
          </a:p>
        </p:txBody>
      </p:sp>
      <p:sp>
        <p:nvSpPr>
          <p:cNvPr id="6" name="Folyamatábra: Befejezés 5">
            <a:extLst>
              <a:ext uri="{FF2B5EF4-FFF2-40B4-BE49-F238E27FC236}">
                <a16:creationId xmlns:a16="http://schemas.microsoft.com/office/drawing/2014/main" id="{C3F364CE-3E6B-45A9-998D-0EF2FF23C15B}"/>
              </a:ext>
            </a:extLst>
          </p:cNvPr>
          <p:cNvSpPr/>
          <p:nvPr/>
        </p:nvSpPr>
        <p:spPr>
          <a:xfrm>
            <a:off x="2011680" y="4785360"/>
            <a:ext cx="6177280" cy="10160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/>
              <a:t>Szakrendelők, Önkormányzatok, Fenntartható egészségfinanszírozás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3B5F334-A882-42C8-A381-5B83E8F95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C0C118CF-37D6-40FB-9881-1303DEC40B81}"/>
              </a:ext>
            </a:extLst>
          </p:cNvPr>
          <p:cNvSpPr/>
          <p:nvPr/>
        </p:nvSpPr>
        <p:spPr>
          <a:xfrm>
            <a:off x="3332480" y="2143760"/>
            <a:ext cx="447040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CB3914CD-A519-4E9B-8048-16E6BF4C9A94}"/>
              </a:ext>
            </a:extLst>
          </p:cNvPr>
          <p:cNvSpPr/>
          <p:nvPr/>
        </p:nvSpPr>
        <p:spPr>
          <a:xfrm>
            <a:off x="4754880" y="2143760"/>
            <a:ext cx="447040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39695E6C-9BEE-4215-A41A-14EDF870AAAA}"/>
              </a:ext>
            </a:extLst>
          </p:cNvPr>
          <p:cNvSpPr/>
          <p:nvPr/>
        </p:nvSpPr>
        <p:spPr>
          <a:xfrm>
            <a:off x="6197600" y="2143760"/>
            <a:ext cx="447040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07B6CDB5-955E-4973-894B-BF0609BF5A76}"/>
              </a:ext>
            </a:extLst>
          </p:cNvPr>
          <p:cNvSpPr/>
          <p:nvPr/>
        </p:nvSpPr>
        <p:spPr>
          <a:xfrm rot="10800000">
            <a:off x="3332480" y="4287520"/>
            <a:ext cx="447040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lefelé mutató 11">
            <a:extLst>
              <a:ext uri="{FF2B5EF4-FFF2-40B4-BE49-F238E27FC236}">
                <a16:creationId xmlns:a16="http://schemas.microsoft.com/office/drawing/2014/main" id="{748A6FA4-3678-4AA8-9EE2-A34A5BE39183}"/>
              </a:ext>
            </a:extLst>
          </p:cNvPr>
          <p:cNvSpPr/>
          <p:nvPr/>
        </p:nvSpPr>
        <p:spPr>
          <a:xfrm rot="10800000">
            <a:off x="4754880" y="4287520"/>
            <a:ext cx="447040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lefelé mutató 12">
            <a:extLst>
              <a:ext uri="{FF2B5EF4-FFF2-40B4-BE49-F238E27FC236}">
                <a16:creationId xmlns:a16="http://schemas.microsoft.com/office/drawing/2014/main" id="{65BE35FE-52AB-4A83-AF1C-2E7189C227B0}"/>
              </a:ext>
            </a:extLst>
          </p:cNvPr>
          <p:cNvSpPr/>
          <p:nvPr/>
        </p:nvSpPr>
        <p:spPr>
          <a:xfrm rot="10800000">
            <a:off x="6197600" y="4287520"/>
            <a:ext cx="447040" cy="426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03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F86265-E58C-4AA3-B319-1878CDEC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5500" b="1" dirty="0"/>
              <a:t>Köszönjük megtisztelő figyelmüket!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DDE8B95-1B04-4047-AECF-23DAFD14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24" y="2419269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6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egyik sarkán levágva 3">
            <a:extLst>
              <a:ext uri="{FF2B5EF4-FFF2-40B4-BE49-F238E27FC236}">
                <a16:creationId xmlns:a16="http://schemas.microsoft.com/office/drawing/2014/main" id="{CCB77D50-0637-4F20-8830-AC7CAB4BE322}"/>
              </a:ext>
            </a:extLst>
          </p:cNvPr>
          <p:cNvSpPr/>
          <p:nvPr/>
        </p:nvSpPr>
        <p:spPr>
          <a:xfrm>
            <a:off x="965200" y="924560"/>
            <a:ext cx="3525520" cy="1910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highlight>
                  <a:srgbClr val="808080"/>
                </a:highlight>
              </a:rPr>
              <a:t>A PRAXIS</a:t>
            </a:r>
          </a:p>
          <a:p>
            <a:pPr algn="ctr"/>
            <a:br>
              <a:rPr lang="hu-HU" dirty="0"/>
            </a:br>
            <a:r>
              <a:rPr lang="hu-HU" dirty="0"/>
              <a:t>relatív alacsony laborbeutalás, beutalás,</a:t>
            </a:r>
          </a:p>
          <a:p>
            <a:pPr algn="ctr"/>
            <a:r>
              <a:rPr lang="hu-HU" dirty="0"/>
              <a:t>gyógyszerkiváltás</a:t>
            </a:r>
          </a:p>
        </p:txBody>
      </p:sp>
      <p:sp>
        <p:nvSpPr>
          <p:cNvPr id="5" name="Téglalap: egyik sarkán levágva 4">
            <a:extLst>
              <a:ext uri="{FF2B5EF4-FFF2-40B4-BE49-F238E27FC236}">
                <a16:creationId xmlns:a16="http://schemas.microsoft.com/office/drawing/2014/main" id="{8C272CF2-6839-4C24-BB9F-093EC65E2125}"/>
              </a:ext>
            </a:extLst>
          </p:cNvPr>
          <p:cNvSpPr/>
          <p:nvPr/>
        </p:nvSpPr>
        <p:spPr>
          <a:xfrm>
            <a:off x="5730240" y="924560"/>
            <a:ext cx="3525520" cy="1910080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highlight>
                  <a:srgbClr val="808080"/>
                </a:highlight>
              </a:rPr>
              <a:t>B PRAXIS</a:t>
            </a:r>
          </a:p>
          <a:p>
            <a:pPr algn="ctr"/>
            <a:br>
              <a:rPr lang="hu-HU" dirty="0"/>
            </a:br>
            <a:r>
              <a:rPr lang="hu-HU" dirty="0"/>
              <a:t>relatív magas laborbeutalás, beutalás,</a:t>
            </a:r>
          </a:p>
          <a:p>
            <a:pPr algn="ctr"/>
            <a:r>
              <a:rPr lang="hu-HU" dirty="0"/>
              <a:t>gyógyszerkiváltás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207D227-F008-42F9-BCCA-885EBAC1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pic>
        <p:nvPicPr>
          <p:cNvPr id="1026" name="Picture 2" descr="Cartoon man thinking Stock Photos, Royalty Free Cartoon man thinking Images  | Depositphotos">
            <a:extLst>
              <a:ext uri="{FF2B5EF4-FFF2-40B4-BE49-F238E27FC236}">
                <a16:creationId xmlns:a16="http://schemas.microsoft.com/office/drawing/2014/main" id="{68FB4DFB-6780-40CE-952B-5FE7CFE0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35" y="4023360"/>
            <a:ext cx="2799080" cy="27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ndolatbuborék: felhő 6">
            <a:extLst>
              <a:ext uri="{FF2B5EF4-FFF2-40B4-BE49-F238E27FC236}">
                <a16:creationId xmlns:a16="http://schemas.microsoft.com/office/drawing/2014/main" id="{0EF268B3-96DE-47AD-A787-B19EAFB7D7E0}"/>
              </a:ext>
            </a:extLst>
          </p:cNvPr>
          <p:cNvSpPr/>
          <p:nvPr/>
        </p:nvSpPr>
        <p:spPr>
          <a:xfrm>
            <a:off x="6861955" y="3096260"/>
            <a:ext cx="2393805" cy="1325880"/>
          </a:xfrm>
          <a:prstGeom prst="cloudCallout">
            <a:avLst>
              <a:gd name="adj1" fmla="val -84497"/>
              <a:gd name="adj2" fmla="val 471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Melyik a jobb  praxis?</a:t>
            </a:r>
          </a:p>
        </p:txBody>
      </p:sp>
    </p:spTree>
    <p:extLst>
      <p:ext uri="{BB962C8B-B14F-4D97-AF65-F5344CB8AC3E}">
        <p14:creationId xmlns:p14="http://schemas.microsoft.com/office/powerpoint/2010/main" val="385365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61C0D8-4DB2-4ACC-BD8E-E24E90F7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háziorvosi indikátorrendszer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9564D5-BD0D-468D-B342-4189B8606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Autofit/>
          </a:bodyPr>
          <a:lstStyle/>
          <a:p>
            <a:r>
              <a:rPr lang="hu-HU" sz="2400" dirty="0"/>
              <a:t>A háziorvosi indikátorrendszer bevezetésére 2009-ben került sor Magyarországon, azonban 2022-es jogszabálymódosítással új szabályozás lépett hatályba 2023.01.01-én. </a:t>
            </a:r>
          </a:p>
          <a:p>
            <a:r>
              <a:rPr lang="hu-HU" sz="2400" dirty="0"/>
              <a:t>Tényleges használatára 2023.04.01-től került sor. </a:t>
            </a:r>
          </a:p>
          <a:p>
            <a:r>
              <a:rPr lang="hu-HU" sz="2400" dirty="0"/>
              <a:t>A módosítások célja az volt, hogy a háziorvosi ellátás hatékonyabbá és </a:t>
            </a:r>
            <a:r>
              <a:rPr lang="hu-HU" sz="2400" dirty="0" err="1"/>
              <a:t>betegközpontúbbá</a:t>
            </a:r>
            <a:r>
              <a:rPr lang="hu-HU" sz="2400" dirty="0"/>
              <a:t> váljon.</a:t>
            </a:r>
          </a:p>
          <a:p>
            <a:r>
              <a:rPr lang="hu-HU" sz="2400" dirty="0"/>
              <a:t>Az új rendszer célja, hogy a háziorvosokat a megelőző tevékenységek fokozására, például a szűrővizsgálatok elvégzésére, és a krónikus betegségek korai felismerésére és kezelésére ösztönözze.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7500B8-F940-41C7-B8B9-8C9F3BD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30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D1EB3-64C4-4041-A617-5BE784DF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6080"/>
            <a:ext cx="8596668" cy="1320800"/>
          </a:xfrm>
        </p:spPr>
        <p:txBody>
          <a:bodyPr/>
          <a:lstStyle/>
          <a:p>
            <a:r>
              <a:rPr lang="hu-HU" dirty="0"/>
              <a:t>Új háziorvosi indikátorrendszer finanszírozása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6646548-D915-4F8C-B902-CE1614EEC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18" y="1635760"/>
            <a:ext cx="8978900" cy="466968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15F96C6-9396-494E-8456-73ECED8AB3DB}"/>
              </a:ext>
            </a:extLst>
          </p:cNvPr>
          <p:cNvSpPr txBox="1"/>
          <p:nvPr/>
        </p:nvSpPr>
        <p:spPr>
          <a:xfrm>
            <a:off x="486218" y="6400800"/>
            <a:ext cx="515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Forrás: https://www.neak.gov.hu Dr. Kőrösi László [letöltve: 2024.09.12]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71FE2EA-FEAB-4CCF-8C63-DD3E12ADB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FA005B9-114F-4FBA-A9B0-362C762BC5AD}"/>
              </a:ext>
            </a:extLst>
          </p:cNvPr>
          <p:cNvSpPr txBox="1"/>
          <p:nvPr/>
        </p:nvSpPr>
        <p:spPr>
          <a:xfrm>
            <a:off x="9690994" y="2855575"/>
            <a:ext cx="25010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highlight>
                  <a:srgbClr val="FFFF00"/>
                </a:highlight>
              </a:rPr>
              <a:t>Az indikátor alapú</a:t>
            </a:r>
          </a:p>
          <a:p>
            <a:pPr algn="ctr"/>
            <a:r>
              <a:rPr lang="hu-HU" dirty="0">
                <a:highlight>
                  <a:srgbClr val="FFFF00"/>
                </a:highlight>
              </a:rPr>
              <a:t>finanszírozás</a:t>
            </a:r>
          </a:p>
          <a:p>
            <a:pPr algn="ctr"/>
            <a:r>
              <a:rPr lang="hu-HU" dirty="0">
                <a:highlight>
                  <a:srgbClr val="FFFF00"/>
                </a:highlight>
              </a:rPr>
              <a:t>a háziorvosi bevételek</a:t>
            </a:r>
          </a:p>
          <a:p>
            <a:pPr algn="ctr"/>
            <a:r>
              <a:rPr lang="hu-HU" dirty="0">
                <a:highlight>
                  <a:srgbClr val="FFFF00"/>
                </a:highlight>
              </a:rPr>
              <a:t>tekintetében</a:t>
            </a:r>
          </a:p>
          <a:p>
            <a:pPr algn="ctr"/>
            <a:r>
              <a:rPr lang="hu-HU" dirty="0">
                <a:highlight>
                  <a:srgbClr val="FFFF00"/>
                </a:highlight>
              </a:rPr>
              <a:t>2,98% -&gt; 11,08%-</a:t>
            </a:r>
            <a:r>
              <a:rPr lang="hu-HU" dirty="0" err="1">
                <a:highlight>
                  <a:srgbClr val="FFFF00"/>
                </a:highlight>
              </a:rPr>
              <a:t>ra</a:t>
            </a:r>
            <a:endParaRPr lang="hu-HU" dirty="0">
              <a:highlight>
                <a:srgbClr val="FFFF00"/>
              </a:highlight>
            </a:endParaRPr>
          </a:p>
          <a:p>
            <a:pPr algn="ctr"/>
            <a:r>
              <a:rPr lang="hu-HU" dirty="0" err="1">
                <a:highlight>
                  <a:srgbClr val="FFFF00"/>
                </a:highlight>
              </a:rPr>
              <a:t>melkedett</a:t>
            </a:r>
            <a:r>
              <a:rPr lang="hu-HU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68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9CB2D9A-1F12-4022-9CEE-C47263795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8" y="0"/>
            <a:ext cx="6913832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E65DEDC-C908-4623-B4CB-58CE8F22C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C46206-E52D-4EAA-AEBC-716FC6DC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F3DE8E-47A4-4A48-BAB8-4450DCBD1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ECBB9B2-776D-4B63-8D65-C1D67B1F1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528925"/>
            <a:ext cx="7757824" cy="576265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470AED6-0AD8-45B9-837F-BAE204E28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2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827F28-6953-4569-9161-279757C5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Főbb krónikus betegségek </a:t>
            </a:r>
            <a:r>
              <a:rPr lang="hu-HU" dirty="0" err="1"/>
              <a:t>vs</a:t>
            </a:r>
            <a:r>
              <a:rPr lang="hu-HU" dirty="0"/>
              <a:t>. indikátorrendszer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53F632-B878-4A5C-A35F-634CA16A7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dirty="0"/>
              <a:t>Cukorbetegség (diabetes mellitus)</a:t>
            </a:r>
          </a:p>
          <a:p>
            <a:r>
              <a:rPr lang="hu-HU" sz="2200" dirty="0"/>
              <a:t>Kardiovaszkuláris megbetegedések</a:t>
            </a:r>
          </a:p>
          <a:p>
            <a:r>
              <a:rPr lang="hu-HU" sz="2200" dirty="0"/>
              <a:t>Magas vérnyomás (</a:t>
            </a:r>
            <a:r>
              <a:rPr lang="hu-HU" sz="2200" dirty="0" err="1"/>
              <a:t>hypertonia</a:t>
            </a:r>
            <a:r>
              <a:rPr lang="hu-HU" sz="2200" dirty="0"/>
              <a:t>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C76DBF9-A80C-4C64-989B-78C2B2F4B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45" y="0"/>
            <a:ext cx="2950355" cy="1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menzió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9401</TotalTime>
  <Words>883</Words>
  <Application>Microsoft Office PowerPoint</Application>
  <PresentationFormat>Szélesvásznú</PresentationFormat>
  <Paragraphs>271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Wingdings 3</vt:lpstr>
      <vt:lpstr>Dimenzió</vt:lpstr>
      <vt:lpstr>A háziorvosi indikátorrendszer hatása a laborteljesítményre az egészségfejlesztés tükrében</vt:lpstr>
      <vt:lpstr>PowerPoint-bemutató</vt:lpstr>
      <vt:lpstr>PowerPoint-bemutató</vt:lpstr>
      <vt:lpstr>PowerPoint-bemutató</vt:lpstr>
      <vt:lpstr>Új háziorvosi indikátorrendszer</vt:lpstr>
      <vt:lpstr>Új háziorvosi indikátorrendszer finanszírozása</vt:lpstr>
      <vt:lpstr>PowerPoint-bemutató</vt:lpstr>
      <vt:lpstr>PowerPoint-bemutató</vt:lpstr>
      <vt:lpstr>Főbb krónikus betegségek vs. indikátorrendszer</vt:lpstr>
      <vt:lpstr>Indikátorrendszer miatt érintett laborvizsgálatok</vt:lpstr>
      <vt:lpstr>10-18 éves lányok anaemia szűrése  (házi gyermekorvosi praxisok)</vt:lpstr>
      <vt:lpstr>Laborköltségek alakulása</vt:lpstr>
      <vt:lpstr>PowerPoint-bemutató</vt:lpstr>
      <vt:lpstr>Kardiovaszkuláris szűrés (kibővített panel)</vt:lpstr>
      <vt:lpstr>Cukorbetegek laborvizsgálata</vt:lpstr>
      <vt:lpstr>Magas vérnyomás laborvizsgálatok</vt:lpstr>
      <vt:lpstr>PowerPoint-bemutató</vt:lpstr>
      <vt:lpstr>PowerPoint-bemutató</vt:lpstr>
      <vt:lpstr>Országos laborforint érték alakulása</vt:lpstr>
      <vt:lpstr>PowerPoint-bemutató</vt:lpstr>
      <vt:lpstr>Háziorvosok által beutalt és elvégzett labor beavatkozások száma</vt:lpstr>
      <vt:lpstr>Háziorvosi indikátorral kapcsolatos laborvizsgálatok (Húgysav)</vt:lpstr>
      <vt:lpstr>Háziorvosi indikátorral kapcsolatos laborvizsgálatok (Kreatinin)</vt:lpstr>
      <vt:lpstr>Háziorvosi indikátorral kapcsolatos laborvizsgálatok (HDL-koleszterin)</vt:lpstr>
      <vt:lpstr>Háziorvosi indikátorral kapcsolatos laborvizsgálatok (Triglicerid)</vt:lpstr>
      <vt:lpstr>Háziorvosi indikátorral kapcsolatos laborvizsgálatok (Hemoglobin A1C)</vt:lpstr>
      <vt:lpstr>Háziorvosi indikátorral kapcsolatos laborvizsgálatok (Albumin)</vt:lpstr>
      <vt:lpstr>Laborvizsgálatok közötti kapcsolat</vt:lpstr>
      <vt:lpstr>Összefoglalás</vt:lpstr>
      <vt:lpstr>Köszönjük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iskolaegészségügyi ellátás jelene és jövője Újbudán</dc:title>
  <dc:creator>Domján Péter</dc:creator>
  <cp:lastModifiedBy>Anonymus</cp:lastModifiedBy>
  <cp:revision>142</cp:revision>
  <dcterms:created xsi:type="dcterms:W3CDTF">2023-08-14T07:26:24Z</dcterms:created>
  <dcterms:modified xsi:type="dcterms:W3CDTF">2024-09-12T09:04:47Z</dcterms:modified>
</cp:coreProperties>
</file>