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handoutMasterIdLst>
    <p:handoutMasterId r:id="rId26"/>
  </p:handoutMasterIdLst>
  <p:sldIdLst>
    <p:sldId id="272" r:id="rId2"/>
    <p:sldId id="280" r:id="rId3"/>
    <p:sldId id="273" r:id="rId4"/>
    <p:sldId id="284" r:id="rId5"/>
    <p:sldId id="282" r:id="rId6"/>
    <p:sldId id="285" r:id="rId7"/>
    <p:sldId id="281" r:id="rId8"/>
    <p:sldId id="283" r:id="rId9"/>
    <p:sldId id="292" r:id="rId10"/>
    <p:sldId id="293" r:id="rId11"/>
    <p:sldId id="294" r:id="rId12"/>
    <p:sldId id="295" r:id="rId13"/>
    <p:sldId id="296" r:id="rId14"/>
    <p:sldId id="297" r:id="rId15"/>
    <p:sldId id="286" r:id="rId16"/>
    <p:sldId id="287" r:id="rId17"/>
    <p:sldId id="288" r:id="rId18"/>
    <p:sldId id="289" r:id="rId19"/>
    <p:sldId id="290" r:id="rId20"/>
    <p:sldId id="291" r:id="rId21"/>
    <p:sldId id="278" r:id="rId22"/>
    <p:sldId id="279" r:id="rId23"/>
    <p:sldId id="271" r:id="rId2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58" autoAdjust="0"/>
    <p:restoredTop sz="95332" autoAdjust="0"/>
  </p:normalViewPr>
  <p:slideViewPr>
    <p:cSldViewPr snapToGrid="0">
      <p:cViewPr>
        <p:scale>
          <a:sx n="70" d="100"/>
          <a:sy n="70" d="100"/>
        </p:scale>
        <p:origin x="1291" y="2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132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A5477-3F7E-4669-877F-CAC33A174F79}" type="datetime1">
              <a:rPr lang="hu-HU" smtClean="0"/>
              <a:t>2024.07.09.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/>
              <a:t>Semmelweis Egyetem | Szervezeti egység neve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6BBF8-0AC3-4F5C-9C46-904244B916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581194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7263F-A963-4716-9E0B-336AF0E39782}" type="datetime1">
              <a:rPr lang="hu-HU" smtClean="0"/>
              <a:t>2024.07.09.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/>
              <a:t>Semmelweis Egyetem | Szervezeti egység neve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8844E-4E9E-4762-B238-A0CB0F62D7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7450316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dia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16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2458369"/>
            <a:ext cx="9144000" cy="39542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Presentation subtitle</a:t>
            </a:r>
          </a:p>
        </p:txBody>
      </p:sp>
      <p:sp>
        <p:nvSpPr>
          <p:cNvPr id="8" name="Szöveg helye 1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1346487"/>
            <a:ext cx="9144000" cy="1088842"/>
          </a:xfrm>
        </p:spPr>
        <p:txBody>
          <a:bodyPr anchor="ctr">
            <a:noAutofit/>
          </a:bodyPr>
          <a:lstStyle>
            <a:lvl1pPr marL="0" indent="0" algn="ctr">
              <a:buNone/>
              <a:defRPr sz="6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Presentation title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971597"/>
            <a:ext cx="9144000" cy="316208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Dr.</a:t>
            </a:r>
            <a:r>
              <a:rPr lang="en-GB" noProof="0" dirty="0"/>
              <a:t> </a:t>
            </a:r>
            <a:r>
              <a:rPr lang="en-GB" noProof="0" dirty="0" err="1"/>
              <a:t>Mihály</a:t>
            </a:r>
            <a:r>
              <a:rPr lang="en-GB" noProof="0" dirty="0"/>
              <a:t> </a:t>
            </a:r>
            <a:r>
              <a:rPr lang="en-GB" noProof="0" dirty="0" err="1"/>
              <a:t>Minta</a:t>
            </a:r>
            <a:endParaRPr lang="en-GB" noProof="0" dirty="0"/>
          </a:p>
        </p:txBody>
      </p:sp>
      <p:sp>
        <p:nvSpPr>
          <p:cNvPr id="17" name="Szöveg hely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375943"/>
            <a:ext cx="9144000" cy="704850"/>
          </a:xfrm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2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en-GB" noProof="0" dirty="0"/>
              <a:t>SAMPLE NAME OF DEPARTMENT, </a:t>
            </a:r>
            <a:br>
              <a:rPr lang="en-GB" noProof="0" dirty="0"/>
            </a:br>
            <a:r>
              <a:rPr lang="en-GB" noProof="0" dirty="0"/>
              <a:t>BROKEN INTO TWO LINES IN CASE OF A LONG NAME</a:t>
            </a: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9" y="5779156"/>
            <a:ext cx="2761364" cy="9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36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315268" y="0"/>
            <a:ext cx="6876732" cy="6134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Click on the icon to insert a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808163"/>
            <a:ext cx="3932237" cy="414178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Editing sample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3933825" cy="1325563"/>
          </a:xfrm>
        </p:spPr>
        <p:txBody>
          <a:bodyPr/>
          <a:lstStyle/>
          <a:p>
            <a:r>
              <a:rPr lang="en-GB" noProof="0" dirty="0"/>
              <a:t>Edit sample title</a:t>
            </a:r>
          </a:p>
        </p:txBody>
      </p:sp>
    </p:spTree>
    <p:extLst>
      <p:ext uri="{BB962C8B-B14F-4D97-AF65-F5344CB8AC3E}">
        <p14:creationId xmlns:p14="http://schemas.microsoft.com/office/powerpoint/2010/main" val="4168949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Edit sample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124325"/>
          </a:xfrm>
        </p:spPr>
        <p:txBody>
          <a:bodyPr vert="eaVert"/>
          <a:lstStyle/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3033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904287" y="368301"/>
            <a:ext cx="2447926" cy="5581650"/>
          </a:xfrm>
        </p:spPr>
        <p:txBody>
          <a:bodyPr vert="eaVert"/>
          <a:lstStyle/>
          <a:p>
            <a:r>
              <a:rPr lang="en-GB" noProof="0" dirty="0"/>
              <a:t>Edit sample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8302"/>
            <a:ext cx="7734300" cy="5581650"/>
          </a:xfrm>
        </p:spPr>
        <p:txBody>
          <a:bodyPr vert="eaVert"/>
          <a:lstStyle/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5849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Összegzés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9" y="5779156"/>
            <a:ext cx="2761364" cy="92045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E3D496"/>
                </a:solidFill>
              </a:defRPr>
            </a:lvl1pPr>
          </a:lstStyle>
          <a:p>
            <a:r>
              <a:rPr lang="en-GB" noProof="0" dirty="0"/>
              <a:t>Summary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6"/>
            <a:ext cx="10515600" cy="41243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err="1"/>
              <a:t>Lorem</a:t>
            </a:r>
            <a:r>
              <a:rPr lang="en-GB" noProof="0" dirty="0"/>
              <a:t> </a:t>
            </a:r>
            <a:r>
              <a:rPr lang="en-GB" noProof="0" dirty="0" err="1"/>
              <a:t>ipsum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 </a:t>
            </a:r>
          </a:p>
          <a:p>
            <a:pPr lvl="0"/>
            <a:r>
              <a:rPr lang="en-GB" noProof="0" dirty="0" err="1"/>
              <a:t>Proin</a:t>
            </a:r>
            <a:r>
              <a:rPr lang="en-GB" noProof="0" dirty="0"/>
              <a:t> </a:t>
            </a:r>
            <a:r>
              <a:rPr lang="en-GB" noProof="0" dirty="0" err="1"/>
              <a:t>tincidunt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</a:t>
            </a:r>
            <a:r>
              <a:rPr lang="en-GB" noProof="0" dirty="0" err="1"/>
              <a:t>sem</a:t>
            </a:r>
            <a:r>
              <a:rPr lang="en-GB" noProof="0" dirty="0"/>
              <a:t>, </a:t>
            </a:r>
            <a:r>
              <a:rPr lang="en-GB" noProof="0" dirty="0" err="1"/>
              <a:t>rhoncus</a:t>
            </a:r>
            <a:r>
              <a:rPr lang="en-GB" noProof="0" dirty="0"/>
              <a:t> </a:t>
            </a:r>
            <a:r>
              <a:rPr lang="en-GB" noProof="0" dirty="0" err="1"/>
              <a:t>volutpat</a:t>
            </a:r>
            <a:r>
              <a:rPr lang="en-GB" noProof="0" dirty="0"/>
              <a:t> </a:t>
            </a:r>
            <a:r>
              <a:rPr lang="en-GB" noProof="0" dirty="0" err="1"/>
              <a:t>orci</a:t>
            </a:r>
            <a:r>
              <a:rPr lang="en-GB" noProof="0" dirty="0"/>
              <a:t> </a:t>
            </a:r>
            <a:r>
              <a:rPr lang="en-GB" noProof="0" dirty="0" err="1"/>
              <a:t>rutrum</a:t>
            </a:r>
            <a:r>
              <a:rPr lang="en-GB" noProof="0" dirty="0"/>
              <a:t> sed. </a:t>
            </a:r>
          </a:p>
          <a:p>
            <a:pPr lvl="0"/>
            <a:r>
              <a:rPr lang="en-GB" noProof="0" dirty="0" err="1"/>
              <a:t>Proin</a:t>
            </a:r>
            <a:r>
              <a:rPr lang="en-GB" noProof="0" dirty="0"/>
              <a:t> </a:t>
            </a:r>
            <a:r>
              <a:rPr lang="en-GB" noProof="0" dirty="0" err="1"/>
              <a:t>sem</a:t>
            </a:r>
            <a:r>
              <a:rPr lang="en-GB" noProof="0" dirty="0"/>
              <a:t> quam, </a:t>
            </a:r>
            <a:r>
              <a:rPr lang="en-GB" noProof="0" dirty="0" err="1"/>
              <a:t>aliquam</a:t>
            </a:r>
            <a:r>
              <a:rPr lang="en-GB" noProof="0" dirty="0"/>
              <a:t> ac </a:t>
            </a:r>
            <a:r>
              <a:rPr lang="en-GB" noProof="0" dirty="0" err="1"/>
              <a:t>molestie</a:t>
            </a:r>
            <a:r>
              <a:rPr lang="en-GB" noProof="0" dirty="0"/>
              <a:t> at, </a:t>
            </a:r>
            <a:r>
              <a:rPr lang="en-GB" noProof="0" dirty="0" err="1"/>
              <a:t>porttitor</a:t>
            </a:r>
            <a:r>
              <a:rPr lang="en-GB" noProof="0" dirty="0"/>
              <a:t> in </a:t>
            </a:r>
            <a:r>
              <a:rPr lang="en-GB" noProof="0" dirty="0" err="1"/>
              <a:t>velit</a:t>
            </a:r>
            <a:r>
              <a:rPr lang="en-GB" noProof="0" dirty="0"/>
              <a:t>. </a:t>
            </a:r>
          </a:p>
          <a:p>
            <a:pPr lvl="0"/>
            <a:r>
              <a:rPr lang="en-GB" noProof="0" dirty="0"/>
              <a:t>Class </a:t>
            </a:r>
            <a:r>
              <a:rPr lang="en-GB" noProof="0" dirty="0" err="1"/>
              <a:t>aptent</a:t>
            </a:r>
            <a:r>
              <a:rPr lang="en-GB" noProof="0" dirty="0"/>
              <a:t> </a:t>
            </a:r>
            <a:r>
              <a:rPr lang="en-GB" noProof="0" dirty="0" err="1"/>
              <a:t>taciti</a:t>
            </a:r>
            <a:r>
              <a:rPr lang="en-GB" noProof="0" dirty="0"/>
              <a:t> </a:t>
            </a:r>
            <a:r>
              <a:rPr lang="en-GB" noProof="0" dirty="0" err="1"/>
              <a:t>sociosqu</a:t>
            </a:r>
            <a:r>
              <a:rPr lang="en-GB" noProof="0" dirty="0"/>
              <a:t> ad </a:t>
            </a:r>
            <a:r>
              <a:rPr lang="en-GB" noProof="0" dirty="0" err="1"/>
              <a:t>litora</a:t>
            </a:r>
            <a:r>
              <a:rPr lang="en-GB" noProof="0" dirty="0"/>
              <a:t> </a:t>
            </a:r>
            <a:r>
              <a:rPr lang="en-GB" noProof="0" dirty="0" err="1"/>
              <a:t>torquent</a:t>
            </a:r>
            <a:r>
              <a:rPr lang="en-GB" noProof="0" dirty="0"/>
              <a:t> per </a:t>
            </a:r>
            <a:r>
              <a:rPr lang="en-GB" noProof="0" dirty="0" err="1"/>
              <a:t>conubia</a:t>
            </a:r>
            <a:r>
              <a:rPr lang="en-GB" noProof="0" dirty="0"/>
              <a:t> nostra, per </a:t>
            </a:r>
            <a:r>
              <a:rPr lang="en-GB" noProof="0" dirty="0" err="1"/>
              <a:t>inceptos</a:t>
            </a:r>
            <a:r>
              <a:rPr lang="en-GB" noProof="0" dirty="0"/>
              <a:t> </a:t>
            </a:r>
            <a:r>
              <a:rPr lang="en-GB" noProof="0" dirty="0" err="1"/>
              <a:t>himenaeos</a:t>
            </a:r>
            <a:r>
              <a:rPr lang="en-GB" noProof="0" dirty="0"/>
              <a:t>. </a:t>
            </a:r>
          </a:p>
          <a:p>
            <a:pPr lvl="0"/>
            <a:r>
              <a:rPr lang="en-GB" noProof="0" dirty="0" err="1"/>
              <a:t>Etiam</a:t>
            </a:r>
            <a:r>
              <a:rPr lang="en-GB" noProof="0" dirty="0"/>
              <a:t> et </a:t>
            </a:r>
            <a:r>
              <a:rPr lang="en-GB" noProof="0" dirty="0" err="1"/>
              <a:t>ipsum</a:t>
            </a:r>
            <a:r>
              <a:rPr lang="en-GB" noProof="0" dirty="0"/>
              <a:t> </a:t>
            </a:r>
            <a:r>
              <a:rPr lang="en-GB" noProof="0" dirty="0" err="1"/>
              <a:t>elementum</a:t>
            </a:r>
            <a:r>
              <a:rPr lang="en-GB" noProof="0" dirty="0"/>
              <a:t>, </a:t>
            </a:r>
            <a:r>
              <a:rPr lang="en-GB" noProof="0" dirty="0" err="1"/>
              <a:t>mollis</a:t>
            </a:r>
            <a:r>
              <a:rPr lang="en-GB" noProof="0" dirty="0"/>
              <a:t> </a:t>
            </a:r>
            <a:r>
              <a:rPr lang="en-GB" noProof="0" dirty="0" err="1"/>
              <a:t>nibh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, </a:t>
            </a:r>
            <a:r>
              <a:rPr lang="en-GB" noProof="0" dirty="0" err="1"/>
              <a:t>sodales</a:t>
            </a:r>
            <a:r>
              <a:rPr lang="en-GB" noProof="0" dirty="0"/>
              <a:t> ex.</a:t>
            </a:r>
          </a:p>
        </p:txBody>
      </p:sp>
    </p:spTree>
    <p:extLst>
      <p:ext uri="{BB962C8B-B14F-4D97-AF65-F5344CB8AC3E}">
        <p14:creationId xmlns:p14="http://schemas.microsoft.com/office/powerpoint/2010/main" val="2535274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ke - home message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1783884"/>
            <a:ext cx="9144000" cy="2799066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take – home message</a:t>
            </a:r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9" y="5779156"/>
            <a:ext cx="2761364" cy="9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3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ródia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 helye 1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2386148"/>
            <a:ext cx="9144000" cy="1123815"/>
          </a:xfrm>
        </p:spPr>
        <p:txBody>
          <a:bodyPr anchor="ctr">
            <a:noAutofit/>
          </a:bodyPr>
          <a:lstStyle>
            <a:lvl1pPr marL="0" indent="0" algn="ctr">
              <a:buNone/>
              <a:defRPr sz="6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Thank you for your attention!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683866"/>
            <a:ext cx="9144000" cy="316208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GB" noProof="0" dirty="0" err="1"/>
              <a:t>Dr.</a:t>
            </a:r>
            <a:r>
              <a:rPr lang="en-GB" noProof="0" dirty="0"/>
              <a:t> </a:t>
            </a:r>
            <a:r>
              <a:rPr lang="en-GB" noProof="0" dirty="0" err="1"/>
              <a:t>Mihály</a:t>
            </a:r>
            <a:r>
              <a:rPr lang="en-GB" noProof="0" dirty="0"/>
              <a:t> </a:t>
            </a:r>
            <a:r>
              <a:rPr lang="en-GB" noProof="0" dirty="0" err="1"/>
              <a:t>Minta</a:t>
            </a:r>
            <a:endParaRPr lang="en-GB" noProof="0" dirty="0"/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9" y="5779156"/>
            <a:ext cx="2761364" cy="9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85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Edit sample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6"/>
            <a:ext cx="10515600" cy="4124324"/>
          </a:xfrm>
        </p:spPr>
        <p:txBody>
          <a:bodyPr/>
          <a:lstStyle/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2644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3D496"/>
                </a:solidFill>
              </a:defRPr>
            </a:lvl1pPr>
          </a:lstStyle>
          <a:p>
            <a:r>
              <a:rPr lang="en-GB" noProof="0" dirty="0"/>
              <a:t>Edit sample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6"/>
            <a:ext cx="10515600" cy="41243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6816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808163"/>
            <a:ext cx="10515600" cy="261516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noProof="0" dirty="0"/>
              <a:t>Edit sample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450317"/>
            <a:ext cx="10515600" cy="149963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Editing sample text</a:t>
            </a:r>
          </a:p>
        </p:txBody>
      </p:sp>
    </p:spTree>
    <p:extLst>
      <p:ext uri="{BB962C8B-B14F-4D97-AF65-F5344CB8AC3E}">
        <p14:creationId xmlns:p14="http://schemas.microsoft.com/office/powerpoint/2010/main" val="2362285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Edit sample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08163"/>
            <a:ext cx="5181600" cy="4141787"/>
          </a:xfrm>
        </p:spPr>
        <p:txBody>
          <a:bodyPr/>
          <a:lstStyle/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08163"/>
            <a:ext cx="5181600" cy="4141787"/>
          </a:xfrm>
        </p:spPr>
        <p:txBody>
          <a:bodyPr/>
          <a:lstStyle/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021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noProof="0" dirty="0"/>
              <a:t>Edit sample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808163"/>
            <a:ext cx="5157787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Editing sample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444876"/>
          </a:xfrm>
        </p:spPr>
        <p:txBody>
          <a:bodyPr/>
          <a:lstStyle/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08163"/>
            <a:ext cx="5183188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Editing sample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444875"/>
          </a:xfrm>
        </p:spPr>
        <p:txBody>
          <a:bodyPr/>
          <a:lstStyle/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8590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Edit sample title</a:t>
            </a:r>
          </a:p>
        </p:txBody>
      </p:sp>
    </p:spTree>
    <p:extLst>
      <p:ext uri="{BB962C8B-B14F-4D97-AF65-F5344CB8AC3E}">
        <p14:creationId xmlns:p14="http://schemas.microsoft.com/office/powerpoint/2010/main" val="1758283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 userDrawn="1"/>
        </p:nvCxnSpPr>
        <p:spPr>
          <a:xfrm>
            <a:off x="3299294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 userDrawn="1"/>
        </p:nvCxnSpPr>
        <p:spPr>
          <a:xfrm>
            <a:off x="8906622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997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368301"/>
            <a:ext cx="6172200" cy="55816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808163"/>
            <a:ext cx="3932237" cy="414178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Editing sample text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3933825" cy="1325563"/>
          </a:xfrm>
        </p:spPr>
        <p:txBody>
          <a:bodyPr/>
          <a:lstStyle/>
          <a:p>
            <a:r>
              <a:rPr lang="en-GB" noProof="0" dirty="0"/>
              <a:t>Edit sample title</a:t>
            </a:r>
          </a:p>
        </p:txBody>
      </p:sp>
    </p:spTree>
    <p:extLst>
      <p:ext uri="{BB962C8B-B14F-4D97-AF65-F5344CB8AC3E}">
        <p14:creationId xmlns:p14="http://schemas.microsoft.com/office/powerpoint/2010/main" val="3082454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Edit sample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410"/>
            <a:ext cx="10515600" cy="4123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1" name="Egyenes összekötő 10"/>
          <p:cNvCxnSpPr/>
          <p:nvPr userDrawn="1"/>
        </p:nvCxnSpPr>
        <p:spPr>
          <a:xfrm>
            <a:off x="3012564" y="6269355"/>
            <a:ext cx="1" cy="4514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 helye 4"/>
          <p:cNvSpPr txBox="1">
            <a:spLocks/>
          </p:cNvSpPr>
          <p:nvPr userDrawn="1"/>
        </p:nvSpPr>
        <p:spPr>
          <a:xfrm>
            <a:off x="3012564" y="6163978"/>
            <a:ext cx="6173121" cy="6810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200" b="1" noProof="0" dirty="0">
              <a:solidFill>
                <a:schemeClr val="bg2"/>
              </a:solidFill>
            </a:endParaRPr>
          </a:p>
        </p:txBody>
      </p:sp>
      <p:sp>
        <p:nvSpPr>
          <p:cNvPr id="4" name="Téglalap 3"/>
          <p:cNvSpPr/>
          <p:nvPr userDrawn="1"/>
        </p:nvSpPr>
        <p:spPr>
          <a:xfrm>
            <a:off x="0" y="6163978"/>
            <a:ext cx="12192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6" name="Egyenes összekötő 15"/>
          <p:cNvCxnSpPr/>
          <p:nvPr userDrawn="1"/>
        </p:nvCxnSpPr>
        <p:spPr>
          <a:xfrm>
            <a:off x="3299294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 userDrawn="1"/>
        </p:nvCxnSpPr>
        <p:spPr>
          <a:xfrm>
            <a:off x="8906622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 helye 4"/>
          <p:cNvSpPr txBox="1">
            <a:spLocks/>
          </p:cNvSpPr>
          <p:nvPr userDrawn="1"/>
        </p:nvSpPr>
        <p:spPr>
          <a:xfrm>
            <a:off x="3283585" y="6134735"/>
            <a:ext cx="5616575" cy="7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1200" noProof="0" dirty="0" err="1">
                <a:solidFill>
                  <a:schemeClr val="bg2"/>
                </a:solidFill>
              </a:rPr>
              <a:t>Doctoral</a:t>
            </a:r>
            <a:r>
              <a:rPr lang="hu-HU" sz="1200" noProof="0" dirty="0">
                <a:solidFill>
                  <a:schemeClr val="bg2"/>
                </a:solidFill>
              </a:rPr>
              <a:t> College,</a:t>
            </a:r>
          </a:p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1200" noProof="0" dirty="0">
                <a:solidFill>
                  <a:schemeClr val="bg2"/>
                </a:solidFill>
              </a:rPr>
              <a:t>Health </a:t>
            </a:r>
            <a:r>
              <a:rPr lang="hu-HU" sz="1200" noProof="0" dirty="0" err="1">
                <a:solidFill>
                  <a:schemeClr val="bg2"/>
                </a:solidFill>
              </a:rPr>
              <a:t>Sciences</a:t>
            </a:r>
            <a:r>
              <a:rPr lang="hu-HU" sz="1200" noProof="0" dirty="0">
                <a:solidFill>
                  <a:schemeClr val="bg2"/>
                </a:solidFill>
              </a:rPr>
              <a:t> </a:t>
            </a:r>
            <a:r>
              <a:rPr lang="hu-HU" sz="1200" noProof="0" dirty="0" err="1">
                <a:solidFill>
                  <a:schemeClr val="bg2"/>
                </a:solidFill>
              </a:rPr>
              <a:t>Division</a:t>
            </a:r>
            <a:endParaRPr lang="en-GB" sz="1200" noProof="0" dirty="0">
              <a:solidFill>
                <a:schemeClr val="bg2"/>
              </a:solidFill>
            </a:endParaRPr>
          </a:p>
        </p:txBody>
      </p:sp>
      <p:sp>
        <p:nvSpPr>
          <p:cNvPr id="13" name="Szöveg helye 6"/>
          <p:cNvSpPr txBox="1">
            <a:spLocks/>
          </p:cNvSpPr>
          <p:nvPr userDrawn="1"/>
        </p:nvSpPr>
        <p:spPr>
          <a:xfrm>
            <a:off x="8904288" y="6134735"/>
            <a:ext cx="3287712" cy="720000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1200" noProof="0" dirty="0">
                <a:solidFill>
                  <a:schemeClr val="bg2"/>
                </a:solidFill>
              </a:rPr>
              <a:t>Peter Domjan</a:t>
            </a:r>
            <a:endParaRPr lang="en-GB" sz="1200" noProof="0" dirty="0">
              <a:solidFill>
                <a:schemeClr val="bg2"/>
              </a:solidFill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5ECEDAA-9BB3-914C-9095-CF6BD8E82FD2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37" y="6067942"/>
            <a:ext cx="2516065" cy="83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3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8" r:id="rId13"/>
    <p:sldLayoutId id="2147483699" r:id="rId14"/>
    <p:sldLayoutId id="2147483696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071" userDrawn="1">
          <p15:clr>
            <a:srgbClr val="F26B43"/>
          </p15:clr>
        </p15:guide>
        <p15:guide id="4" pos="5609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pos="347" userDrawn="1">
          <p15:clr>
            <a:srgbClr val="F26B43"/>
          </p15:clr>
        </p15:guide>
        <p15:guide id="8" orient="horz" pos="232" userDrawn="1">
          <p15:clr>
            <a:srgbClr val="F26B43"/>
          </p15:clr>
        </p15:guide>
        <p15:guide id="9" pos="7151" userDrawn="1">
          <p15:clr>
            <a:srgbClr val="F26B43"/>
          </p15:clr>
        </p15:guide>
        <p15:guide id="10" pos="529" userDrawn="1">
          <p15:clr>
            <a:srgbClr val="F26B43"/>
          </p15:clr>
        </p15:guide>
        <p15:guide id="11" orient="horz" pos="11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>
          <a:xfrm>
            <a:off x="0" y="810627"/>
            <a:ext cx="12191999" cy="1088842"/>
          </a:xfrm>
        </p:spPr>
        <p:txBody>
          <a:bodyPr/>
          <a:lstStyle/>
          <a:p>
            <a:r>
              <a:rPr lang="hu-HU" sz="3300" b="1" dirty="0" err="1"/>
              <a:t>Graph</a:t>
            </a:r>
            <a:r>
              <a:rPr lang="hu-HU" sz="3300" b="1" dirty="0"/>
              <a:t> </a:t>
            </a:r>
            <a:r>
              <a:rPr lang="hu-HU" sz="3300" b="1" dirty="0" err="1"/>
              <a:t>Theoretical</a:t>
            </a:r>
            <a:r>
              <a:rPr lang="hu-HU" sz="3300" b="1" dirty="0"/>
              <a:t> </a:t>
            </a:r>
            <a:r>
              <a:rPr lang="hu-HU" sz="3300" b="1" dirty="0" err="1"/>
              <a:t>Approach</a:t>
            </a:r>
            <a:r>
              <a:rPr lang="hu-HU" sz="3300" b="1" dirty="0"/>
              <a:t> </a:t>
            </a:r>
            <a:r>
              <a:rPr lang="hu-HU" sz="3300" b="1" dirty="0" err="1"/>
              <a:t>to</a:t>
            </a:r>
            <a:r>
              <a:rPr lang="hu-HU" sz="3300" b="1" dirty="0"/>
              <a:t> </a:t>
            </a:r>
            <a:r>
              <a:rPr lang="hu-HU" sz="3300" b="1" dirty="0" err="1"/>
              <a:t>Analyzing</a:t>
            </a:r>
            <a:r>
              <a:rPr lang="hu-HU" sz="3300" b="1" dirty="0"/>
              <a:t> </a:t>
            </a:r>
            <a:r>
              <a:rPr lang="hu-HU" sz="3300" b="1" dirty="0" err="1"/>
              <a:t>the</a:t>
            </a:r>
            <a:r>
              <a:rPr lang="hu-HU" sz="3300" b="1" dirty="0"/>
              <a:t> </a:t>
            </a:r>
            <a:r>
              <a:rPr lang="hu-HU" sz="3300" b="1" dirty="0" err="1"/>
              <a:t>Communication</a:t>
            </a:r>
            <a:r>
              <a:rPr lang="hu-HU" sz="3300" b="1" dirty="0"/>
              <a:t> </a:t>
            </a:r>
            <a:r>
              <a:rPr lang="hu-HU" sz="3300" b="1" dirty="0" err="1"/>
              <a:t>Networks</a:t>
            </a:r>
            <a:r>
              <a:rPr lang="hu-HU" sz="3300" b="1" dirty="0"/>
              <a:t> of Health </a:t>
            </a:r>
            <a:r>
              <a:rPr lang="hu-HU" sz="3300" b="1" dirty="0" err="1"/>
              <a:t>Development</a:t>
            </a:r>
            <a:r>
              <a:rPr lang="hu-HU" sz="3300" b="1" dirty="0"/>
              <a:t> </a:t>
            </a:r>
            <a:r>
              <a:rPr lang="hu-HU" sz="3300" b="1" dirty="0" err="1"/>
              <a:t>Offices</a:t>
            </a:r>
            <a:r>
              <a:rPr lang="hu-HU" sz="3300" b="1" dirty="0"/>
              <a:t>: </a:t>
            </a:r>
            <a:br>
              <a:rPr lang="hu-HU" sz="3300" b="1" dirty="0"/>
            </a:br>
            <a:r>
              <a:rPr lang="hu-HU" sz="3300" b="1" dirty="0" err="1"/>
              <a:t>Influencing</a:t>
            </a:r>
            <a:r>
              <a:rPr lang="hu-HU" sz="3300" b="1" dirty="0"/>
              <a:t> </a:t>
            </a:r>
            <a:r>
              <a:rPr lang="hu-HU" sz="3300" b="1" dirty="0" err="1"/>
              <a:t>Positive</a:t>
            </a:r>
            <a:r>
              <a:rPr lang="hu-HU" sz="3300" b="1" dirty="0"/>
              <a:t> Health </a:t>
            </a:r>
            <a:r>
              <a:rPr lang="hu-HU" sz="3300" b="1" dirty="0" err="1"/>
              <a:t>Behaviors</a:t>
            </a:r>
            <a:r>
              <a:rPr lang="hu-HU" sz="3300" b="1" dirty="0"/>
              <a:t> </a:t>
            </a:r>
            <a:br>
              <a:rPr lang="hu-HU" sz="3300" b="1" dirty="0"/>
            </a:br>
            <a:r>
              <a:rPr lang="hu-HU" sz="3300" b="1" dirty="0"/>
              <a:t>in </a:t>
            </a:r>
            <a:r>
              <a:rPr lang="hu-HU" sz="3300" b="1" dirty="0" err="1"/>
              <a:t>Elderly</a:t>
            </a:r>
            <a:r>
              <a:rPr lang="hu-HU" sz="3300" b="1" dirty="0"/>
              <a:t> </a:t>
            </a:r>
            <a:r>
              <a:rPr lang="hu-HU" sz="3300" b="1" dirty="0" err="1"/>
              <a:t>Hungarian</a:t>
            </a:r>
            <a:r>
              <a:rPr lang="hu-HU" sz="3300" b="1" dirty="0"/>
              <a:t> </a:t>
            </a:r>
            <a:r>
              <a:rPr lang="hu-HU" sz="3300" b="1" dirty="0" err="1"/>
              <a:t>Population</a:t>
            </a:r>
            <a:r>
              <a:rPr lang="hu-HU" sz="3300" b="1" dirty="0"/>
              <a:t> 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>
          <a:xfrm>
            <a:off x="1524000" y="3864593"/>
            <a:ext cx="9144000" cy="316208"/>
          </a:xfrm>
        </p:spPr>
        <p:txBody>
          <a:bodyPr/>
          <a:lstStyle/>
          <a:p>
            <a:r>
              <a:rPr lang="hu-HU" sz="2600" dirty="0"/>
              <a:t>Peter Domjan, Angyal Viola, Dr. Istvan </a:t>
            </a:r>
            <a:r>
              <a:rPr lang="hu-HU" sz="2600" dirty="0" err="1"/>
              <a:t>Vingender</a:t>
            </a:r>
            <a:endParaRPr lang="en-GB" sz="260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1"/>
          </p:nvPr>
        </p:nvSpPr>
        <p:spPr>
          <a:xfrm>
            <a:off x="1524000" y="4375942"/>
            <a:ext cx="9144000" cy="1029663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hu-HU" sz="2000" dirty="0" err="1"/>
              <a:t>Doctoral</a:t>
            </a:r>
            <a:r>
              <a:rPr lang="hu-HU" sz="2000" dirty="0"/>
              <a:t> College,</a:t>
            </a:r>
          </a:p>
          <a:p>
            <a:pPr>
              <a:spcBef>
                <a:spcPts val="300"/>
              </a:spcBef>
            </a:pPr>
            <a:r>
              <a:rPr lang="hu-HU" sz="2000" dirty="0"/>
              <a:t>Health </a:t>
            </a:r>
            <a:r>
              <a:rPr lang="hu-HU" sz="2000" dirty="0" err="1"/>
              <a:t>Sciences</a:t>
            </a:r>
            <a:r>
              <a:rPr lang="hu-HU" sz="2000" dirty="0"/>
              <a:t> </a:t>
            </a:r>
            <a:r>
              <a:rPr lang="hu-HU" sz="2000" dirty="0" err="1"/>
              <a:t>Division</a:t>
            </a:r>
            <a:r>
              <a:rPr lang="hu-HU" sz="2000" dirty="0"/>
              <a:t>,</a:t>
            </a:r>
          </a:p>
          <a:p>
            <a:pPr>
              <a:spcBef>
                <a:spcPts val="300"/>
              </a:spcBef>
            </a:pPr>
            <a:r>
              <a:rPr lang="hu-HU" sz="2000" dirty="0" err="1"/>
              <a:t>Interdisciplinary</a:t>
            </a:r>
            <a:r>
              <a:rPr lang="hu-HU" sz="2000" dirty="0"/>
              <a:t> </a:t>
            </a:r>
            <a:r>
              <a:rPr lang="hu-HU" sz="2000" dirty="0" err="1"/>
              <a:t>Applied</a:t>
            </a:r>
            <a:r>
              <a:rPr lang="hu-HU" sz="2000" dirty="0"/>
              <a:t> Health </a:t>
            </a:r>
            <a:r>
              <a:rPr lang="hu-HU" sz="2000" dirty="0" err="1"/>
              <a:t>Sciences</a:t>
            </a:r>
            <a:r>
              <a:rPr lang="hu-HU" sz="2000" dirty="0"/>
              <a:t> </a:t>
            </a:r>
            <a:r>
              <a:rPr lang="hu-HU" sz="2000" dirty="0" err="1"/>
              <a:t>Programme</a:t>
            </a:r>
            <a:endParaRPr lang="hu-HU" sz="2000" dirty="0"/>
          </a:p>
          <a:p>
            <a:pPr>
              <a:spcBef>
                <a:spcPts val="300"/>
              </a:spcBef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85670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183DD9FA-71D7-487E-8E9E-BE3E3DA44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41" y="145915"/>
            <a:ext cx="5192040" cy="3443591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C306F4E5-E91C-4463-9D3D-8CAF9FBBE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135" y="2181444"/>
            <a:ext cx="6908024" cy="3848094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9AAC1EB3-7FBE-4A97-B3FC-708D48485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121" y="3030166"/>
            <a:ext cx="6096000" cy="2999372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562822B8-15F6-46D4-B7C9-E96BF60F0863}"/>
              </a:ext>
            </a:extLst>
          </p:cNvPr>
          <p:cNvSpPr txBox="1"/>
          <p:nvPr/>
        </p:nvSpPr>
        <p:spPr>
          <a:xfrm>
            <a:off x="5496127" y="618544"/>
            <a:ext cx="6480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highlight>
                  <a:srgbClr val="FFFF00"/>
                </a:highlight>
              </a:rPr>
              <a:t>87%</a:t>
            </a:r>
            <a:r>
              <a:rPr lang="en-US" sz="2400" b="1" dirty="0"/>
              <a:t> of the 108 HDO Offices have</a:t>
            </a:r>
            <a:br>
              <a:rPr lang="hu-HU" sz="2400" b="1" dirty="0"/>
            </a:br>
            <a:r>
              <a:rPr lang="en-US" sz="2400" b="1" dirty="0"/>
              <a:t> a digital communication platform </a:t>
            </a:r>
            <a:br>
              <a:rPr lang="hu-HU" sz="2400" b="1" dirty="0"/>
            </a:br>
            <a:r>
              <a:rPr lang="en-US" sz="2400" b="1" dirty="0"/>
              <a:t>(social media, webpage</a:t>
            </a:r>
            <a:r>
              <a:rPr lang="en-US" dirty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59542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9ADF41F-15A0-4A68-8119-34E0588D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200" dirty="0"/>
              <a:t>Web </a:t>
            </a:r>
            <a:r>
              <a:rPr lang="hu-HU" sz="4200" dirty="0" err="1"/>
              <a:t>Presence</a:t>
            </a:r>
            <a:r>
              <a:rPr lang="hu-HU" sz="4200" dirty="0"/>
              <a:t> of Health </a:t>
            </a:r>
            <a:r>
              <a:rPr lang="hu-HU" sz="4200" dirty="0" err="1"/>
              <a:t>Development</a:t>
            </a:r>
            <a:r>
              <a:rPr lang="hu-HU" sz="4200" dirty="0"/>
              <a:t> </a:t>
            </a:r>
            <a:r>
              <a:rPr lang="hu-HU" sz="4200" dirty="0" err="1"/>
              <a:t>Offices</a:t>
            </a:r>
            <a:r>
              <a:rPr lang="hu-HU" sz="4200" dirty="0"/>
              <a:t> (</a:t>
            </a:r>
            <a:r>
              <a:rPr lang="hu-HU" sz="4200" dirty="0" err="1"/>
              <a:t>HDOs</a:t>
            </a:r>
            <a:r>
              <a:rPr lang="hu-HU" sz="4200" dirty="0"/>
              <a:t>)</a:t>
            </a:r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BCE9BAF3-B1A4-4042-97F6-6B6BDF874D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059606"/>
              </p:ext>
            </p:extLst>
          </p:nvPr>
        </p:nvGraphicFramePr>
        <p:xfrm>
          <a:off x="2725365" y="1935804"/>
          <a:ext cx="7751324" cy="35713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52482">
                  <a:extLst>
                    <a:ext uri="{9D8B030D-6E8A-4147-A177-3AD203B41FA5}">
                      <a16:colId xmlns:a16="http://schemas.microsoft.com/office/drawing/2014/main" val="3882080585"/>
                    </a:ext>
                  </a:extLst>
                </a:gridCol>
                <a:gridCol w="1585608">
                  <a:extLst>
                    <a:ext uri="{9D8B030D-6E8A-4147-A177-3AD203B41FA5}">
                      <a16:colId xmlns:a16="http://schemas.microsoft.com/office/drawing/2014/main" val="1085959942"/>
                    </a:ext>
                  </a:extLst>
                </a:gridCol>
                <a:gridCol w="1313234">
                  <a:extLst>
                    <a:ext uri="{9D8B030D-6E8A-4147-A177-3AD203B41FA5}">
                      <a16:colId xmlns:a16="http://schemas.microsoft.com/office/drawing/2014/main" val="21408813"/>
                    </a:ext>
                  </a:extLst>
                </a:gridCol>
              </a:tblGrid>
              <a:tr h="86159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300" b="1" u="none" strike="noStrike" dirty="0" err="1">
                          <a:effectLst/>
                        </a:rPr>
                        <a:t>Designation</a:t>
                      </a:r>
                      <a:endParaRPr lang="hu-HU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3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Frequency</a:t>
                      </a:r>
                      <a:endParaRPr lang="hu-HU" sz="23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65504577"/>
                  </a:ext>
                </a:extLst>
              </a:tr>
              <a:tr h="430796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HDO only has a social media page (Facebook)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300" u="none" strike="noStrike">
                          <a:effectLst/>
                        </a:rPr>
                        <a:t>44</a:t>
                      </a:r>
                      <a:endParaRPr lang="hu-HU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300" u="none" strike="noStrike" dirty="0">
                          <a:effectLst/>
                        </a:rPr>
                        <a:t>41%</a:t>
                      </a:r>
                      <a:endParaRPr lang="hu-HU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62477491"/>
                  </a:ext>
                </a:extLst>
              </a:tr>
              <a:tr h="430796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HDO only has a </a:t>
                      </a:r>
                      <a:r>
                        <a:rPr lang="en-US" sz="2300" u="none" strike="noStrike" dirty="0" err="1">
                          <a:effectLst/>
                        </a:rPr>
                        <a:t>hom</a:t>
                      </a:r>
                      <a:r>
                        <a:rPr lang="hu-HU" sz="2300" u="none" strike="noStrike" dirty="0">
                          <a:effectLst/>
                        </a:rPr>
                        <a:t>e</a:t>
                      </a:r>
                      <a:r>
                        <a:rPr lang="en-US" sz="2300" u="none" strike="noStrike" dirty="0">
                          <a:effectLst/>
                        </a:rPr>
                        <a:t>page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300" u="none" strike="noStrike">
                          <a:effectLst/>
                        </a:rPr>
                        <a:t>12</a:t>
                      </a:r>
                      <a:endParaRPr lang="hu-HU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300" u="none" strike="noStrike" dirty="0">
                          <a:effectLst/>
                        </a:rPr>
                        <a:t>11%</a:t>
                      </a:r>
                      <a:endParaRPr lang="hu-HU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81885499"/>
                  </a:ext>
                </a:extLst>
              </a:tr>
              <a:tr h="430796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HDO has a </a:t>
                      </a:r>
                      <a:r>
                        <a:rPr lang="en-US" sz="2300" u="none" strike="noStrike" dirty="0" err="1">
                          <a:effectLst/>
                        </a:rPr>
                        <a:t>hom</a:t>
                      </a:r>
                      <a:r>
                        <a:rPr lang="hu-HU" sz="2300" u="none" strike="noStrike" dirty="0">
                          <a:effectLst/>
                        </a:rPr>
                        <a:t>e</a:t>
                      </a:r>
                      <a:r>
                        <a:rPr lang="en-US" sz="2300" u="none" strike="noStrike" dirty="0">
                          <a:effectLst/>
                        </a:rPr>
                        <a:t>page and a social media page (Facebook)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300" u="none" strike="noStrike">
                          <a:effectLst/>
                        </a:rPr>
                        <a:t>38</a:t>
                      </a:r>
                      <a:endParaRPr lang="hu-HU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300" u="none" strike="noStrike" dirty="0">
                          <a:effectLst/>
                        </a:rPr>
                        <a:t>35%</a:t>
                      </a:r>
                      <a:endParaRPr lang="hu-HU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98738771"/>
                  </a:ext>
                </a:extLst>
              </a:tr>
              <a:tr h="430796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HDO does not have a web presence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300" u="none" strike="noStrike">
                          <a:effectLst/>
                        </a:rPr>
                        <a:t>14</a:t>
                      </a:r>
                      <a:endParaRPr lang="hu-HU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300" u="none" strike="noStrike" dirty="0">
                          <a:effectLst/>
                        </a:rPr>
                        <a:t>13%</a:t>
                      </a:r>
                      <a:endParaRPr lang="hu-HU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99830837"/>
                  </a:ext>
                </a:extLst>
              </a:tr>
              <a:tr h="430796">
                <a:tc>
                  <a:txBody>
                    <a:bodyPr/>
                    <a:lstStyle/>
                    <a:p>
                      <a:pPr algn="l" fontAlgn="b"/>
                      <a:r>
                        <a:rPr lang="hu-HU" sz="2300" b="1" u="none" strike="noStrike" dirty="0">
                          <a:effectLst/>
                        </a:rPr>
                        <a:t>Total:</a:t>
                      </a:r>
                      <a:endParaRPr lang="hu-HU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300" b="1" u="none" strike="noStrike" dirty="0">
                          <a:effectLst/>
                        </a:rPr>
                        <a:t>108</a:t>
                      </a:r>
                      <a:endParaRPr lang="hu-HU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300" b="1" u="none" strike="noStrike" dirty="0">
                          <a:effectLst/>
                        </a:rPr>
                        <a:t>100%</a:t>
                      </a:r>
                      <a:endParaRPr lang="hu-HU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05006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530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B14E953-2A24-487F-8DAA-1BC56101B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Most </a:t>
            </a:r>
            <a:r>
              <a:rPr lang="hu-HU" dirty="0" err="1"/>
              <a:t>Frequently</a:t>
            </a:r>
            <a:r>
              <a:rPr lang="hu-HU" dirty="0"/>
              <a:t> </a:t>
            </a:r>
            <a:r>
              <a:rPr lang="hu-HU" dirty="0" err="1"/>
              <a:t>Advertised</a:t>
            </a:r>
            <a:r>
              <a:rPr lang="hu-HU" dirty="0"/>
              <a:t> Health </a:t>
            </a:r>
            <a:r>
              <a:rPr lang="hu-HU" dirty="0" err="1"/>
              <a:t>Prevention</a:t>
            </a:r>
            <a:r>
              <a:rPr lang="hu-HU" dirty="0"/>
              <a:t> </a:t>
            </a:r>
            <a:r>
              <a:rPr lang="hu-HU" dirty="0" err="1"/>
              <a:t>Programs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HDOs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Facebook</a:t>
            </a:r>
          </a:p>
        </p:txBody>
      </p:sp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5CFA9A1F-727C-4B0D-B104-DF9DD0C49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012797"/>
              </p:ext>
            </p:extLst>
          </p:nvPr>
        </p:nvGraphicFramePr>
        <p:xfrm>
          <a:off x="2117387" y="1887166"/>
          <a:ext cx="7957226" cy="38910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9304">
                  <a:extLst>
                    <a:ext uri="{9D8B030D-6E8A-4147-A177-3AD203B41FA5}">
                      <a16:colId xmlns:a16="http://schemas.microsoft.com/office/drawing/2014/main" val="2522428108"/>
                    </a:ext>
                  </a:extLst>
                </a:gridCol>
                <a:gridCol w="5618152">
                  <a:extLst>
                    <a:ext uri="{9D8B030D-6E8A-4147-A177-3AD203B41FA5}">
                      <a16:colId xmlns:a16="http://schemas.microsoft.com/office/drawing/2014/main" val="2474845880"/>
                    </a:ext>
                  </a:extLst>
                </a:gridCol>
                <a:gridCol w="1289770">
                  <a:extLst>
                    <a:ext uri="{9D8B030D-6E8A-4147-A177-3AD203B41FA5}">
                      <a16:colId xmlns:a16="http://schemas.microsoft.com/office/drawing/2014/main" val="1017260551"/>
                    </a:ext>
                  </a:extLst>
                </a:gridCol>
              </a:tblGrid>
              <a:tr h="35373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200" b="1" u="none" strike="noStrike" dirty="0" err="1">
                          <a:effectLst/>
                        </a:rPr>
                        <a:t>Rank</a:t>
                      </a:r>
                      <a:endParaRPr lang="hu-HU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</a:rPr>
                        <a:t>Name of Health Prevention </a:t>
                      </a:r>
                      <a:r>
                        <a:rPr lang="en-US" sz="2200" b="1" u="none" strike="noStrike" dirty="0" err="1">
                          <a:effectLst/>
                        </a:rPr>
                        <a:t>Programme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200" b="1" u="none" strike="noStrike" dirty="0" err="1">
                          <a:effectLst/>
                        </a:rPr>
                        <a:t>Frequency</a:t>
                      </a:r>
                      <a:endParaRPr lang="hu-HU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17996812"/>
                  </a:ext>
                </a:extLst>
              </a:tr>
              <a:tr h="353733">
                <a:tc>
                  <a:txBody>
                    <a:bodyPr/>
                    <a:lstStyle/>
                    <a:p>
                      <a:pPr algn="ctr" fontAlgn="b"/>
                      <a:r>
                        <a:rPr lang="hu-HU" sz="2200" u="none" strike="noStrike">
                          <a:effectLst/>
                        </a:rPr>
                        <a:t>1.</a:t>
                      </a:r>
                      <a:endParaRPr lang="hu-H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200" u="none" strike="noStrike" dirty="0" err="1">
                          <a:effectLst/>
                        </a:rPr>
                        <a:t>Smoking</a:t>
                      </a:r>
                      <a:r>
                        <a:rPr lang="hu-HU" sz="2200" u="none" strike="noStrike" dirty="0">
                          <a:effectLst/>
                        </a:rPr>
                        <a:t> </a:t>
                      </a:r>
                      <a:r>
                        <a:rPr lang="hu-HU" sz="2200" u="none" strike="noStrike" dirty="0" err="1">
                          <a:effectLst/>
                        </a:rPr>
                        <a:t>cessation</a:t>
                      </a:r>
                      <a:endParaRPr lang="hu-H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200" u="none" strike="noStrike" dirty="0">
                          <a:effectLst/>
                        </a:rPr>
                        <a:t>46</a:t>
                      </a:r>
                      <a:endParaRPr lang="hu-H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5985929"/>
                  </a:ext>
                </a:extLst>
              </a:tr>
              <a:tr h="353733">
                <a:tc>
                  <a:txBody>
                    <a:bodyPr/>
                    <a:lstStyle/>
                    <a:p>
                      <a:pPr algn="ctr" fontAlgn="b"/>
                      <a:r>
                        <a:rPr lang="hu-HU" sz="2200" u="none" strike="noStrike">
                          <a:effectLst/>
                        </a:rPr>
                        <a:t>2.</a:t>
                      </a:r>
                      <a:endParaRPr lang="hu-H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200" u="none" strike="noStrike" dirty="0" err="1">
                          <a:effectLst/>
                        </a:rPr>
                        <a:t>Nutrition</a:t>
                      </a:r>
                      <a:r>
                        <a:rPr lang="hu-HU" sz="2200" u="none" strike="noStrike" dirty="0">
                          <a:effectLst/>
                        </a:rPr>
                        <a:t> </a:t>
                      </a:r>
                      <a:r>
                        <a:rPr lang="hu-HU" sz="2200" u="none" strike="noStrike" dirty="0" err="1">
                          <a:effectLst/>
                        </a:rPr>
                        <a:t>counseling</a:t>
                      </a:r>
                      <a:endParaRPr lang="hu-H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200" u="none" strike="noStrike">
                          <a:effectLst/>
                        </a:rPr>
                        <a:t>33</a:t>
                      </a:r>
                      <a:endParaRPr lang="hu-H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65818955"/>
                  </a:ext>
                </a:extLst>
              </a:tr>
              <a:tr h="353733">
                <a:tc>
                  <a:txBody>
                    <a:bodyPr/>
                    <a:lstStyle/>
                    <a:p>
                      <a:pPr algn="ctr" fontAlgn="b"/>
                      <a:r>
                        <a:rPr lang="hu-HU" sz="2200" u="none" strike="noStrike">
                          <a:effectLst/>
                        </a:rPr>
                        <a:t>3.</a:t>
                      </a:r>
                      <a:endParaRPr lang="hu-H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200" u="none" strike="noStrike" dirty="0" err="1">
                          <a:effectLst/>
                        </a:rPr>
                        <a:t>Therapeutic</a:t>
                      </a:r>
                      <a:r>
                        <a:rPr lang="hu-HU" sz="2200" u="none" strike="noStrike" dirty="0">
                          <a:effectLst/>
                        </a:rPr>
                        <a:t> </a:t>
                      </a:r>
                      <a:r>
                        <a:rPr lang="hu-HU" sz="2200" u="none" strike="noStrike" dirty="0" err="1">
                          <a:effectLst/>
                        </a:rPr>
                        <a:t>gymnastics</a:t>
                      </a:r>
                      <a:endParaRPr lang="hu-H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200" u="none" strike="noStrike">
                          <a:effectLst/>
                        </a:rPr>
                        <a:t>21</a:t>
                      </a:r>
                      <a:endParaRPr lang="hu-H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39848766"/>
                  </a:ext>
                </a:extLst>
              </a:tr>
              <a:tr h="353733">
                <a:tc>
                  <a:txBody>
                    <a:bodyPr/>
                    <a:lstStyle/>
                    <a:p>
                      <a:pPr algn="ctr" fontAlgn="b"/>
                      <a:r>
                        <a:rPr lang="hu-HU" sz="2200" u="none" strike="noStrike">
                          <a:effectLst/>
                        </a:rPr>
                        <a:t>4.</a:t>
                      </a:r>
                      <a:endParaRPr lang="hu-H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200" u="none" strike="noStrike" dirty="0" err="1">
                          <a:effectLst/>
                        </a:rPr>
                        <a:t>Mental</a:t>
                      </a:r>
                      <a:r>
                        <a:rPr lang="hu-HU" sz="2200" u="none" strike="noStrike" dirty="0">
                          <a:effectLst/>
                        </a:rPr>
                        <a:t> </a:t>
                      </a:r>
                      <a:r>
                        <a:rPr lang="hu-HU" sz="2200" u="none" strike="noStrike" dirty="0" err="1">
                          <a:effectLst/>
                        </a:rPr>
                        <a:t>health</a:t>
                      </a:r>
                      <a:r>
                        <a:rPr lang="hu-HU" sz="2200" u="none" strike="noStrike" dirty="0">
                          <a:effectLst/>
                        </a:rPr>
                        <a:t> </a:t>
                      </a:r>
                      <a:r>
                        <a:rPr lang="hu-HU" sz="2200" u="none" strike="noStrike" dirty="0" err="1">
                          <a:effectLst/>
                        </a:rPr>
                        <a:t>counseling</a:t>
                      </a:r>
                      <a:endParaRPr lang="hu-H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200" u="none" strike="noStrike">
                          <a:effectLst/>
                        </a:rPr>
                        <a:t>18</a:t>
                      </a:r>
                      <a:endParaRPr lang="hu-H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81601926"/>
                  </a:ext>
                </a:extLst>
              </a:tr>
              <a:tr h="353733">
                <a:tc>
                  <a:txBody>
                    <a:bodyPr/>
                    <a:lstStyle/>
                    <a:p>
                      <a:pPr algn="ctr" fontAlgn="b"/>
                      <a:r>
                        <a:rPr lang="hu-HU" sz="2200" u="none" strike="noStrike">
                          <a:effectLst/>
                        </a:rPr>
                        <a:t>5.</a:t>
                      </a:r>
                      <a:endParaRPr lang="hu-H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200" u="none" strike="noStrike" dirty="0" err="1">
                          <a:effectLst/>
                        </a:rPr>
                        <a:t>Spinal</a:t>
                      </a:r>
                      <a:r>
                        <a:rPr lang="hu-HU" sz="2200" u="none" strike="noStrike" dirty="0">
                          <a:effectLst/>
                        </a:rPr>
                        <a:t> </a:t>
                      </a:r>
                      <a:r>
                        <a:rPr lang="hu-HU" sz="2200" u="none" strike="noStrike" dirty="0" err="1">
                          <a:effectLst/>
                        </a:rPr>
                        <a:t>gymnastics</a:t>
                      </a:r>
                      <a:endParaRPr lang="hu-H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200" u="none" strike="noStrike">
                          <a:effectLst/>
                        </a:rPr>
                        <a:t>18</a:t>
                      </a:r>
                      <a:endParaRPr lang="hu-H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73650707"/>
                  </a:ext>
                </a:extLst>
              </a:tr>
              <a:tr h="353733">
                <a:tc>
                  <a:txBody>
                    <a:bodyPr/>
                    <a:lstStyle/>
                    <a:p>
                      <a:pPr algn="ctr" fontAlgn="b"/>
                      <a:r>
                        <a:rPr lang="hu-HU" sz="2200" u="none" strike="noStrike">
                          <a:effectLst/>
                        </a:rPr>
                        <a:t>6.</a:t>
                      </a:r>
                      <a:endParaRPr lang="hu-H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200" u="none" strike="noStrike" dirty="0" err="1">
                          <a:effectLst/>
                        </a:rPr>
                        <a:t>Physical</a:t>
                      </a:r>
                      <a:r>
                        <a:rPr lang="hu-HU" sz="2200" u="none" strike="noStrike" dirty="0">
                          <a:effectLst/>
                        </a:rPr>
                        <a:t> </a:t>
                      </a:r>
                      <a:r>
                        <a:rPr lang="hu-HU" sz="2200" u="none" strike="noStrike" dirty="0" err="1">
                          <a:effectLst/>
                        </a:rPr>
                        <a:t>activity</a:t>
                      </a:r>
                      <a:endParaRPr lang="hu-H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200" u="none" strike="noStrike">
                          <a:effectLst/>
                        </a:rPr>
                        <a:t>14</a:t>
                      </a:r>
                      <a:endParaRPr lang="hu-H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16563989"/>
                  </a:ext>
                </a:extLst>
              </a:tr>
              <a:tr h="353733">
                <a:tc>
                  <a:txBody>
                    <a:bodyPr/>
                    <a:lstStyle/>
                    <a:p>
                      <a:pPr algn="ctr" fontAlgn="b"/>
                      <a:r>
                        <a:rPr lang="hu-HU" sz="2200" u="none" strike="noStrike">
                          <a:effectLst/>
                        </a:rPr>
                        <a:t>7.</a:t>
                      </a:r>
                      <a:endParaRPr lang="hu-H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200" u="none" strike="noStrike" dirty="0">
                          <a:effectLst/>
                        </a:rPr>
                        <a:t>Diabetes Club</a:t>
                      </a:r>
                      <a:endParaRPr lang="hu-H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200" u="none" strike="noStrike">
                          <a:effectLst/>
                        </a:rPr>
                        <a:t>12</a:t>
                      </a:r>
                      <a:endParaRPr lang="hu-H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13130568"/>
                  </a:ext>
                </a:extLst>
              </a:tr>
              <a:tr h="353733">
                <a:tc>
                  <a:txBody>
                    <a:bodyPr/>
                    <a:lstStyle/>
                    <a:p>
                      <a:pPr algn="ctr" fontAlgn="b"/>
                      <a:r>
                        <a:rPr lang="hu-HU" sz="2200" u="none" strike="noStrike">
                          <a:effectLst/>
                        </a:rPr>
                        <a:t>8.</a:t>
                      </a:r>
                      <a:endParaRPr lang="hu-H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200" u="none" strike="noStrike" dirty="0" err="1">
                          <a:effectLst/>
                        </a:rPr>
                        <a:t>Yoga</a:t>
                      </a:r>
                      <a:endParaRPr lang="hu-H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200" u="none" strike="noStrike">
                          <a:effectLst/>
                        </a:rPr>
                        <a:t>12</a:t>
                      </a:r>
                      <a:endParaRPr lang="hu-H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29474649"/>
                  </a:ext>
                </a:extLst>
              </a:tr>
              <a:tr h="353733">
                <a:tc>
                  <a:txBody>
                    <a:bodyPr/>
                    <a:lstStyle/>
                    <a:p>
                      <a:pPr algn="ctr" fontAlgn="b"/>
                      <a:r>
                        <a:rPr lang="hu-HU" sz="2200" u="none" strike="noStrike">
                          <a:effectLst/>
                        </a:rPr>
                        <a:t>9.</a:t>
                      </a:r>
                      <a:endParaRPr lang="hu-H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200" u="none" strike="noStrike" dirty="0" err="1">
                          <a:effectLst/>
                        </a:rPr>
                        <a:t>Nordic</a:t>
                      </a:r>
                      <a:r>
                        <a:rPr lang="hu-HU" sz="2200" u="none" strike="noStrike" dirty="0">
                          <a:effectLst/>
                        </a:rPr>
                        <a:t> </a:t>
                      </a:r>
                      <a:r>
                        <a:rPr lang="hu-HU" sz="2200" u="none" strike="noStrike" dirty="0" err="1">
                          <a:effectLst/>
                        </a:rPr>
                        <a:t>Walking</a:t>
                      </a:r>
                      <a:endParaRPr lang="hu-H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200" u="none" strike="noStrike" dirty="0">
                          <a:effectLst/>
                        </a:rPr>
                        <a:t>11</a:t>
                      </a:r>
                      <a:endParaRPr lang="hu-H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7603039"/>
                  </a:ext>
                </a:extLst>
              </a:tr>
              <a:tr h="353733">
                <a:tc>
                  <a:txBody>
                    <a:bodyPr/>
                    <a:lstStyle/>
                    <a:p>
                      <a:pPr algn="ctr" fontAlgn="b"/>
                      <a:r>
                        <a:rPr lang="hu-HU" sz="2200" u="none" strike="noStrike">
                          <a:effectLst/>
                        </a:rPr>
                        <a:t>10.</a:t>
                      </a:r>
                      <a:endParaRPr lang="hu-H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200" u="none" strike="noStrike">
                          <a:effectLst/>
                        </a:rPr>
                        <a:t>Exercise program</a:t>
                      </a:r>
                      <a:endParaRPr lang="hu-H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200" u="none" strike="noStrike" dirty="0">
                          <a:effectLst/>
                        </a:rPr>
                        <a:t>10</a:t>
                      </a:r>
                      <a:endParaRPr lang="hu-H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1018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035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F7E77F-DC3E-4A8C-A6EB-29AD7AF7D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Most </a:t>
            </a:r>
            <a:r>
              <a:rPr lang="hu-HU" dirty="0" err="1"/>
              <a:t>Frequently</a:t>
            </a:r>
            <a:r>
              <a:rPr lang="hu-HU" dirty="0"/>
              <a:t> </a:t>
            </a:r>
            <a:r>
              <a:rPr lang="hu-HU" dirty="0" err="1"/>
              <a:t>Advertised</a:t>
            </a:r>
            <a:r>
              <a:rPr lang="hu-HU" dirty="0"/>
              <a:t> Health </a:t>
            </a:r>
            <a:r>
              <a:rPr lang="hu-HU" dirty="0" err="1"/>
              <a:t>Prevention</a:t>
            </a:r>
            <a:r>
              <a:rPr lang="hu-HU" dirty="0"/>
              <a:t> </a:t>
            </a:r>
            <a:r>
              <a:rPr lang="hu-HU" dirty="0" err="1"/>
              <a:t>Programs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HDOs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Their</a:t>
            </a:r>
            <a:r>
              <a:rPr lang="hu-HU" dirty="0"/>
              <a:t> Homepage</a:t>
            </a:r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18E4F69A-D22E-4A74-A5F8-F16CA3410F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428670"/>
              </p:ext>
            </p:extLst>
          </p:nvPr>
        </p:nvGraphicFramePr>
        <p:xfrm>
          <a:off x="2063885" y="1977284"/>
          <a:ext cx="8064229" cy="3771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3415">
                  <a:extLst>
                    <a:ext uri="{9D8B030D-6E8A-4147-A177-3AD203B41FA5}">
                      <a16:colId xmlns:a16="http://schemas.microsoft.com/office/drawing/2014/main" val="4221235510"/>
                    </a:ext>
                  </a:extLst>
                </a:gridCol>
                <a:gridCol w="5693700">
                  <a:extLst>
                    <a:ext uri="{9D8B030D-6E8A-4147-A177-3AD203B41FA5}">
                      <a16:colId xmlns:a16="http://schemas.microsoft.com/office/drawing/2014/main" val="219398481"/>
                    </a:ext>
                  </a:extLst>
                </a:gridCol>
                <a:gridCol w="1307114">
                  <a:extLst>
                    <a:ext uri="{9D8B030D-6E8A-4147-A177-3AD203B41FA5}">
                      <a16:colId xmlns:a16="http://schemas.microsoft.com/office/drawing/2014/main" val="993826250"/>
                    </a:ext>
                  </a:extLst>
                </a:gridCol>
              </a:tblGrid>
              <a:tr h="33250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200" b="1" u="none" strike="noStrike" dirty="0" err="1">
                          <a:effectLst/>
                        </a:rPr>
                        <a:t>Rank</a:t>
                      </a:r>
                      <a:endParaRPr lang="hu-HU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</a:rPr>
                        <a:t>Name of Health Prevention </a:t>
                      </a:r>
                      <a:r>
                        <a:rPr lang="en-US" sz="2200" b="1" u="none" strike="noStrike" dirty="0" err="1">
                          <a:effectLst/>
                        </a:rPr>
                        <a:t>Programme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200" b="1" u="none" strike="noStrike" dirty="0" err="1">
                          <a:effectLst/>
                        </a:rPr>
                        <a:t>Frequency</a:t>
                      </a:r>
                      <a:endParaRPr lang="hu-HU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99907221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algn="ctr" fontAlgn="b"/>
                      <a:r>
                        <a:rPr lang="hu-HU" sz="2200" u="none" strike="noStrike" dirty="0">
                          <a:effectLst/>
                        </a:rPr>
                        <a:t>1.</a:t>
                      </a:r>
                      <a:endParaRPr lang="hu-H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200" u="none" strike="noStrike" dirty="0" err="1">
                          <a:effectLst/>
                        </a:rPr>
                        <a:t>Therapeutic</a:t>
                      </a:r>
                      <a:r>
                        <a:rPr lang="hu-HU" sz="2200" u="none" strike="noStrike" dirty="0">
                          <a:effectLst/>
                        </a:rPr>
                        <a:t> </a:t>
                      </a:r>
                      <a:r>
                        <a:rPr lang="hu-HU" sz="2200" u="none" strike="noStrike" dirty="0" err="1">
                          <a:effectLst/>
                        </a:rPr>
                        <a:t>gymnastics</a:t>
                      </a:r>
                      <a:endParaRPr lang="hu-H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200" u="none" strike="noStrike">
                          <a:effectLst/>
                        </a:rPr>
                        <a:t>21</a:t>
                      </a:r>
                      <a:endParaRPr lang="hu-H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71989712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algn="ctr" fontAlgn="b"/>
                      <a:r>
                        <a:rPr lang="hu-HU" sz="2200" u="none" strike="noStrike">
                          <a:effectLst/>
                        </a:rPr>
                        <a:t>2.</a:t>
                      </a:r>
                      <a:endParaRPr lang="hu-H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200" u="none" strike="noStrike" dirty="0" err="1">
                          <a:effectLst/>
                        </a:rPr>
                        <a:t>Spinal</a:t>
                      </a:r>
                      <a:r>
                        <a:rPr lang="hu-HU" sz="2200" u="none" strike="noStrike" dirty="0">
                          <a:effectLst/>
                        </a:rPr>
                        <a:t> </a:t>
                      </a:r>
                      <a:r>
                        <a:rPr lang="hu-HU" sz="2200" u="none" strike="noStrike" dirty="0" err="1">
                          <a:effectLst/>
                        </a:rPr>
                        <a:t>gymnastics</a:t>
                      </a:r>
                      <a:endParaRPr lang="hu-H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200" u="none" strike="noStrike">
                          <a:effectLst/>
                        </a:rPr>
                        <a:t>18</a:t>
                      </a:r>
                      <a:endParaRPr lang="hu-H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42893449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algn="ctr" fontAlgn="b"/>
                      <a:r>
                        <a:rPr lang="hu-HU" sz="2200" u="none" strike="noStrike">
                          <a:effectLst/>
                        </a:rPr>
                        <a:t>3.</a:t>
                      </a:r>
                      <a:endParaRPr lang="hu-H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200" u="none" strike="noStrike" dirty="0" err="1">
                          <a:effectLst/>
                        </a:rPr>
                        <a:t>Nutrition</a:t>
                      </a:r>
                      <a:r>
                        <a:rPr lang="hu-HU" sz="2200" u="none" strike="noStrike" dirty="0">
                          <a:effectLst/>
                        </a:rPr>
                        <a:t> </a:t>
                      </a:r>
                      <a:r>
                        <a:rPr lang="hu-HU" sz="2200" u="none" strike="noStrike" dirty="0" err="1">
                          <a:effectLst/>
                        </a:rPr>
                        <a:t>counseling</a:t>
                      </a:r>
                      <a:endParaRPr lang="hu-H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200" u="none" strike="noStrike">
                          <a:effectLst/>
                        </a:rPr>
                        <a:t>18</a:t>
                      </a:r>
                      <a:endParaRPr lang="hu-H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18267045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algn="ctr" fontAlgn="b"/>
                      <a:r>
                        <a:rPr lang="hu-HU" sz="2200" u="none" strike="noStrike">
                          <a:effectLst/>
                        </a:rPr>
                        <a:t>4.</a:t>
                      </a:r>
                      <a:endParaRPr lang="hu-H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200" u="none" strike="noStrike" dirty="0" err="1">
                          <a:effectLst/>
                        </a:rPr>
                        <a:t>Mental</a:t>
                      </a:r>
                      <a:r>
                        <a:rPr lang="hu-HU" sz="2200" u="none" strike="noStrike" dirty="0">
                          <a:effectLst/>
                        </a:rPr>
                        <a:t> </a:t>
                      </a:r>
                      <a:r>
                        <a:rPr lang="hu-HU" sz="2200" u="none" strike="noStrike" dirty="0" err="1">
                          <a:effectLst/>
                        </a:rPr>
                        <a:t>health</a:t>
                      </a:r>
                      <a:r>
                        <a:rPr lang="hu-HU" sz="2200" u="none" strike="noStrike" dirty="0">
                          <a:effectLst/>
                        </a:rPr>
                        <a:t> support</a:t>
                      </a:r>
                      <a:endParaRPr lang="hu-H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200" u="none" strike="noStrike">
                          <a:effectLst/>
                        </a:rPr>
                        <a:t>18</a:t>
                      </a:r>
                      <a:endParaRPr lang="hu-H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17905642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algn="ctr" fontAlgn="b"/>
                      <a:r>
                        <a:rPr lang="hu-HU" sz="2200" u="none" strike="noStrike">
                          <a:effectLst/>
                        </a:rPr>
                        <a:t>5.</a:t>
                      </a:r>
                      <a:endParaRPr lang="hu-H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200" u="none" strike="noStrike" dirty="0" err="1">
                          <a:effectLst/>
                        </a:rPr>
                        <a:t>Screening</a:t>
                      </a:r>
                      <a:r>
                        <a:rPr lang="hu-HU" sz="2200" u="none" strike="noStrike" dirty="0">
                          <a:effectLst/>
                        </a:rPr>
                        <a:t> </a:t>
                      </a:r>
                      <a:r>
                        <a:rPr lang="hu-HU" sz="2200" u="none" strike="noStrike" dirty="0" err="1">
                          <a:effectLst/>
                        </a:rPr>
                        <a:t>tests</a:t>
                      </a:r>
                      <a:endParaRPr lang="hu-H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200" u="none" strike="noStrike">
                          <a:effectLst/>
                        </a:rPr>
                        <a:t>16</a:t>
                      </a:r>
                      <a:endParaRPr lang="hu-H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41375893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algn="ctr" fontAlgn="b"/>
                      <a:r>
                        <a:rPr lang="hu-HU" sz="2200" u="none" strike="noStrike">
                          <a:effectLst/>
                        </a:rPr>
                        <a:t>6.</a:t>
                      </a:r>
                      <a:endParaRPr lang="hu-H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200" u="none" strike="noStrike" dirty="0" err="1">
                          <a:effectLst/>
                        </a:rPr>
                        <a:t>Smoking</a:t>
                      </a:r>
                      <a:r>
                        <a:rPr lang="hu-HU" sz="2200" u="none" strike="noStrike" dirty="0">
                          <a:effectLst/>
                        </a:rPr>
                        <a:t> </a:t>
                      </a:r>
                      <a:r>
                        <a:rPr lang="hu-HU" sz="2200" u="none" strike="noStrike" dirty="0" err="1">
                          <a:effectLst/>
                        </a:rPr>
                        <a:t>cessation</a:t>
                      </a:r>
                      <a:r>
                        <a:rPr lang="hu-HU" sz="2200" u="none" strike="noStrike" dirty="0">
                          <a:effectLst/>
                        </a:rPr>
                        <a:t> support</a:t>
                      </a:r>
                      <a:endParaRPr lang="hu-H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200" u="none" strike="noStrike">
                          <a:effectLst/>
                        </a:rPr>
                        <a:t>15</a:t>
                      </a:r>
                      <a:endParaRPr lang="hu-H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93849384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algn="ctr" fontAlgn="b"/>
                      <a:r>
                        <a:rPr lang="hu-HU" sz="2200" u="none" strike="noStrike">
                          <a:effectLst/>
                        </a:rPr>
                        <a:t>7.</a:t>
                      </a:r>
                      <a:endParaRPr lang="hu-H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200" u="none" strike="noStrike" dirty="0" err="1">
                          <a:effectLst/>
                        </a:rPr>
                        <a:t>Exercise</a:t>
                      </a:r>
                      <a:r>
                        <a:rPr lang="hu-HU" sz="2200" u="none" strike="noStrike" dirty="0">
                          <a:effectLst/>
                        </a:rPr>
                        <a:t> </a:t>
                      </a:r>
                      <a:r>
                        <a:rPr lang="hu-HU" sz="2200" u="none" strike="noStrike" dirty="0" err="1">
                          <a:effectLst/>
                        </a:rPr>
                        <a:t>programs</a:t>
                      </a:r>
                      <a:endParaRPr lang="hu-H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200" u="none" strike="noStrike">
                          <a:effectLst/>
                        </a:rPr>
                        <a:t>10</a:t>
                      </a:r>
                      <a:endParaRPr lang="hu-H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47762583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algn="ctr" fontAlgn="b"/>
                      <a:r>
                        <a:rPr lang="hu-HU" sz="2200" u="none" strike="noStrike">
                          <a:effectLst/>
                        </a:rPr>
                        <a:t>8.</a:t>
                      </a:r>
                      <a:endParaRPr lang="hu-H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200" u="none" strike="noStrike" dirty="0" err="1">
                          <a:effectLst/>
                        </a:rPr>
                        <a:t>Lifestyle</a:t>
                      </a:r>
                      <a:r>
                        <a:rPr lang="hu-HU" sz="2200" u="none" strike="noStrike" dirty="0">
                          <a:effectLst/>
                        </a:rPr>
                        <a:t> </a:t>
                      </a:r>
                      <a:r>
                        <a:rPr lang="hu-HU" sz="2200" u="none" strike="noStrike" dirty="0" err="1">
                          <a:effectLst/>
                        </a:rPr>
                        <a:t>counseling</a:t>
                      </a:r>
                      <a:endParaRPr lang="hu-H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200" u="none" strike="noStrike">
                          <a:effectLst/>
                        </a:rPr>
                        <a:t>8</a:t>
                      </a:r>
                      <a:endParaRPr lang="hu-H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53575969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algn="ctr" fontAlgn="b"/>
                      <a:r>
                        <a:rPr lang="hu-HU" sz="2200" u="none" strike="noStrike">
                          <a:effectLst/>
                        </a:rPr>
                        <a:t>9.</a:t>
                      </a:r>
                      <a:endParaRPr lang="hu-H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200" u="none" strike="noStrike" dirty="0">
                          <a:effectLst/>
                        </a:rPr>
                        <a:t>Diabetes Club</a:t>
                      </a:r>
                      <a:endParaRPr lang="hu-H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200" u="none" strike="noStrike" dirty="0">
                          <a:effectLst/>
                        </a:rPr>
                        <a:t>8</a:t>
                      </a:r>
                      <a:endParaRPr lang="hu-H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40073988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algn="ctr" fontAlgn="b"/>
                      <a:r>
                        <a:rPr lang="hu-HU" sz="2200" u="none" strike="noStrike">
                          <a:effectLst/>
                        </a:rPr>
                        <a:t>10.</a:t>
                      </a:r>
                      <a:endParaRPr lang="hu-H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200" u="none" strike="noStrike" dirty="0" err="1">
                          <a:effectLst/>
                        </a:rPr>
                        <a:t>Yoga</a:t>
                      </a:r>
                      <a:endParaRPr lang="hu-H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200" u="none" strike="noStrike" dirty="0">
                          <a:effectLst/>
                        </a:rPr>
                        <a:t>7</a:t>
                      </a:r>
                      <a:endParaRPr lang="hu-H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83078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015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3478C8AD-BE9D-4484-AAAA-65D26DABA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903" y="0"/>
            <a:ext cx="10048194" cy="586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27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E6E4BE84-AA69-4D2E-8EFD-21D9076D8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823" y="263916"/>
            <a:ext cx="9756258" cy="5650528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E8FC456C-7EA4-47F1-B943-7B7A760E7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76" y="802982"/>
            <a:ext cx="2469094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89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65C976D3-0975-4389-8602-B33A265EB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510" y="309147"/>
            <a:ext cx="9771335" cy="5708553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952078CD-FFE8-4598-84AA-16BB9F882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214" y="1157592"/>
            <a:ext cx="2141057" cy="276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25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20DB17AE-BBA3-44E8-9805-AF960E77A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682" y="97277"/>
            <a:ext cx="8217121" cy="5906668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038C03E0-1817-4BCF-9872-13157C1B8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82" y="1658368"/>
            <a:ext cx="2469094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66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CD8CF580-48D6-4C72-878A-953E9681F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898" y="122665"/>
            <a:ext cx="8166948" cy="589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65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081F399-DCD0-4EED-BF4E-8415EC513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60" y="64570"/>
            <a:ext cx="4549534" cy="3025402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8850CA25-7B62-4E32-823E-35F818D2C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274" y="97227"/>
            <a:ext cx="4557155" cy="3033023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38B3A7F6-E28E-4F07-ADE1-51B2B774B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9473" y="3162907"/>
            <a:ext cx="4526672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03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Nincs elérhető leírás.">
            <a:extLst>
              <a:ext uri="{FF2B5EF4-FFF2-40B4-BE49-F238E27FC236}">
                <a16:creationId xmlns:a16="http://schemas.microsoft.com/office/drawing/2014/main" id="{609DF689-0B9F-4E3C-9D6C-37CCCCA9C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365" y="217838"/>
            <a:ext cx="4264572" cy="568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ACABF28C-A411-4123-A220-2E2032F7FEA7}"/>
              </a:ext>
            </a:extLst>
          </p:cNvPr>
          <p:cNvSpPr txBox="1"/>
          <p:nvPr/>
        </p:nvSpPr>
        <p:spPr>
          <a:xfrm>
            <a:off x="399393" y="1457682"/>
            <a:ext cx="6138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300" b="1" dirty="0">
                <a:cs typeface="Arial" panose="020B0604020202020204" pitchFamily="34" charset="0"/>
              </a:rPr>
              <a:t>EFI = Health </a:t>
            </a:r>
            <a:r>
              <a:rPr lang="hu-HU" sz="3300" b="1" dirty="0" err="1">
                <a:cs typeface="Arial" panose="020B0604020202020204" pitchFamily="34" charset="0"/>
              </a:rPr>
              <a:t>Development</a:t>
            </a:r>
            <a:r>
              <a:rPr lang="hu-HU" sz="3300" b="1" dirty="0">
                <a:cs typeface="Arial" panose="020B0604020202020204" pitchFamily="34" charset="0"/>
              </a:rPr>
              <a:t> Office (HDO)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0A5183DA-6D91-4087-BD59-64EA6F424109}"/>
              </a:ext>
            </a:extLst>
          </p:cNvPr>
          <p:cNvSpPr txBox="1"/>
          <p:nvPr/>
        </p:nvSpPr>
        <p:spPr>
          <a:xfrm>
            <a:off x="1298027" y="2872578"/>
            <a:ext cx="43407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i="1" dirty="0">
                <a:cs typeface="Arial" panose="020B0604020202020204" pitchFamily="34" charset="0"/>
              </a:rPr>
              <a:t>„</a:t>
            </a:r>
            <a:r>
              <a:rPr lang="hu-HU" sz="3000" i="1" dirty="0" err="1">
                <a:cs typeface="Arial" panose="020B0604020202020204" pitchFamily="34" charset="0"/>
              </a:rPr>
              <a:t>Somewhere</a:t>
            </a:r>
            <a:r>
              <a:rPr lang="hu-HU" sz="3000" i="1" dirty="0">
                <a:cs typeface="Arial" panose="020B0604020202020204" pitchFamily="34" charset="0"/>
              </a:rPr>
              <a:t> in Europe….”</a:t>
            </a:r>
          </a:p>
        </p:txBody>
      </p:sp>
    </p:spTree>
    <p:extLst>
      <p:ext uri="{BB962C8B-B14F-4D97-AF65-F5344CB8AC3E}">
        <p14:creationId xmlns:p14="http://schemas.microsoft.com/office/powerpoint/2010/main" val="161476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84AC965-DE38-47C8-8D73-FB0230598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The </a:t>
            </a:r>
            <a:r>
              <a:rPr lang="hu-HU" dirty="0" err="1"/>
              <a:t>significance</a:t>
            </a:r>
            <a:r>
              <a:rPr lang="hu-HU" dirty="0"/>
              <a:t> </a:t>
            </a:r>
            <a:r>
              <a:rPr lang="hu-HU" dirty="0" err="1"/>
              <a:t>communication</a:t>
            </a:r>
            <a:r>
              <a:rPr lang="hu-HU" dirty="0"/>
              <a:t> </a:t>
            </a:r>
            <a:r>
              <a:rPr lang="hu-HU" dirty="0" err="1"/>
              <a:t>provided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HDO in </a:t>
            </a:r>
            <a:r>
              <a:rPr lang="hu-HU" dirty="0" err="1"/>
              <a:t>health</a:t>
            </a:r>
            <a:r>
              <a:rPr lang="hu-HU" dirty="0"/>
              <a:t> </a:t>
            </a:r>
            <a:r>
              <a:rPr lang="hu-HU" dirty="0" err="1"/>
              <a:t>prevention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elderly</a:t>
            </a: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EB8893E-DABF-4818-83CD-769462FEE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4102"/>
            <a:ext cx="12192000" cy="325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51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/>
              <a:t>Summary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Hungary's population is </a:t>
            </a:r>
            <a:r>
              <a:rPr lang="en-US" dirty="0">
                <a:highlight>
                  <a:srgbClr val="000080"/>
                </a:highlight>
              </a:rPr>
              <a:t>aging</a:t>
            </a:r>
            <a:r>
              <a:rPr lang="en-US" dirty="0"/>
              <a:t>, making </a:t>
            </a:r>
            <a:r>
              <a:rPr lang="en-US" dirty="0">
                <a:highlight>
                  <a:srgbClr val="000080"/>
                </a:highlight>
              </a:rPr>
              <a:t>health prevention </a:t>
            </a:r>
            <a:r>
              <a:rPr lang="en-US" dirty="0"/>
              <a:t>increasingly </a:t>
            </a:r>
            <a:r>
              <a:rPr lang="en-US" dirty="0">
                <a:highlight>
                  <a:srgbClr val="000080"/>
                </a:highlight>
              </a:rPr>
              <a:t>important</a:t>
            </a:r>
            <a:r>
              <a:rPr lang="en-US" dirty="0"/>
              <a:t> in old age as well.</a:t>
            </a:r>
            <a:endParaRPr lang="hu-HU" dirty="0"/>
          </a:p>
          <a:p>
            <a:pPr lvl="0"/>
            <a:r>
              <a:rPr lang="en-US" dirty="0"/>
              <a:t>In the HDO's clientele, the proportion of elderly is significant, with on average </a:t>
            </a:r>
            <a:r>
              <a:rPr lang="en-US" dirty="0">
                <a:highlight>
                  <a:srgbClr val="000080"/>
                </a:highlight>
              </a:rPr>
              <a:t>every second </a:t>
            </a:r>
            <a:r>
              <a:rPr lang="hu-HU" dirty="0" err="1">
                <a:highlight>
                  <a:srgbClr val="000080"/>
                </a:highlight>
              </a:rPr>
              <a:t>client</a:t>
            </a:r>
            <a:r>
              <a:rPr lang="en-US" dirty="0">
                <a:highlight>
                  <a:srgbClr val="000080"/>
                </a:highlight>
              </a:rPr>
              <a:t> being over 60 years </a:t>
            </a:r>
            <a:r>
              <a:rPr lang="en-US" dirty="0"/>
              <a:t>old.</a:t>
            </a:r>
            <a:endParaRPr lang="hu-HU" dirty="0"/>
          </a:p>
          <a:p>
            <a:pPr lvl="0"/>
            <a:r>
              <a:rPr lang="en-US" dirty="0"/>
              <a:t>The distribution and concentration of </a:t>
            </a:r>
            <a:r>
              <a:rPr lang="en-US" dirty="0">
                <a:highlight>
                  <a:srgbClr val="000080"/>
                </a:highlight>
              </a:rPr>
              <a:t>HDO offices </a:t>
            </a:r>
            <a:r>
              <a:rPr lang="en-US" dirty="0"/>
              <a:t>make them </a:t>
            </a:r>
            <a:r>
              <a:rPr lang="en-US" dirty="0">
                <a:highlight>
                  <a:srgbClr val="000080"/>
                </a:highlight>
              </a:rPr>
              <a:t>suitable</a:t>
            </a:r>
            <a:r>
              <a:rPr lang="en-US" dirty="0"/>
              <a:t> for serving the health </a:t>
            </a:r>
            <a:r>
              <a:rPr lang="en-US" dirty="0">
                <a:highlight>
                  <a:srgbClr val="000080"/>
                </a:highlight>
              </a:rPr>
              <a:t>prevention needs of the elderly</a:t>
            </a:r>
            <a:r>
              <a:rPr lang="en-US" dirty="0"/>
              <a:t>.</a:t>
            </a:r>
            <a:endParaRPr lang="hu-HU" dirty="0"/>
          </a:p>
          <a:p>
            <a:pPr lvl="0"/>
            <a:r>
              <a:rPr lang="en-US" dirty="0"/>
              <a:t>The </a:t>
            </a:r>
            <a:r>
              <a:rPr lang="hu-HU" dirty="0">
                <a:highlight>
                  <a:srgbClr val="000080"/>
                </a:highlight>
              </a:rPr>
              <a:t>HDO </a:t>
            </a:r>
            <a:r>
              <a:rPr lang="en-US" dirty="0">
                <a:highlight>
                  <a:srgbClr val="000080"/>
                </a:highlight>
              </a:rPr>
              <a:t>offices provide </a:t>
            </a:r>
            <a:r>
              <a:rPr lang="en-US" dirty="0"/>
              <a:t>different prevention programs for the </a:t>
            </a:r>
            <a:r>
              <a:rPr lang="en-US" dirty="0">
                <a:highlight>
                  <a:srgbClr val="000080"/>
                </a:highlight>
              </a:rPr>
              <a:t>elderly</a:t>
            </a:r>
            <a:r>
              <a:rPr lang="en-US" dirty="0"/>
              <a:t>, which is confirmed by the graph representing the information communication. </a:t>
            </a:r>
            <a:endParaRPr lang="hu-HU" dirty="0"/>
          </a:p>
          <a:p>
            <a:pPr lvl="0"/>
            <a:r>
              <a:rPr lang="en-US" dirty="0"/>
              <a:t>It is important to note that </a:t>
            </a:r>
            <a:r>
              <a:rPr lang="en-US" dirty="0">
                <a:highlight>
                  <a:srgbClr val="000080"/>
                </a:highlight>
              </a:rPr>
              <a:t>there is no communication between the HDOs</a:t>
            </a:r>
            <a:r>
              <a:rPr lang="en-US" dirty="0"/>
              <a:t>, and the </a:t>
            </a:r>
            <a:r>
              <a:rPr lang="en-US" dirty="0">
                <a:highlight>
                  <a:srgbClr val="000080"/>
                </a:highlight>
              </a:rPr>
              <a:t>graph indicates a star topology</a:t>
            </a:r>
            <a:r>
              <a:rPr lang="en-US" dirty="0"/>
              <a:t>.</a:t>
            </a:r>
            <a:endParaRPr lang="hu-HU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750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0"/>
          </p:nvPr>
        </p:nvSpPr>
        <p:spPr>
          <a:xfrm>
            <a:off x="1635868" y="1511509"/>
            <a:ext cx="8920264" cy="3206405"/>
          </a:xfrm>
        </p:spPr>
        <p:txBody>
          <a:bodyPr/>
          <a:lstStyle/>
          <a:p>
            <a:r>
              <a:rPr lang="en-US" sz="2600" b="1" i="1" dirty="0"/>
              <a:t>Although the topology and distribution of service organizations vary from country to country,</a:t>
            </a:r>
            <a:r>
              <a:rPr lang="hu-HU" sz="2600" b="1" i="1" dirty="0"/>
              <a:t> </a:t>
            </a:r>
            <a:r>
              <a:rPr lang="en-US" sz="2600" b="1" i="1" dirty="0"/>
              <a:t>the goal remains the same.</a:t>
            </a:r>
            <a:endParaRPr lang="hu-HU" sz="2600" b="1" i="1" dirty="0"/>
          </a:p>
          <a:p>
            <a:endParaRPr lang="hu-HU" sz="2600" b="1" i="1" dirty="0"/>
          </a:p>
          <a:p>
            <a:r>
              <a:rPr lang="en-US" sz="2600" b="1" i="1" dirty="0"/>
              <a:t>The only question is whether the organization's topology is suitable for serving the health prevention needs of the elderly?</a:t>
            </a:r>
            <a:endParaRPr lang="hu-HU" sz="2600" b="1" i="1" dirty="0"/>
          </a:p>
          <a:p>
            <a:endParaRPr lang="hu-HU" sz="2600" b="1" i="1" dirty="0"/>
          </a:p>
          <a:p>
            <a:r>
              <a:rPr lang="en-US" sz="2600" b="1" i="1" dirty="0">
                <a:highlight>
                  <a:srgbClr val="000080"/>
                </a:highlight>
              </a:rPr>
              <a:t>How can we measure it?</a:t>
            </a:r>
          </a:p>
        </p:txBody>
      </p:sp>
    </p:spTree>
    <p:extLst>
      <p:ext uri="{BB962C8B-B14F-4D97-AF65-F5344CB8AC3E}">
        <p14:creationId xmlns:p14="http://schemas.microsoft.com/office/powerpoint/2010/main" val="2806026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6"/>
          <p:cNvSpPr>
            <a:spLocks noGrp="1"/>
          </p:cNvSpPr>
          <p:nvPr>
            <p:ph type="body" sz="quarter" idx="12"/>
          </p:nvPr>
        </p:nvSpPr>
        <p:spPr>
          <a:xfrm>
            <a:off x="1689371" y="1071042"/>
            <a:ext cx="9144000" cy="1123815"/>
          </a:xfrm>
        </p:spPr>
        <p:txBody>
          <a:bodyPr/>
          <a:lstStyle/>
          <a:p>
            <a:r>
              <a:rPr lang="hu-HU" dirty="0" err="1"/>
              <a:t>Thank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your</a:t>
            </a:r>
            <a:r>
              <a:rPr lang="hu-HU" dirty="0"/>
              <a:t> </a:t>
            </a:r>
            <a:r>
              <a:rPr lang="hu-HU" dirty="0" err="1"/>
              <a:t>attention</a:t>
            </a:r>
            <a:r>
              <a:rPr lang="hu-HU" dirty="0"/>
              <a:t>!</a:t>
            </a:r>
            <a:endParaRPr lang="en-GB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0"/>
          </p:nvPr>
        </p:nvSpPr>
        <p:spPr>
          <a:xfrm>
            <a:off x="1524000" y="5288929"/>
            <a:ext cx="9144000" cy="316208"/>
          </a:xfrm>
        </p:spPr>
        <p:txBody>
          <a:bodyPr/>
          <a:lstStyle/>
          <a:p>
            <a:r>
              <a:rPr lang="hu-HU" dirty="0"/>
              <a:t>Peter Domjan</a:t>
            </a:r>
          </a:p>
          <a:p>
            <a:r>
              <a:rPr lang="hu-HU" dirty="0"/>
              <a:t>domjan.peter@phd.semmelweis.hu</a:t>
            </a:r>
            <a:endParaRPr lang="en-GB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A27CB06C-6F46-48BC-841C-679B62ABDE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174" y="2791067"/>
            <a:ext cx="1901651" cy="190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17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Introduction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23025" y="5395677"/>
            <a:ext cx="10515600" cy="43119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b="1" dirty="0"/>
              <a:t>The </a:t>
            </a:r>
            <a:r>
              <a:rPr lang="hu-HU" b="1" dirty="0" err="1"/>
              <a:t>key</a:t>
            </a:r>
            <a:r>
              <a:rPr lang="hu-HU" b="1" dirty="0"/>
              <a:t> is </a:t>
            </a:r>
            <a:r>
              <a:rPr lang="hu-HU" b="1" dirty="0" err="1"/>
              <a:t>the</a:t>
            </a:r>
            <a:r>
              <a:rPr lang="hu-HU" b="1" dirty="0"/>
              <a:t> Health </a:t>
            </a:r>
            <a:r>
              <a:rPr lang="hu-HU" b="1" dirty="0" err="1"/>
              <a:t>Development</a:t>
            </a:r>
            <a:r>
              <a:rPr lang="hu-HU" b="1" dirty="0"/>
              <a:t> </a:t>
            </a:r>
            <a:r>
              <a:rPr lang="hu-HU" b="1" dirty="0" err="1"/>
              <a:t>Offices</a:t>
            </a:r>
            <a:r>
              <a:rPr lang="hu-HU" b="1" dirty="0"/>
              <a:t> (HDO) </a:t>
            </a:r>
            <a:r>
              <a:rPr lang="hu-HU" b="1" dirty="0" err="1"/>
              <a:t>as</a:t>
            </a:r>
            <a:r>
              <a:rPr lang="hu-HU" b="1" dirty="0"/>
              <a:t> </a:t>
            </a:r>
            <a:r>
              <a:rPr lang="hu-HU" b="1" dirty="0" err="1"/>
              <a:t>health</a:t>
            </a:r>
            <a:r>
              <a:rPr lang="hu-HU" b="1" dirty="0"/>
              <a:t> </a:t>
            </a:r>
            <a:r>
              <a:rPr lang="hu-HU" b="1" dirty="0" err="1"/>
              <a:t>prevention</a:t>
            </a:r>
            <a:r>
              <a:rPr lang="hu-HU" b="1" dirty="0"/>
              <a:t> </a:t>
            </a:r>
            <a:r>
              <a:rPr lang="hu-HU" b="1" dirty="0" err="1"/>
              <a:t>service</a:t>
            </a:r>
            <a:r>
              <a:rPr lang="hu-HU" b="1" dirty="0"/>
              <a:t> </a:t>
            </a:r>
            <a:r>
              <a:rPr lang="hu-HU" b="1" dirty="0" err="1"/>
              <a:t>provider</a:t>
            </a:r>
            <a:endParaRPr lang="hu-HU" b="1" dirty="0"/>
          </a:p>
          <a:p>
            <a:endParaRPr lang="hu-HU" dirty="0"/>
          </a:p>
        </p:txBody>
      </p:sp>
      <p:pic>
        <p:nvPicPr>
          <p:cNvPr id="4" name="Picture 6" descr="Ingyenes stockfotó beltéri, derékig érő lövés, élelmiszer témában Stockfotó">
            <a:extLst>
              <a:ext uri="{FF2B5EF4-FFF2-40B4-BE49-F238E27FC236}">
                <a16:creationId xmlns:a16="http://schemas.microsoft.com/office/drawing/2014/main" id="{05346E81-0C07-4BE0-8251-D305BA3B4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38514"/>
            <a:ext cx="2600448" cy="189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ngyenes stockfotó aerobic, aktív, aktivitás témában Stockfotó">
            <a:extLst>
              <a:ext uri="{FF2B5EF4-FFF2-40B4-BE49-F238E27FC236}">
                <a16:creationId xmlns:a16="http://schemas.microsoft.com/office/drawing/2014/main" id="{5B2F5780-39C1-4CCE-A0B3-F8FD28C1D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42" y="2238514"/>
            <a:ext cx="2843075" cy="189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ngyenes stockfotó ászana, beltéri, éberség témában Stockfotó">
            <a:extLst>
              <a:ext uri="{FF2B5EF4-FFF2-40B4-BE49-F238E27FC236}">
                <a16:creationId xmlns:a16="http://schemas.microsoft.com/office/drawing/2014/main" id="{8ECF4041-89E1-4D67-9FDD-54DD9840E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111" y="2203068"/>
            <a:ext cx="2949412" cy="196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5B0D1776-E22D-4BA1-8DF1-D5DF081AB545}"/>
              </a:ext>
            </a:extLst>
          </p:cNvPr>
          <p:cNvSpPr txBox="1"/>
          <p:nvPr/>
        </p:nvSpPr>
        <p:spPr>
          <a:xfrm>
            <a:off x="1481962" y="4386186"/>
            <a:ext cx="1312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DIETETCIAN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E7639FE8-6D04-4E21-B215-6571A0072F20}"/>
              </a:ext>
            </a:extLst>
          </p:cNvPr>
          <p:cNvSpPr txBox="1"/>
          <p:nvPr/>
        </p:nvSpPr>
        <p:spPr>
          <a:xfrm>
            <a:off x="4904248" y="4386186"/>
            <a:ext cx="1937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PHYSIOTHERAPIST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10ECE1E8-C945-45A4-B5F7-C903C0280BEC}"/>
              </a:ext>
            </a:extLst>
          </p:cNvPr>
          <p:cNvSpPr txBox="1"/>
          <p:nvPr/>
        </p:nvSpPr>
        <p:spPr>
          <a:xfrm>
            <a:off x="8204571" y="4312391"/>
            <a:ext cx="3334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MENTAL HEALTH PROFESSIONAL,</a:t>
            </a:r>
          </a:p>
          <a:p>
            <a:pPr algn="ctr"/>
            <a:r>
              <a:rPr lang="hu-HU" b="1" dirty="0"/>
              <a:t>PSYCHOLOGIST</a:t>
            </a:r>
          </a:p>
        </p:txBody>
      </p:sp>
    </p:spTree>
    <p:extLst>
      <p:ext uri="{BB962C8B-B14F-4D97-AF65-F5344CB8AC3E}">
        <p14:creationId xmlns:p14="http://schemas.microsoft.com/office/powerpoint/2010/main" val="537985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217E5B-8B4A-459C-A0CD-9A3AACD92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08"/>
            <a:ext cx="10515600" cy="1325563"/>
          </a:xfrm>
        </p:spPr>
        <p:txBody>
          <a:bodyPr/>
          <a:lstStyle/>
          <a:p>
            <a:r>
              <a:rPr lang="hu-HU" dirty="0" err="1"/>
              <a:t>Importance</a:t>
            </a:r>
            <a:r>
              <a:rPr lang="hu-HU" dirty="0"/>
              <a:t> of </a:t>
            </a:r>
            <a:r>
              <a:rPr lang="hu-HU" dirty="0" err="1"/>
              <a:t>Communication</a:t>
            </a:r>
            <a:endParaRPr lang="hu-HU" dirty="0"/>
          </a:p>
        </p:txBody>
      </p:sp>
      <p:sp>
        <p:nvSpPr>
          <p:cNvPr id="4" name="Folyamatábra: Dokumentum 3">
            <a:extLst>
              <a:ext uri="{FF2B5EF4-FFF2-40B4-BE49-F238E27FC236}">
                <a16:creationId xmlns:a16="http://schemas.microsoft.com/office/drawing/2014/main" id="{E0A0D501-D11E-4358-8959-9B82165EBCD9}"/>
              </a:ext>
            </a:extLst>
          </p:cNvPr>
          <p:cNvSpPr/>
          <p:nvPr/>
        </p:nvSpPr>
        <p:spPr>
          <a:xfrm>
            <a:off x="1595335" y="1515591"/>
            <a:ext cx="2616741" cy="1682886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b="1" dirty="0" err="1"/>
              <a:t>Communication</a:t>
            </a:r>
            <a:r>
              <a:rPr lang="hu-HU" sz="2500" b="1" dirty="0"/>
              <a:t> </a:t>
            </a:r>
            <a:r>
              <a:rPr lang="hu-HU" sz="2500" b="1" dirty="0" err="1"/>
              <a:t>Content</a:t>
            </a:r>
            <a:endParaRPr lang="hu-HU" sz="2500" b="1" dirty="0"/>
          </a:p>
        </p:txBody>
      </p:sp>
      <p:sp>
        <p:nvSpPr>
          <p:cNvPr id="7" name="Folyamatábra: Dokumentum 6">
            <a:extLst>
              <a:ext uri="{FF2B5EF4-FFF2-40B4-BE49-F238E27FC236}">
                <a16:creationId xmlns:a16="http://schemas.microsoft.com/office/drawing/2014/main" id="{266FA2AB-BDBC-4D35-894C-3DDF6FD29430}"/>
              </a:ext>
            </a:extLst>
          </p:cNvPr>
          <p:cNvSpPr/>
          <p:nvPr/>
        </p:nvSpPr>
        <p:spPr>
          <a:xfrm>
            <a:off x="7979925" y="1515591"/>
            <a:ext cx="2616741" cy="1682886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b="1" dirty="0" err="1"/>
              <a:t>Elderly</a:t>
            </a:r>
            <a:endParaRPr lang="hu-HU" sz="2500" b="1" dirty="0"/>
          </a:p>
          <a:p>
            <a:pPr algn="ctr"/>
            <a:r>
              <a:rPr lang="hu-HU" sz="2500" b="1" dirty="0"/>
              <a:t>(</a:t>
            </a:r>
            <a:r>
              <a:rPr lang="hu-HU" sz="2500" b="1" dirty="0" err="1"/>
              <a:t>target</a:t>
            </a:r>
            <a:r>
              <a:rPr lang="hu-HU" sz="2500" b="1" dirty="0"/>
              <a:t> </a:t>
            </a:r>
            <a:r>
              <a:rPr lang="hu-HU" sz="2500" b="1" dirty="0" err="1"/>
              <a:t>audiance</a:t>
            </a:r>
            <a:r>
              <a:rPr lang="hu-HU" sz="2500" b="1" dirty="0"/>
              <a:t>)</a:t>
            </a:r>
          </a:p>
        </p:txBody>
      </p:sp>
      <p:sp>
        <p:nvSpPr>
          <p:cNvPr id="8" name="Folyamatábra: Dokumentum 7">
            <a:extLst>
              <a:ext uri="{FF2B5EF4-FFF2-40B4-BE49-F238E27FC236}">
                <a16:creationId xmlns:a16="http://schemas.microsoft.com/office/drawing/2014/main" id="{DF7C05FE-2DD6-497E-A7D1-64742C7551B5}"/>
              </a:ext>
            </a:extLst>
          </p:cNvPr>
          <p:cNvSpPr/>
          <p:nvPr/>
        </p:nvSpPr>
        <p:spPr>
          <a:xfrm>
            <a:off x="7979925" y="4289897"/>
            <a:ext cx="2616741" cy="1682886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b="1" dirty="0" err="1"/>
              <a:t>Healthy</a:t>
            </a:r>
            <a:r>
              <a:rPr lang="hu-HU" sz="2500" b="1" dirty="0"/>
              <a:t> </a:t>
            </a:r>
            <a:r>
              <a:rPr lang="hu-HU" sz="2500" b="1" dirty="0" err="1"/>
              <a:t>Lifestyle</a:t>
            </a:r>
            <a:endParaRPr lang="hu-HU" sz="2500" b="1" dirty="0"/>
          </a:p>
        </p:txBody>
      </p:sp>
      <p:sp>
        <p:nvSpPr>
          <p:cNvPr id="9" name="Nyíl: szaggatott, jobbra mutató 8">
            <a:extLst>
              <a:ext uri="{FF2B5EF4-FFF2-40B4-BE49-F238E27FC236}">
                <a16:creationId xmlns:a16="http://schemas.microsoft.com/office/drawing/2014/main" id="{C67EA944-0654-4A4A-B77E-D191AD4B4DA5}"/>
              </a:ext>
            </a:extLst>
          </p:cNvPr>
          <p:cNvSpPr/>
          <p:nvPr/>
        </p:nvSpPr>
        <p:spPr>
          <a:xfrm rot="5400000">
            <a:off x="8860278" y="3382286"/>
            <a:ext cx="856034" cy="554476"/>
          </a:xfrm>
          <a:prstGeom prst="stripedRightArrow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0" name="Nyíl: szaggatott, jobbra mutató 9">
            <a:extLst>
              <a:ext uri="{FF2B5EF4-FFF2-40B4-BE49-F238E27FC236}">
                <a16:creationId xmlns:a16="http://schemas.microsoft.com/office/drawing/2014/main" id="{875B6E22-42FD-43E3-80F7-DAF134640795}"/>
              </a:ext>
            </a:extLst>
          </p:cNvPr>
          <p:cNvSpPr/>
          <p:nvPr/>
        </p:nvSpPr>
        <p:spPr>
          <a:xfrm>
            <a:off x="4803843" y="1890106"/>
            <a:ext cx="2616741" cy="554476"/>
          </a:xfrm>
          <a:prstGeom prst="stripedRightArrow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7EC6E6B5-9147-42FA-B9A3-70D469CBEBE0}"/>
              </a:ext>
            </a:extLst>
          </p:cNvPr>
          <p:cNvSpPr txBox="1"/>
          <p:nvPr/>
        </p:nvSpPr>
        <p:spPr>
          <a:xfrm>
            <a:off x="4849120" y="2436294"/>
            <a:ext cx="2528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/>
              <a:t>Communication</a:t>
            </a:r>
            <a:r>
              <a:rPr lang="hu-HU" b="1" dirty="0"/>
              <a:t> Channel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D938F121-43EF-4405-9A5D-1032DF63788E}"/>
              </a:ext>
            </a:extLst>
          </p:cNvPr>
          <p:cNvSpPr txBox="1"/>
          <p:nvPr/>
        </p:nvSpPr>
        <p:spPr>
          <a:xfrm>
            <a:off x="9565533" y="3393030"/>
            <a:ext cx="1574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/>
              <a:t>Internalization</a:t>
            </a:r>
            <a:endParaRPr lang="hu-HU" b="1" dirty="0"/>
          </a:p>
        </p:txBody>
      </p:sp>
      <p:sp>
        <p:nvSpPr>
          <p:cNvPr id="13" name="Nyíl: szaggatott, jobbra mutató 12">
            <a:extLst>
              <a:ext uri="{FF2B5EF4-FFF2-40B4-BE49-F238E27FC236}">
                <a16:creationId xmlns:a16="http://schemas.microsoft.com/office/drawing/2014/main" id="{49ED9F93-48A7-4D3F-921E-D54B17D82A59}"/>
              </a:ext>
            </a:extLst>
          </p:cNvPr>
          <p:cNvSpPr/>
          <p:nvPr/>
        </p:nvSpPr>
        <p:spPr>
          <a:xfrm rot="10800000">
            <a:off x="4849120" y="4854102"/>
            <a:ext cx="2616741" cy="554476"/>
          </a:xfrm>
          <a:prstGeom prst="stripedRightArrow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4" name="Folyamatábra: Dokumentum 13">
            <a:extLst>
              <a:ext uri="{FF2B5EF4-FFF2-40B4-BE49-F238E27FC236}">
                <a16:creationId xmlns:a16="http://schemas.microsoft.com/office/drawing/2014/main" id="{215848A2-1834-47C9-A5AA-5D7AFF414CF1}"/>
              </a:ext>
            </a:extLst>
          </p:cNvPr>
          <p:cNvSpPr/>
          <p:nvPr/>
        </p:nvSpPr>
        <p:spPr>
          <a:xfrm>
            <a:off x="1595335" y="4289897"/>
            <a:ext cx="2616741" cy="1682886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b="1" dirty="0" err="1"/>
              <a:t>Better</a:t>
            </a:r>
            <a:r>
              <a:rPr lang="hu-HU" sz="2500" b="1" dirty="0"/>
              <a:t> </a:t>
            </a:r>
            <a:r>
              <a:rPr lang="hu-HU" sz="2500" b="1" dirty="0" err="1"/>
              <a:t>Quality</a:t>
            </a:r>
            <a:r>
              <a:rPr lang="hu-HU" sz="2500" b="1" dirty="0"/>
              <a:t> </a:t>
            </a:r>
            <a:br>
              <a:rPr lang="hu-HU" sz="2500" b="1" dirty="0"/>
            </a:br>
            <a:r>
              <a:rPr lang="hu-HU" sz="2500" b="1" dirty="0"/>
              <a:t>of Life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ED58B7F5-D936-4915-A783-C55D2EB354DE}"/>
              </a:ext>
            </a:extLst>
          </p:cNvPr>
          <p:cNvSpPr txBox="1"/>
          <p:nvPr/>
        </p:nvSpPr>
        <p:spPr>
          <a:xfrm>
            <a:off x="4849120" y="5401791"/>
            <a:ext cx="2571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/>
              <a:t>Direct</a:t>
            </a:r>
            <a:r>
              <a:rPr lang="hu-HU" b="1" dirty="0"/>
              <a:t>, </a:t>
            </a:r>
            <a:r>
              <a:rPr lang="hu-HU" b="1" dirty="0" err="1"/>
              <a:t>Indirect</a:t>
            </a:r>
            <a:r>
              <a:rPr lang="hu-HU" b="1" dirty="0"/>
              <a:t> </a:t>
            </a:r>
            <a:r>
              <a:rPr lang="hu-HU" b="1" dirty="0" err="1"/>
              <a:t>Effect</a:t>
            </a:r>
            <a:endParaRPr lang="hu-HU" b="1" dirty="0"/>
          </a:p>
        </p:txBody>
      </p:sp>
      <p:sp>
        <p:nvSpPr>
          <p:cNvPr id="3" name="Tekercs: vízszintes 2">
            <a:extLst>
              <a:ext uri="{FF2B5EF4-FFF2-40B4-BE49-F238E27FC236}">
                <a16:creationId xmlns:a16="http://schemas.microsoft.com/office/drawing/2014/main" id="{0E4E537B-51EB-44B0-BF5F-954B9A1B3414}"/>
              </a:ext>
            </a:extLst>
          </p:cNvPr>
          <p:cNvSpPr/>
          <p:nvPr/>
        </p:nvSpPr>
        <p:spPr>
          <a:xfrm>
            <a:off x="1186775" y="1203344"/>
            <a:ext cx="2363822" cy="624493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>
                    <a:lumMod val="75000"/>
                  </a:schemeClr>
                </a:solidFill>
              </a:rPr>
              <a:t>Health </a:t>
            </a:r>
            <a:r>
              <a:rPr lang="hu-HU" b="1" dirty="0" err="1">
                <a:solidFill>
                  <a:schemeClr val="tx2">
                    <a:lumMod val="75000"/>
                  </a:schemeClr>
                </a:solidFill>
              </a:rPr>
              <a:t>Promotion</a:t>
            </a:r>
            <a:endParaRPr lang="hu-H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982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>
            <a:extLst>
              <a:ext uri="{FF2B5EF4-FFF2-40B4-BE49-F238E27FC236}">
                <a16:creationId xmlns:a16="http://schemas.microsoft.com/office/drawing/2014/main" id="{76DF544F-9288-4728-983A-224841D0216C}"/>
              </a:ext>
            </a:extLst>
          </p:cNvPr>
          <p:cNvSpPr txBox="1"/>
          <p:nvPr/>
        </p:nvSpPr>
        <p:spPr>
          <a:xfrm>
            <a:off x="145915" y="5688379"/>
            <a:ext cx="118472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500" i="1" dirty="0">
                <a:cs typeface="Arial" panose="020B0604020202020204" pitchFamily="34" charset="0"/>
              </a:rPr>
              <a:t>https://www.ksh.hu/interaktiv/korfak/orszag.html (14.04.2024) 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FA3B4815-B7BF-4146-AA89-1E59DAC89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503" y="63117"/>
            <a:ext cx="9328826" cy="5594487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408DDC00-87DF-428D-9EA4-13FFD963A761}"/>
              </a:ext>
            </a:extLst>
          </p:cNvPr>
          <p:cNvSpPr txBox="1"/>
          <p:nvPr/>
        </p:nvSpPr>
        <p:spPr>
          <a:xfrm>
            <a:off x="4017523" y="2675693"/>
            <a:ext cx="12256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err="1"/>
              <a:t>Males</a:t>
            </a:r>
            <a:endParaRPr lang="hu-HU" sz="2000" b="1" dirty="0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C6D16B18-75E6-41AD-9FC9-D3A126125BCD}"/>
              </a:ext>
            </a:extLst>
          </p:cNvPr>
          <p:cNvSpPr txBox="1"/>
          <p:nvPr/>
        </p:nvSpPr>
        <p:spPr>
          <a:xfrm>
            <a:off x="6429983" y="2675693"/>
            <a:ext cx="12256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err="1"/>
              <a:t>Females</a:t>
            </a:r>
            <a:endParaRPr lang="hu-HU" sz="2000" b="1" dirty="0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ED088BD4-1DE7-4321-A9F3-F864DC4031B0}"/>
              </a:ext>
            </a:extLst>
          </p:cNvPr>
          <p:cNvSpPr txBox="1"/>
          <p:nvPr/>
        </p:nvSpPr>
        <p:spPr>
          <a:xfrm>
            <a:off x="1053827" y="5411383"/>
            <a:ext cx="168937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dirty="0" err="1">
                <a:solidFill>
                  <a:schemeClr val="tx1">
                    <a:lumMod val="50000"/>
                  </a:schemeClr>
                </a:solidFill>
              </a:rPr>
              <a:t>thousand</a:t>
            </a:r>
            <a:r>
              <a:rPr lang="hu-HU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400" dirty="0" err="1">
                <a:solidFill>
                  <a:schemeClr val="tx1">
                    <a:lumMod val="50000"/>
                  </a:schemeClr>
                </a:solidFill>
              </a:rPr>
              <a:t>people</a:t>
            </a:r>
            <a:endParaRPr lang="hu-HU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E7B98BA7-BA8B-4F23-87D7-83BF628E2245}"/>
              </a:ext>
            </a:extLst>
          </p:cNvPr>
          <p:cNvSpPr txBox="1"/>
          <p:nvPr/>
        </p:nvSpPr>
        <p:spPr>
          <a:xfrm>
            <a:off x="9079146" y="5411383"/>
            <a:ext cx="168937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dirty="0" err="1">
                <a:solidFill>
                  <a:schemeClr val="tx1">
                    <a:lumMod val="50000"/>
                  </a:schemeClr>
                </a:solidFill>
              </a:rPr>
              <a:t>thousand</a:t>
            </a:r>
            <a:r>
              <a:rPr lang="hu-HU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400" dirty="0" err="1">
                <a:solidFill>
                  <a:schemeClr val="tx1">
                    <a:lumMod val="50000"/>
                  </a:schemeClr>
                </a:solidFill>
              </a:rPr>
              <a:t>people</a:t>
            </a:r>
            <a:endParaRPr lang="hu-HU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760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>
            <a:extLst>
              <a:ext uri="{FF2B5EF4-FFF2-40B4-BE49-F238E27FC236}">
                <a16:creationId xmlns:a16="http://schemas.microsoft.com/office/drawing/2014/main" id="{19422876-C671-4468-85D9-33E7EF445F2C}"/>
              </a:ext>
            </a:extLst>
          </p:cNvPr>
          <p:cNvSpPr txBox="1"/>
          <p:nvPr/>
        </p:nvSpPr>
        <p:spPr>
          <a:xfrm>
            <a:off x="585795" y="5657604"/>
            <a:ext cx="1135977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00" dirty="0"/>
              <a:t>Data collected from </a:t>
            </a:r>
            <a:r>
              <a:rPr lang="hu-HU" sz="1900" dirty="0"/>
              <a:t>a</a:t>
            </a:r>
            <a:r>
              <a:rPr lang="en-US" sz="1900" dirty="0"/>
              <a:t> questionnaire filled out by 44 Health Development Offices (HDOs) out of 108.</a:t>
            </a:r>
            <a:r>
              <a:rPr lang="hu-HU" sz="1900" dirty="0"/>
              <a:t> </a:t>
            </a:r>
            <a:r>
              <a:rPr lang="hu-HU" sz="1900" i="1" dirty="0">
                <a:cs typeface="Arial" panose="020B0604020202020204" pitchFamily="34" charset="0"/>
              </a:rPr>
              <a:t>(N=108, n=44)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8451643-40C6-4730-AACE-ECF1C2169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882" y="208643"/>
            <a:ext cx="7432235" cy="522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75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5E88FAD9-680B-440A-8070-6BACB41A4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u-HU" dirty="0" err="1"/>
              <a:t>Geographical</a:t>
            </a:r>
            <a:r>
              <a:rPr lang="hu-HU" dirty="0"/>
              <a:t> </a:t>
            </a:r>
            <a:r>
              <a:rPr lang="hu-HU" dirty="0" err="1"/>
              <a:t>Placement</a:t>
            </a:r>
            <a:r>
              <a:rPr lang="hu-HU" dirty="0"/>
              <a:t> of </a:t>
            </a:r>
            <a:r>
              <a:rPr lang="hu-HU" dirty="0" err="1"/>
              <a:t>HDOs</a:t>
            </a:r>
            <a:r>
              <a:rPr lang="hu-HU" dirty="0"/>
              <a:t> in Hungary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508A25A5-DB12-480C-9095-81E4FA8B86B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50" y="1552751"/>
            <a:ext cx="9258711" cy="39725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76DF544F-9288-4728-983A-224841D0216C}"/>
              </a:ext>
            </a:extLst>
          </p:cNvPr>
          <p:cNvSpPr txBox="1"/>
          <p:nvPr/>
        </p:nvSpPr>
        <p:spPr>
          <a:xfrm>
            <a:off x="585795" y="5657604"/>
            <a:ext cx="11359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i="1" dirty="0" err="1">
                <a:cs typeface="Arial" panose="020B0604020202020204" pitchFamily="34" charset="0"/>
              </a:rPr>
              <a:t>Analysis</a:t>
            </a:r>
            <a:r>
              <a:rPr lang="hu-HU" sz="2000" i="1" dirty="0">
                <a:cs typeface="Arial" panose="020B0604020202020204" pitchFamily="34" charset="0"/>
              </a:rPr>
              <a:t> </a:t>
            </a:r>
            <a:r>
              <a:rPr lang="hu-HU" sz="2000" i="1" dirty="0" err="1">
                <a:cs typeface="Arial" panose="020B0604020202020204" pitchFamily="34" charset="0"/>
              </a:rPr>
              <a:t>conducted</a:t>
            </a:r>
            <a:r>
              <a:rPr lang="hu-HU" sz="2000" i="1" dirty="0">
                <a:cs typeface="Arial" panose="020B0604020202020204" pitchFamily="34" charset="0"/>
              </a:rPr>
              <a:t> </a:t>
            </a:r>
            <a:r>
              <a:rPr lang="hu-HU" sz="2000" i="1" dirty="0" err="1">
                <a:cs typeface="Arial" panose="020B0604020202020204" pitchFamily="34" charset="0"/>
              </a:rPr>
              <a:t>with</a:t>
            </a:r>
            <a:r>
              <a:rPr lang="hu-HU" sz="2000" i="1" dirty="0">
                <a:cs typeface="Arial" panose="020B0604020202020204" pitchFamily="34" charset="0"/>
              </a:rPr>
              <a:t> QGIS software </a:t>
            </a:r>
            <a:r>
              <a:rPr lang="hu-HU" sz="2000" i="1" dirty="0" err="1">
                <a:cs typeface="Arial" panose="020B0604020202020204" pitchFamily="34" charset="0"/>
              </a:rPr>
              <a:t>based</a:t>
            </a:r>
            <a:r>
              <a:rPr lang="hu-HU" sz="2000" i="1" dirty="0">
                <a:cs typeface="Arial" panose="020B0604020202020204" pitchFamily="34" charset="0"/>
              </a:rPr>
              <a:t> </a:t>
            </a:r>
            <a:r>
              <a:rPr lang="hu-HU" sz="2000" i="1" dirty="0" err="1">
                <a:cs typeface="Arial" panose="020B0604020202020204" pitchFamily="34" charset="0"/>
              </a:rPr>
              <a:t>on</a:t>
            </a:r>
            <a:r>
              <a:rPr lang="hu-HU" sz="2000" i="1" dirty="0">
                <a:cs typeface="Arial" panose="020B0604020202020204" pitchFamily="34" charset="0"/>
              </a:rPr>
              <a:t> NNK </a:t>
            </a:r>
            <a:r>
              <a:rPr lang="hu-HU" sz="2000" i="1" dirty="0" err="1">
                <a:cs typeface="Arial" panose="020B0604020202020204" pitchFamily="34" charset="0"/>
              </a:rPr>
              <a:t>geodata</a:t>
            </a:r>
            <a:r>
              <a:rPr lang="hu-HU" sz="2000" i="1" dirty="0">
                <a:cs typeface="Arial" panose="020B0604020202020204" pitchFamily="34" charset="0"/>
              </a:rPr>
              <a:t>, 01.2024 (N=108) </a:t>
            </a:r>
          </a:p>
        </p:txBody>
      </p:sp>
    </p:spTree>
    <p:extLst>
      <p:ext uri="{BB962C8B-B14F-4D97-AF65-F5344CB8AC3E}">
        <p14:creationId xmlns:p14="http://schemas.microsoft.com/office/powerpoint/2010/main" val="641063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1935D9D-DABE-4F6E-9E51-3795F8C5A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588" y="52041"/>
            <a:ext cx="9788824" cy="5605563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5655C7ED-745A-4042-A9CE-A979F2FFC752}"/>
              </a:ext>
            </a:extLst>
          </p:cNvPr>
          <p:cNvSpPr txBox="1"/>
          <p:nvPr/>
        </p:nvSpPr>
        <p:spPr>
          <a:xfrm>
            <a:off x="832228" y="5756995"/>
            <a:ext cx="11359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Data collected from 108 Health Development Offices (</a:t>
            </a:r>
            <a:r>
              <a:rPr lang="hu-HU" sz="2000" dirty="0" err="1"/>
              <a:t>HDOs</a:t>
            </a:r>
            <a:r>
              <a:rPr lang="en-US" sz="2000" dirty="0"/>
              <a:t>) across 19 counties and Budapest.</a:t>
            </a:r>
            <a:endParaRPr lang="hu-HU" sz="1900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520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5BFD1FA6-25B2-43D0-8ADC-2FD8AF98B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955" y="243800"/>
            <a:ext cx="9654089" cy="5342263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1BCEF1BE-C9CD-42C0-A71A-5A30A0AD3464}"/>
              </a:ext>
            </a:extLst>
          </p:cNvPr>
          <p:cNvSpPr txBox="1"/>
          <p:nvPr/>
        </p:nvSpPr>
        <p:spPr>
          <a:xfrm>
            <a:off x="585795" y="5657604"/>
            <a:ext cx="1135977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00" dirty="0"/>
              <a:t>Data collected from </a:t>
            </a:r>
            <a:r>
              <a:rPr lang="hu-HU" sz="1900" dirty="0"/>
              <a:t>a</a:t>
            </a:r>
            <a:r>
              <a:rPr lang="en-US" sz="1900" dirty="0"/>
              <a:t> questionnaire filled out by 44 Health Development Offices (HDOs) out of 108.</a:t>
            </a:r>
            <a:r>
              <a:rPr lang="hu-HU" sz="1900" dirty="0"/>
              <a:t> </a:t>
            </a:r>
            <a:r>
              <a:rPr lang="hu-HU" sz="1900" i="1" dirty="0">
                <a:cs typeface="Arial" panose="020B0604020202020204" pitchFamily="34" charset="0"/>
              </a:rPr>
              <a:t>(N=108, n=44) </a:t>
            </a:r>
          </a:p>
        </p:txBody>
      </p:sp>
    </p:spTree>
    <p:extLst>
      <p:ext uri="{BB962C8B-B14F-4D97-AF65-F5344CB8AC3E}">
        <p14:creationId xmlns:p14="http://schemas.microsoft.com/office/powerpoint/2010/main" val="434182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Semmelweis Egyetem">
      <a:dk1>
        <a:srgbClr val="242F62"/>
      </a:dk1>
      <a:lt1>
        <a:sysClr val="window" lastClr="FFFFFF"/>
      </a:lt1>
      <a:dk2>
        <a:srgbClr val="242F62"/>
      </a:dk2>
      <a:lt2>
        <a:srgbClr val="E3D496"/>
      </a:lt2>
      <a:accent1>
        <a:srgbClr val="B3A16E"/>
      </a:accent1>
      <a:accent2>
        <a:srgbClr val="E3D496"/>
      </a:accent2>
      <a:accent3>
        <a:srgbClr val="B3A16E"/>
      </a:accent3>
      <a:accent4>
        <a:srgbClr val="E3D496"/>
      </a:accent4>
      <a:accent5>
        <a:srgbClr val="B3A16E"/>
      </a:accent5>
      <a:accent6>
        <a:srgbClr val="E3D496"/>
      </a:accent6>
      <a:hlink>
        <a:srgbClr val="B3A16E"/>
      </a:hlink>
      <a:folHlink>
        <a:srgbClr val="B3A16E"/>
      </a:folHlink>
    </a:clrScheme>
    <a:fontScheme name="Long reformation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DDB0DDBD-6287-4501-BD40-D641BDBF5C6F}" vid="{15285A77-5A02-4D46-8F1F-1AC551FF6B67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HUN_PPT_sablon_1108</Template>
  <TotalTime>1612</TotalTime>
  <Words>629</Words>
  <Application>Microsoft Office PowerPoint</Application>
  <PresentationFormat>Szélesvásznú</PresentationFormat>
  <Paragraphs>136</Paragraphs>
  <Slides>23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7" baseType="lpstr">
      <vt:lpstr>Arial</vt:lpstr>
      <vt:lpstr>Calibri</vt:lpstr>
      <vt:lpstr>Montserrat</vt:lpstr>
      <vt:lpstr>Office-téma</vt:lpstr>
      <vt:lpstr>PowerPoint-bemutató</vt:lpstr>
      <vt:lpstr>PowerPoint-bemutató</vt:lpstr>
      <vt:lpstr>Introduction</vt:lpstr>
      <vt:lpstr>Importance of Communication</vt:lpstr>
      <vt:lpstr>PowerPoint-bemutató</vt:lpstr>
      <vt:lpstr>PowerPoint-bemutató</vt:lpstr>
      <vt:lpstr>Geographical Placement of HDOs in Hungary</vt:lpstr>
      <vt:lpstr>PowerPoint-bemutató</vt:lpstr>
      <vt:lpstr>PowerPoint-bemutató</vt:lpstr>
      <vt:lpstr>PowerPoint-bemutató</vt:lpstr>
      <vt:lpstr>Web Presence of Health Development Offices (HDOs)</vt:lpstr>
      <vt:lpstr>Most Frequently Advertised Health Prevention Programs by HDOs on Facebook</vt:lpstr>
      <vt:lpstr>Most Frequently Advertised Health Prevention Programs by HDOs on Their Homepage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The significance communication provided by the HDO in health prevention for elderly</vt:lpstr>
      <vt:lpstr>Summary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címe</dc:title>
  <dc:creator>Pátrovics András Rodrigó</dc:creator>
  <cp:lastModifiedBy>Anonymus</cp:lastModifiedBy>
  <cp:revision>134</cp:revision>
  <dcterms:created xsi:type="dcterms:W3CDTF">2021-11-08T12:50:52Z</dcterms:created>
  <dcterms:modified xsi:type="dcterms:W3CDTF">2024-07-09T17:22:33Z</dcterms:modified>
</cp:coreProperties>
</file>