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59" r:id="rId4"/>
    <p:sldId id="262" r:id="rId5"/>
    <p:sldId id="260" r:id="rId6"/>
    <p:sldId id="264" r:id="rId7"/>
    <p:sldId id="263" r:id="rId8"/>
    <p:sldId id="270" r:id="rId9"/>
    <p:sldId id="266" r:id="rId10"/>
    <p:sldId id="267" r:id="rId11"/>
    <p:sldId id="268" r:id="rId12"/>
    <p:sldId id="26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5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57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81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86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4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38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14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66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28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06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7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E87FCB-0F3C-4371-856A-85B9C7405DDB}" type="datetimeFigureOut">
              <a:rPr lang="hu-HU" smtClean="0"/>
              <a:t>2024.05.23.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273EB6-4661-461D-9D4E-43D2BA3F7FB7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699B135-DA2E-4771-B888-70C14980C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62" y="4543425"/>
            <a:ext cx="1440236" cy="144023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9387254-C6B6-4CED-898B-C345FAAB3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9770"/>
          </a:xfrm>
        </p:spPr>
        <p:txBody>
          <a:bodyPr>
            <a:normAutofit fontScale="90000"/>
          </a:bodyPr>
          <a:lstStyle/>
          <a:p>
            <a:r>
              <a:rPr lang="hu-HU" sz="6000" dirty="0">
                <a:latin typeface="+mn-lt"/>
                <a:cs typeface="Arial" panose="020B0604020202020204" pitchFamily="34" charset="0"/>
              </a:rPr>
              <a:t>A szakdolgozók szerepe az Egészségfejlesztési Irodák működtetésében és az idősek egészségprevenciójában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6166C0E-A559-4DFA-91BE-FBFB25ECF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776" y="4543425"/>
            <a:ext cx="10058400" cy="1800225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Domján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arndt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Brigitta, Dr.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Vingender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istván</a:t>
            </a:r>
            <a:endParaRPr 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Semmelweis egyetem, Doktori iskola</a:t>
            </a:r>
          </a:p>
          <a:p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Egészségtudományi tagozat </a:t>
            </a:r>
            <a:b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C792F36-15B1-404E-B519-B8A80538A1A4}"/>
              </a:ext>
            </a:extLst>
          </p:cNvPr>
          <p:cNvSpPr txBox="1"/>
          <p:nvPr/>
        </p:nvSpPr>
        <p:spPr>
          <a:xfrm>
            <a:off x="2645546" y="6421556"/>
            <a:ext cx="92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MESZK Egészségügyi Szakdolgozók V. Alapellátási Konferenciája 2024.05.23 – 2024.05.24</a:t>
            </a:r>
          </a:p>
        </p:txBody>
      </p:sp>
    </p:spTree>
    <p:extLst>
      <p:ext uri="{BB962C8B-B14F-4D97-AF65-F5344CB8AC3E}">
        <p14:creationId xmlns:p14="http://schemas.microsoft.com/office/powerpoint/2010/main" val="45484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4CA9C1FE-BFF0-4930-9BB5-86FAC910F807}"/>
              </a:ext>
            </a:extLst>
          </p:cNvPr>
          <p:cNvSpPr txBox="1"/>
          <p:nvPr/>
        </p:nvSpPr>
        <p:spPr>
          <a:xfrm>
            <a:off x="562303" y="1566041"/>
            <a:ext cx="83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4F7D11E-0ABD-47C3-A584-2FAD656B3975}"/>
              </a:ext>
            </a:extLst>
          </p:cNvPr>
          <p:cNvSpPr txBox="1"/>
          <p:nvPr/>
        </p:nvSpPr>
        <p:spPr>
          <a:xfrm>
            <a:off x="10799379" y="1566041"/>
            <a:ext cx="83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B9F94B3-7809-4455-953E-80178478ED1C}"/>
              </a:ext>
            </a:extLst>
          </p:cNvPr>
          <p:cNvSpPr/>
          <p:nvPr/>
        </p:nvSpPr>
        <p:spPr>
          <a:xfrm>
            <a:off x="2843047" y="6400855"/>
            <a:ext cx="928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 saját kérdőíves felmérés n=39 (2023.09. – 2023.10.)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3C373605-B5E7-4983-A4D9-8965B44B4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19582"/>
              </p:ext>
            </p:extLst>
          </p:nvPr>
        </p:nvGraphicFramePr>
        <p:xfrm>
          <a:off x="1392619" y="1114097"/>
          <a:ext cx="9406759" cy="3943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1231">
                  <a:extLst>
                    <a:ext uri="{9D8B030D-6E8A-4147-A177-3AD203B41FA5}">
                      <a16:colId xmlns:a16="http://schemas.microsoft.com/office/drawing/2014/main" val="1835188792"/>
                    </a:ext>
                  </a:extLst>
                </a:gridCol>
                <a:gridCol w="2122764">
                  <a:extLst>
                    <a:ext uri="{9D8B030D-6E8A-4147-A177-3AD203B41FA5}">
                      <a16:colId xmlns:a16="http://schemas.microsoft.com/office/drawing/2014/main" val="3715025848"/>
                    </a:ext>
                  </a:extLst>
                </a:gridCol>
                <a:gridCol w="2122764">
                  <a:extLst>
                    <a:ext uri="{9D8B030D-6E8A-4147-A177-3AD203B41FA5}">
                      <a16:colId xmlns:a16="http://schemas.microsoft.com/office/drawing/2014/main" val="4089912056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</a:rPr>
                        <a:t>6. Milyen táplálkozással kapcsolatos 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prevenciós programokat kínálnak a 60 év feletti személyek számára? 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EFI Irodák 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száma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%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(n=39 -&gt; 100%)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5141169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Táplálkozási tanácsadás szenior korosztály számára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30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77%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6448353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Táplálkozással kapcsolatos állapotfelmérés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effectLst/>
                        </a:rPr>
                        <a:t>19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49%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3074346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Főzési és vásárlási tanácsadás idős emberek számára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effectLst/>
                        </a:rPr>
                        <a:t>13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33%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8767484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Kostoló, bemutató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2502817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Weboldalon megjelenő receptsorozat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5828017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Egészséggel kapcsolatos prevenciós nap, klubfoglalkozás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441079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Egészséggel kapcsolatos életmód előadás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9887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5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4CA9C1FE-BFF0-4930-9BB5-86FAC910F807}"/>
              </a:ext>
            </a:extLst>
          </p:cNvPr>
          <p:cNvSpPr txBox="1"/>
          <p:nvPr/>
        </p:nvSpPr>
        <p:spPr>
          <a:xfrm>
            <a:off x="562303" y="1566041"/>
            <a:ext cx="83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4F7D11E-0ABD-47C3-A584-2FAD656B3975}"/>
              </a:ext>
            </a:extLst>
          </p:cNvPr>
          <p:cNvSpPr txBox="1"/>
          <p:nvPr/>
        </p:nvSpPr>
        <p:spPr>
          <a:xfrm>
            <a:off x="10799379" y="1566041"/>
            <a:ext cx="83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B9F94B3-7809-4455-953E-80178478ED1C}"/>
              </a:ext>
            </a:extLst>
          </p:cNvPr>
          <p:cNvSpPr/>
          <p:nvPr/>
        </p:nvSpPr>
        <p:spPr>
          <a:xfrm>
            <a:off x="2843047" y="6400855"/>
            <a:ext cx="928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 saját kérdőíves felmérés n=39 (2023.09. – 2023.10.)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8E5717D0-E7D9-47AC-B72F-4C4118DA4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03414"/>
              </p:ext>
            </p:extLst>
          </p:nvPr>
        </p:nvGraphicFramePr>
        <p:xfrm>
          <a:off x="1392619" y="882870"/>
          <a:ext cx="9406759" cy="4560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1231">
                  <a:extLst>
                    <a:ext uri="{9D8B030D-6E8A-4147-A177-3AD203B41FA5}">
                      <a16:colId xmlns:a16="http://schemas.microsoft.com/office/drawing/2014/main" val="2008244441"/>
                    </a:ext>
                  </a:extLst>
                </a:gridCol>
                <a:gridCol w="2122764">
                  <a:extLst>
                    <a:ext uri="{9D8B030D-6E8A-4147-A177-3AD203B41FA5}">
                      <a16:colId xmlns:a16="http://schemas.microsoft.com/office/drawing/2014/main" val="189389819"/>
                    </a:ext>
                  </a:extLst>
                </a:gridCol>
                <a:gridCol w="2122764">
                  <a:extLst>
                    <a:ext uri="{9D8B030D-6E8A-4147-A177-3AD203B41FA5}">
                      <a16:colId xmlns:a16="http://schemas.microsoft.com/office/drawing/2014/main" val="2709027484"/>
                    </a:ext>
                  </a:extLst>
                </a:gridCol>
              </a:tblGrid>
              <a:tr h="97459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7. Milyen mentálhigiénével kapcsolatos prevenciós programokat 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kínálnak a 60 év feletti személyek számára? 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EFI Irodák 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száma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%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(n=39 -&gt; 100%)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2481585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Gyászfeldolgozás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12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31%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8577677"/>
                  </a:ext>
                </a:extLst>
              </a:tr>
              <a:tr h="52577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Relaxációs technikát támogató program idős személyek számára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10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26%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3943289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Pszichés támogatás szenior korosztály számára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effectLst/>
                        </a:rPr>
                        <a:t>21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54%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072950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Mentálhigiénés állapotfelmérés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effectLst/>
                        </a:rPr>
                        <a:t>16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41%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9048826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Előadások, beszélgetések, filmvetítés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827043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Zenés mentálhigiéné javítás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3387204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Mentális egészségklub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9760401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Biblioterápia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9156361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Mit tegyünk az elmagányosodás ellen?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5280939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Kutyás foglalkozás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747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3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BCFA3-BCF2-4369-9F0E-17D1FB30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89" y="1102541"/>
            <a:ext cx="8252871" cy="400954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  <a:cs typeface="Arial" panose="020B0604020202020204" pitchFamily="34" charset="0"/>
              </a:rPr>
              <a:t>Összefoglalás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EFF8BCA-43BB-4A0A-94AC-CD2B43A2BDCB}"/>
              </a:ext>
            </a:extLst>
          </p:cNvPr>
          <p:cNvSpPr txBox="1"/>
          <p:nvPr/>
        </p:nvSpPr>
        <p:spPr>
          <a:xfrm>
            <a:off x="1104489" y="1938108"/>
            <a:ext cx="98653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Az Egészségfejlesztési Irodák jelentős szerepet játszanak az idősek egészségmegőrzésében.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Az alapellátással történő együttműködés fontos mérföldköve az egészségfejlesztésnek.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Hosszútávon pozitív egészségfejlesztési eredményeket akkor érhetünk el, ha sikerül a magyar lakosság és az idős személyek egészség attitűdjének pozitív irányba történő a befolyásolása.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További eredmények központi protokollok és marketingkommunikációs kampányok kidolgozásával lehetséges, amelyben a szakdolgozók szerepe kulcsfontosságú. </a:t>
            </a:r>
          </a:p>
          <a:p>
            <a:pPr algn="just"/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57F2D0C-9D79-41F0-A702-55EC71E3813D}"/>
              </a:ext>
            </a:extLst>
          </p:cNvPr>
          <p:cNvSpPr txBox="1"/>
          <p:nvPr/>
        </p:nvSpPr>
        <p:spPr>
          <a:xfrm>
            <a:off x="2645546" y="6421556"/>
            <a:ext cx="92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MESZK Egészségügyi Szakdolgozók V. Alapellátási Konferenciája 2024.05.23 – 2024.05.24</a:t>
            </a:r>
          </a:p>
        </p:txBody>
      </p:sp>
    </p:spTree>
    <p:extLst>
      <p:ext uri="{BB962C8B-B14F-4D97-AF65-F5344CB8AC3E}">
        <p14:creationId xmlns:p14="http://schemas.microsoft.com/office/powerpoint/2010/main" val="22444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97D4878-EAB8-4630-8900-31B82B425E2C}"/>
              </a:ext>
            </a:extLst>
          </p:cNvPr>
          <p:cNvSpPr txBox="1"/>
          <p:nvPr/>
        </p:nvSpPr>
        <p:spPr>
          <a:xfrm>
            <a:off x="2429833" y="250389"/>
            <a:ext cx="7332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Köszönöm megtisztelő </a:t>
            </a:r>
          </a:p>
          <a:p>
            <a:pPr algn="ctr"/>
            <a:r>
              <a:rPr lang="hu-HU" sz="6000" dirty="0"/>
              <a:t>Figyelmüket!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9BC79D0-4EF7-42F6-822F-0CFC1147F10F}"/>
              </a:ext>
            </a:extLst>
          </p:cNvPr>
          <p:cNvSpPr txBox="1"/>
          <p:nvPr/>
        </p:nvSpPr>
        <p:spPr>
          <a:xfrm>
            <a:off x="161383" y="5017179"/>
            <a:ext cx="118458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500" i="1" dirty="0"/>
              <a:t>Az egészségügyi dolgozók az alapellátás erejével fontos szerepet játszanak az egészség előmozdításában és a betegségek megelőzésében, amely során a társadalomra kiterjedő egészségügyi kezdeményezések és pozitív attitűd változás szükséges.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CB45751-CEDC-4B71-9433-9D150CF5EFB6}"/>
              </a:ext>
            </a:extLst>
          </p:cNvPr>
          <p:cNvSpPr txBox="1"/>
          <p:nvPr/>
        </p:nvSpPr>
        <p:spPr>
          <a:xfrm>
            <a:off x="3608265" y="2304925"/>
            <a:ext cx="49754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b="1" dirty="0"/>
              <a:t>domjan.peter@phd.semmelweis.hu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93FAFC7-F141-4FC7-A2D0-61C9530A2B2D}"/>
              </a:ext>
            </a:extLst>
          </p:cNvPr>
          <p:cNvSpPr txBox="1"/>
          <p:nvPr/>
        </p:nvSpPr>
        <p:spPr>
          <a:xfrm>
            <a:off x="4145872" y="43145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7E01F3D-2044-421B-8412-F956DC71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3" y="2914461"/>
            <a:ext cx="1753628" cy="175362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5D8676EB-7194-4AED-988B-4078C422F283}"/>
              </a:ext>
            </a:extLst>
          </p:cNvPr>
          <p:cNvSpPr txBox="1"/>
          <p:nvPr/>
        </p:nvSpPr>
        <p:spPr>
          <a:xfrm>
            <a:off x="2645546" y="6421556"/>
            <a:ext cx="92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MESZK Egészségügyi Szakdolgozók V. Alapellátási Konferenciája 2024.05.23 – 2024.05.24</a:t>
            </a:r>
          </a:p>
        </p:txBody>
      </p:sp>
    </p:spTree>
    <p:extLst>
      <p:ext uri="{BB962C8B-B14F-4D97-AF65-F5344CB8AC3E}">
        <p14:creationId xmlns:p14="http://schemas.microsoft.com/office/powerpoint/2010/main" val="201987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DEFF8BCA-43BB-4A0A-94AC-CD2B43A2BDCB}"/>
              </a:ext>
            </a:extLst>
          </p:cNvPr>
          <p:cNvSpPr txBox="1"/>
          <p:nvPr/>
        </p:nvSpPr>
        <p:spPr>
          <a:xfrm>
            <a:off x="1104489" y="2011680"/>
            <a:ext cx="986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dirty="0"/>
          </a:p>
          <a:p>
            <a:pPr algn="just"/>
            <a:endParaRPr lang="hu-HU" sz="2400" dirty="0"/>
          </a:p>
        </p:txBody>
      </p:sp>
      <p:pic>
        <p:nvPicPr>
          <p:cNvPr id="6" name="Picture 2" descr="Nincs elérhető leírás.">
            <a:extLst>
              <a:ext uri="{FF2B5EF4-FFF2-40B4-BE49-F238E27FC236}">
                <a16:creationId xmlns:a16="http://schemas.microsoft.com/office/drawing/2014/main" id="{6605710B-70F8-487E-A4AA-70F9C819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54" y="383208"/>
            <a:ext cx="4264572" cy="56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CC74CAE-8761-466E-8839-4C921E32D44A}"/>
              </a:ext>
            </a:extLst>
          </p:cNvPr>
          <p:cNvSpPr txBox="1"/>
          <p:nvPr/>
        </p:nvSpPr>
        <p:spPr>
          <a:xfrm>
            <a:off x="599090" y="1566041"/>
            <a:ext cx="6497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1697BA6-78C4-4B15-B822-9055B66DAE42}"/>
              </a:ext>
            </a:extLst>
          </p:cNvPr>
          <p:cNvSpPr txBox="1"/>
          <p:nvPr/>
        </p:nvSpPr>
        <p:spPr>
          <a:xfrm>
            <a:off x="399393" y="1457682"/>
            <a:ext cx="6138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300" b="1" dirty="0">
                <a:cs typeface="Arial" panose="020B0604020202020204" pitchFamily="34" charset="0"/>
              </a:rPr>
              <a:t>EFI = Egészségfejlesztési Iroda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93825EE-ACCF-4DDB-8B5C-9ADF00A3FB2B}"/>
              </a:ext>
            </a:extLst>
          </p:cNvPr>
          <p:cNvSpPr txBox="1"/>
          <p:nvPr/>
        </p:nvSpPr>
        <p:spPr>
          <a:xfrm>
            <a:off x="1408387" y="2564208"/>
            <a:ext cx="43407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i="1" dirty="0">
                <a:cs typeface="Arial" panose="020B0604020202020204" pitchFamily="34" charset="0"/>
              </a:rPr>
              <a:t>„Valahol </a:t>
            </a:r>
            <a:r>
              <a:rPr lang="hu-HU" sz="3300" i="1" dirty="0">
                <a:cs typeface="Arial" panose="020B0604020202020204" pitchFamily="34" charset="0"/>
              </a:rPr>
              <a:t>Európában</a:t>
            </a:r>
            <a:r>
              <a:rPr lang="hu-HU" sz="3000" i="1" dirty="0">
                <a:cs typeface="Arial" panose="020B0604020202020204" pitchFamily="34" charset="0"/>
              </a:rPr>
              <a:t>….”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713910D-4ADE-4452-A16F-4B0E298BD67B}"/>
              </a:ext>
            </a:extLst>
          </p:cNvPr>
          <p:cNvSpPr txBox="1"/>
          <p:nvPr/>
        </p:nvSpPr>
        <p:spPr>
          <a:xfrm>
            <a:off x="2645546" y="6421556"/>
            <a:ext cx="92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MESZK Egészségügyi Szakdolgozók V. Alapellátási Konferenciája 2024.05.23 – 2024.05.24</a:t>
            </a:r>
          </a:p>
        </p:txBody>
      </p:sp>
    </p:spTree>
    <p:extLst>
      <p:ext uri="{BB962C8B-B14F-4D97-AF65-F5344CB8AC3E}">
        <p14:creationId xmlns:p14="http://schemas.microsoft.com/office/powerpoint/2010/main" val="3577299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BCFA3-BCF2-4369-9F0E-17D1FB30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89" y="1102541"/>
            <a:ext cx="2752045" cy="400954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  <a:cs typeface="Arial" panose="020B0604020202020204" pitchFamily="34" charset="0"/>
              </a:rPr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6F6BD-707B-47A3-AD70-89951120E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>
                <a:cs typeface="Arial" panose="020B0604020202020204" pitchFamily="34" charset="0"/>
              </a:rPr>
              <a:t>Az Egészségfejlesztési Irodák célja a primer és a szekunder prevenció támogatása és megvalósítása </a:t>
            </a:r>
          </a:p>
        </p:txBody>
      </p:sp>
      <p:pic>
        <p:nvPicPr>
          <p:cNvPr id="1026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BA8F407D-0D3A-4172-95AE-533E46C4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0" y="2945167"/>
            <a:ext cx="2843075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5F22B173-F6E8-44AB-AF8E-8BC0769B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909722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05A6159F-4F89-43E1-ADE2-42A5E76C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08" y="2909722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828052F-933F-458B-942E-F06229BC3AAD}"/>
              </a:ext>
            </a:extLst>
          </p:cNvPr>
          <p:cNvSpPr txBox="1"/>
          <p:nvPr/>
        </p:nvSpPr>
        <p:spPr>
          <a:xfrm>
            <a:off x="1849602" y="4957046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DIETETIKUS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55E3D79-537C-44C8-9B56-6B247A10CB26}"/>
              </a:ext>
            </a:extLst>
          </p:cNvPr>
          <p:cNvSpPr txBox="1"/>
          <p:nvPr/>
        </p:nvSpPr>
        <p:spPr>
          <a:xfrm>
            <a:off x="5062916" y="5003213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GYÓGYTORNÁSZ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C11C69C-A468-4AD5-8C44-08F97F214414}"/>
              </a:ext>
            </a:extLst>
          </p:cNvPr>
          <p:cNvSpPr txBox="1"/>
          <p:nvPr/>
        </p:nvSpPr>
        <p:spPr>
          <a:xfrm>
            <a:off x="8145308" y="5003213"/>
            <a:ext cx="3098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MENTÁLHIGIÉNÉS SZAKEMBER</a:t>
            </a:r>
          </a:p>
          <a:p>
            <a:pPr algn="ctr"/>
            <a:r>
              <a:rPr lang="hu-HU" b="1" dirty="0"/>
              <a:t>PSZICHOLÓGUS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D87D3AD-EB6F-4066-A315-DA4F06DAC038}"/>
              </a:ext>
            </a:extLst>
          </p:cNvPr>
          <p:cNvSpPr txBox="1"/>
          <p:nvPr/>
        </p:nvSpPr>
        <p:spPr>
          <a:xfrm>
            <a:off x="210637" y="5649544"/>
            <a:ext cx="584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+ DIPLOMÁS ÁPOLÓ; SZOCIÁLIS MUNKÁS; PROJEKTVEZETŐ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360CE5C-7A5A-4F33-ACA3-C5C5F3D8B417}"/>
              </a:ext>
            </a:extLst>
          </p:cNvPr>
          <p:cNvSpPr txBox="1"/>
          <p:nvPr/>
        </p:nvSpPr>
        <p:spPr>
          <a:xfrm>
            <a:off x="2645546" y="6421556"/>
            <a:ext cx="92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MESZK Egészségügyi Szakdolgozók V. Alapellátási Konferenciája 2024.05.23 – 2024.05.24</a:t>
            </a:r>
          </a:p>
        </p:txBody>
      </p:sp>
    </p:spTree>
    <p:extLst>
      <p:ext uri="{BB962C8B-B14F-4D97-AF65-F5344CB8AC3E}">
        <p14:creationId xmlns:p14="http://schemas.microsoft.com/office/powerpoint/2010/main" val="248450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BCFA3-BCF2-4369-9F0E-17D1FB30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89" y="1102541"/>
            <a:ext cx="10078720" cy="400954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  <a:cs typeface="Arial" panose="020B0604020202020204" pitchFamily="34" charset="0"/>
              </a:rPr>
              <a:t>Öregedő magyar társadalom </a:t>
            </a:r>
            <a:r>
              <a:rPr lang="hu-HU" sz="4400" dirty="0">
                <a:latin typeface="+mn-lt"/>
                <a:cs typeface="Arial" panose="020B0604020202020204" pitchFamily="34" charset="0"/>
              </a:rPr>
              <a:t>KSH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hu-HU" sz="4400" dirty="0">
                <a:latin typeface="+mn-lt"/>
                <a:cs typeface="Arial" panose="020B0604020202020204" pitchFamily="34" charset="0"/>
              </a:rPr>
              <a:t>(2023)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3237CB5-0330-4F23-B6BE-9CD4F0BE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472" y="1821973"/>
            <a:ext cx="7431055" cy="4456396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EB94E315-067B-4368-9EB1-E5BC0552CF07}"/>
              </a:ext>
            </a:extLst>
          </p:cNvPr>
          <p:cNvSpPr/>
          <p:nvPr/>
        </p:nvSpPr>
        <p:spPr>
          <a:xfrm>
            <a:off x="1981200" y="6411145"/>
            <a:ext cx="1007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 https://www.ksh.hu/interaktiv/korfak/orszag.html (2024.04.14)</a:t>
            </a:r>
          </a:p>
        </p:txBody>
      </p:sp>
    </p:spTree>
    <p:extLst>
      <p:ext uri="{BB962C8B-B14F-4D97-AF65-F5344CB8AC3E}">
        <p14:creationId xmlns:p14="http://schemas.microsoft.com/office/powerpoint/2010/main" val="85231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BCFA3-BCF2-4369-9F0E-17D1FB30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89" y="1102541"/>
            <a:ext cx="9451751" cy="400954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  <a:cs typeface="Arial" panose="020B0604020202020204" pitchFamily="34" charset="0"/>
              </a:rPr>
              <a:t>Egészségfejlesztési Irodák területi elhelyezkedése </a:t>
            </a:r>
            <a:r>
              <a:rPr lang="hu-HU" sz="4400" dirty="0">
                <a:latin typeface="+mn-lt"/>
                <a:cs typeface="Arial" panose="020B0604020202020204" pitchFamily="34" charset="0"/>
              </a:rPr>
              <a:t>(N=108)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C857CDF4-38E1-472B-9C4F-FFDB94D7D3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44" y="1971040"/>
            <a:ext cx="9258711" cy="39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9E9EC3C2-3C4B-4A5E-ACCC-B509C42267E1}"/>
              </a:ext>
            </a:extLst>
          </p:cNvPr>
          <p:cNvSpPr/>
          <p:nvPr/>
        </p:nvSpPr>
        <p:spPr>
          <a:xfrm>
            <a:off x="1981200" y="6411145"/>
            <a:ext cx="1007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QGIS szoftverrel végzett elemzés NNK adatok alapján 2024.01 (forrás: saját munka)</a:t>
            </a:r>
          </a:p>
        </p:txBody>
      </p:sp>
    </p:spTree>
    <p:extLst>
      <p:ext uri="{BB962C8B-B14F-4D97-AF65-F5344CB8AC3E}">
        <p14:creationId xmlns:p14="http://schemas.microsoft.com/office/powerpoint/2010/main" val="189993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BCFA3-BCF2-4369-9F0E-17D1FB30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89" y="1102541"/>
            <a:ext cx="8252871" cy="400954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  <a:cs typeface="Arial" panose="020B0604020202020204" pitchFamily="34" charset="0"/>
              </a:rPr>
              <a:t>Kérdőíves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felmérés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EFF8BCA-43BB-4A0A-94AC-CD2B43A2BDCB}"/>
              </a:ext>
            </a:extLst>
          </p:cNvPr>
          <p:cNvSpPr txBox="1"/>
          <p:nvPr/>
        </p:nvSpPr>
        <p:spPr>
          <a:xfrm>
            <a:off x="1104489" y="1801473"/>
            <a:ext cx="98653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dirty="0"/>
              <a:t>Saját szerkesztésű online kérdőíves felméréssel (N=108; n=44) vizsgáltuk az Egészségfejlesztés Irodák (EFI) körében (2023.09 – 2023.10), </a:t>
            </a:r>
            <a:br>
              <a:rPr lang="hu-HU" sz="2600" dirty="0"/>
            </a:br>
            <a:r>
              <a:rPr lang="hu-HU" sz="2600" dirty="0"/>
              <a:t>hogy milyen egészségprevenciós szolgáltatásokat biztosítanak a szakdolgozók az idősek számára. </a:t>
            </a:r>
          </a:p>
          <a:p>
            <a:pPr algn="just">
              <a:spcBef>
                <a:spcPts val="1200"/>
              </a:spcBef>
            </a:pPr>
            <a:r>
              <a:rPr lang="hu-HU" sz="2600" b="1" i="1" dirty="0"/>
              <a:t>Vizsgált területek:</a:t>
            </a:r>
          </a:p>
          <a:p>
            <a:pPr marL="630238" indent="-342900" algn="just">
              <a:buFont typeface="Arial" panose="020B0604020202020204" pitchFamily="34" charset="0"/>
              <a:buChar char="•"/>
            </a:pPr>
            <a:r>
              <a:rPr lang="hu-HU" sz="2600" dirty="0"/>
              <a:t>Páciensek kora</a:t>
            </a:r>
          </a:p>
          <a:p>
            <a:pPr marL="630238" indent="-342900" algn="just">
              <a:buFont typeface="Arial" panose="020B0604020202020204" pitchFamily="34" charset="0"/>
              <a:buChar char="•"/>
            </a:pPr>
            <a:r>
              <a:rPr lang="hu-HU" sz="2600" dirty="0"/>
              <a:t>Kommunikációs csatornák (páciens &lt;-&gt; EFI)</a:t>
            </a:r>
          </a:p>
          <a:p>
            <a:pPr marL="630238" indent="-342900" algn="just">
              <a:buFont typeface="Arial" panose="020B0604020202020204" pitchFamily="34" charset="0"/>
              <a:buChar char="•"/>
            </a:pPr>
            <a:r>
              <a:rPr lang="hu-HU" sz="2600" dirty="0"/>
              <a:t>Időseknek biztosított egészségprevenció mértéke</a:t>
            </a:r>
          </a:p>
          <a:p>
            <a:pPr marL="630238" indent="-342900" algn="just">
              <a:buFont typeface="Arial" panose="020B0604020202020204" pitchFamily="34" charset="0"/>
              <a:buChar char="•"/>
            </a:pPr>
            <a:r>
              <a:rPr lang="hu-HU" sz="2600" dirty="0"/>
              <a:t>Biztosított egészségprevenciós programok</a:t>
            </a:r>
          </a:p>
          <a:p>
            <a:pPr algn="just"/>
            <a:endParaRPr lang="hu-HU" sz="2400" dirty="0"/>
          </a:p>
          <a:p>
            <a:pPr algn="just"/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4842602-7E78-4910-A76D-E5FF5426CF67}"/>
              </a:ext>
            </a:extLst>
          </p:cNvPr>
          <p:cNvSpPr txBox="1"/>
          <p:nvPr/>
        </p:nvSpPr>
        <p:spPr>
          <a:xfrm>
            <a:off x="2645546" y="6421556"/>
            <a:ext cx="923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MESZK Egészségügyi Szakdolgozók V. Alapellátási Konferenciája 2024.05.23 – 2024.05.24</a:t>
            </a:r>
          </a:p>
        </p:txBody>
      </p:sp>
    </p:spTree>
    <p:extLst>
      <p:ext uri="{BB962C8B-B14F-4D97-AF65-F5344CB8AC3E}">
        <p14:creationId xmlns:p14="http://schemas.microsoft.com/office/powerpoint/2010/main" val="339167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BCFA3-BCF2-4369-9F0E-17D1FB30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89" y="1102541"/>
            <a:ext cx="10467401" cy="400954"/>
          </a:xfrm>
        </p:spPr>
        <p:txBody>
          <a:bodyPr>
            <a:noAutofit/>
          </a:bodyPr>
          <a:lstStyle/>
          <a:p>
            <a:r>
              <a:rPr lang="hu-HU" sz="4100" dirty="0">
                <a:latin typeface="+mn-lt"/>
                <a:cs typeface="Arial" panose="020B0604020202020204" pitchFamily="34" charset="0"/>
              </a:rPr>
              <a:t>Prevenciós</a:t>
            </a:r>
            <a:r>
              <a:rPr lang="hu-HU" sz="4100" dirty="0">
                <a:latin typeface="Arial" panose="020B0604020202020204" pitchFamily="34" charset="0"/>
                <a:cs typeface="Arial" panose="020B0604020202020204" pitchFamily="34" charset="0"/>
              </a:rPr>
              <a:t> szolgáltatást igénybe vevők kora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83AD91E-DA92-4375-AA7E-4A654A5597DD}"/>
              </a:ext>
            </a:extLst>
          </p:cNvPr>
          <p:cNvSpPr/>
          <p:nvPr/>
        </p:nvSpPr>
        <p:spPr>
          <a:xfrm>
            <a:off x="1981200" y="6411145"/>
            <a:ext cx="1007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 saját kérdőíves felmérés n=44 (2023.09. – 2023.10.)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0F396B5-BC15-49C8-BA07-E35E45C3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39" y="2022316"/>
            <a:ext cx="5280591" cy="373314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2BC042B-C726-4AF8-92C3-33BCA73C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2" y="2022316"/>
            <a:ext cx="5551388" cy="35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BCFA3-BCF2-4369-9F0E-17D1FB30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89" y="1102541"/>
            <a:ext cx="10078518" cy="400954"/>
          </a:xfrm>
        </p:spPr>
        <p:txBody>
          <a:bodyPr>
            <a:noAutofit/>
          </a:bodyPr>
          <a:lstStyle/>
          <a:p>
            <a:r>
              <a:rPr lang="hu-HU" sz="4100" dirty="0">
                <a:latin typeface="+mn-lt"/>
                <a:cs typeface="Arial" panose="020B0604020202020204" pitchFamily="34" charset="0"/>
              </a:rPr>
              <a:t>Időseknek</a:t>
            </a:r>
            <a:r>
              <a:rPr lang="hu-HU" sz="4100" dirty="0">
                <a:latin typeface="Arial" panose="020B0604020202020204" pitchFamily="34" charset="0"/>
                <a:cs typeface="Arial" panose="020B0604020202020204" pitchFamily="34" charset="0"/>
              </a:rPr>
              <a:t> biztosított prevenciós programok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EFF8BCA-43BB-4A0A-94AC-CD2B43A2BDCB}"/>
              </a:ext>
            </a:extLst>
          </p:cNvPr>
          <p:cNvSpPr txBox="1"/>
          <p:nvPr/>
        </p:nvSpPr>
        <p:spPr>
          <a:xfrm>
            <a:off x="1104489" y="2011680"/>
            <a:ext cx="986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dirty="0"/>
          </a:p>
          <a:p>
            <a:pPr algn="just"/>
            <a:endParaRPr lang="hu-HU" sz="2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9280BBB-53D3-4D28-875F-F18CECC2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38" y="1842538"/>
            <a:ext cx="6705724" cy="4345572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41BB6FFC-0071-4CFD-AC6E-F0D0A3F05C1D}"/>
              </a:ext>
            </a:extLst>
          </p:cNvPr>
          <p:cNvSpPr/>
          <p:nvPr/>
        </p:nvSpPr>
        <p:spPr>
          <a:xfrm>
            <a:off x="4070455" y="6426811"/>
            <a:ext cx="792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 saját kérdőíves felmérés n=44 (2023.09. – 2023.10.)</a:t>
            </a:r>
          </a:p>
        </p:txBody>
      </p:sp>
    </p:spTree>
    <p:extLst>
      <p:ext uri="{BB962C8B-B14F-4D97-AF65-F5344CB8AC3E}">
        <p14:creationId xmlns:p14="http://schemas.microsoft.com/office/powerpoint/2010/main" val="93960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4CA9C1FE-BFF0-4930-9BB5-86FAC910F807}"/>
              </a:ext>
            </a:extLst>
          </p:cNvPr>
          <p:cNvSpPr txBox="1"/>
          <p:nvPr/>
        </p:nvSpPr>
        <p:spPr>
          <a:xfrm>
            <a:off x="562303" y="1566041"/>
            <a:ext cx="83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4F7D11E-0ABD-47C3-A584-2FAD656B3975}"/>
              </a:ext>
            </a:extLst>
          </p:cNvPr>
          <p:cNvSpPr txBox="1"/>
          <p:nvPr/>
        </p:nvSpPr>
        <p:spPr>
          <a:xfrm>
            <a:off x="10799379" y="1566041"/>
            <a:ext cx="83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B9F94B3-7809-4455-953E-80178478ED1C}"/>
              </a:ext>
            </a:extLst>
          </p:cNvPr>
          <p:cNvSpPr/>
          <p:nvPr/>
        </p:nvSpPr>
        <p:spPr>
          <a:xfrm>
            <a:off x="2843047" y="6400855"/>
            <a:ext cx="928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 saját kérdőíves felmérés n=39 (2023.09. – 2023.10.)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578E9572-7785-4909-B96B-BCE8C2CE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18040"/>
              </p:ext>
            </p:extLst>
          </p:nvPr>
        </p:nvGraphicFramePr>
        <p:xfrm>
          <a:off x="1392620" y="599090"/>
          <a:ext cx="9406759" cy="5490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1231">
                  <a:extLst>
                    <a:ext uri="{9D8B030D-6E8A-4147-A177-3AD203B41FA5}">
                      <a16:colId xmlns:a16="http://schemas.microsoft.com/office/drawing/2014/main" val="2005007418"/>
                    </a:ext>
                  </a:extLst>
                </a:gridCol>
                <a:gridCol w="2122764">
                  <a:extLst>
                    <a:ext uri="{9D8B030D-6E8A-4147-A177-3AD203B41FA5}">
                      <a16:colId xmlns:a16="http://schemas.microsoft.com/office/drawing/2014/main" val="4277392293"/>
                    </a:ext>
                  </a:extLst>
                </a:gridCol>
                <a:gridCol w="2122764">
                  <a:extLst>
                    <a:ext uri="{9D8B030D-6E8A-4147-A177-3AD203B41FA5}">
                      <a16:colId xmlns:a16="http://schemas.microsoft.com/office/drawing/2014/main" val="3529446793"/>
                    </a:ext>
                  </a:extLst>
                </a:gridCol>
              </a:tblGrid>
              <a:tr h="126124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5. Milyen mozgással kapcsolatos prevenciós programokat kínálnak 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a 60 év feletti személyek számára?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EFI Irodák 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száma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%</a:t>
                      </a:r>
                      <a:br>
                        <a:rPr lang="hu-HU" sz="1800" b="1" u="none" strike="noStrike" dirty="0">
                          <a:effectLst/>
                        </a:rPr>
                      </a:br>
                      <a:r>
                        <a:rPr lang="hu-HU" sz="1800" b="1" u="none" strike="noStrike" dirty="0">
                          <a:effectLst/>
                        </a:rPr>
                        <a:t>(n=39 -&gt; 100%)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7914224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Idős bemozgató torna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23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59%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5046623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Gerinctorna időseknek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28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72%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7907985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Intimtorna szenior korosztály számára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21%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0127694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Nordic</a:t>
                      </a:r>
                      <a:r>
                        <a:rPr lang="hu-HU" sz="1800" u="none" strike="noStrike" dirty="0">
                          <a:effectLst/>
                        </a:rPr>
                        <a:t> </a:t>
                      </a:r>
                      <a:r>
                        <a:rPr lang="hu-HU" sz="1800" u="none" strike="noStrike" dirty="0" err="1">
                          <a:effectLst/>
                        </a:rPr>
                        <a:t>Walking</a:t>
                      </a:r>
                      <a:r>
                        <a:rPr lang="hu-HU" sz="1800" u="none" strike="noStrike" dirty="0">
                          <a:effectLst/>
                        </a:rPr>
                        <a:t> (kifejezetten 60 év felettiek számára)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11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28%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1421083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Uszodában végzett prevenciós hidroterápia időseknek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15%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8052920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Szenior jóga időseknek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7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18%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1815673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Mozgással kapcsolatos állapotfelmérés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effectLst/>
                        </a:rPr>
                        <a:t>13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33%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1575759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Mozgással kapcsolatos balesetmegelőzés időseknek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effectLst/>
                        </a:rPr>
                        <a:t>14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effectLst/>
                        </a:rPr>
                        <a:t>36%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5276155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Duci torna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1102334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Osteoporosis Klub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5%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6240194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Szenior örömtánc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637588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Ülőtorna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9923276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Szenior egyensúly tréning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9880802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Vénás torna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5724633"/>
                  </a:ext>
                </a:extLst>
              </a:tr>
              <a:tr h="2795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Gyalogló Klub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hu-HU" sz="1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hu-HU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0434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49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990</TotalTime>
  <Words>719</Words>
  <Application>Microsoft Office PowerPoint</Application>
  <PresentationFormat>Szélesvásznú</PresentationFormat>
  <Paragraphs>158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Retrospektív</vt:lpstr>
      <vt:lpstr>A szakdolgozók szerepe az Egészségfejlesztési Irodák működtetésében és az idősek egészségprevenciójában</vt:lpstr>
      <vt:lpstr>PowerPoint-bemutató</vt:lpstr>
      <vt:lpstr>Bevezetés</vt:lpstr>
      <vt:lpstr>Öregedő magyar társadalom KSH (2023)</vt:lpstr>
      <vt:lpstr>Egészségfejlesztési Irodák területi elhelyezkedése (N=108)</vt:lpstr>
      <vt:lpstr>Kérdőíves felmérés</vt:lpstr>
      <vt:lpstr>Prevenciós szolgáltatást igénybe vevők kora</vt:lpstr>
      <vt:lpstr>Időseknek biztosított prevenciós programok</vt:lpstr>
      <vt:lpstr>PowerPoint-bemutató</vt:lpstr>
      <vt:lpstr>PowerPoint-bemutató</vt:lpstr>
      <vt:lpstr>PowerPoint-bemutató</vt:lpstr>
      <vt:lpstr>Összefoglalás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 kardiometabolikus projekt és a kardiotréning jelentősége az egészségfejlesztés szolgálatában</dc:title>
  <dc:creator>Anonymus</dc:creator>
  <cp:lastModifiedBy>Domján Péter</cp:lastModifiedBy>
  <cp:revision>81</cp:revision>
  <dcterms:created xsi:type="dcterms:W3CDTF">2023-12-03T08:45:30Z</dcterms:created>
  <dcterms:modified xsi:type="dcterms:W3CDTF">2024-05-23T07:11:33Z</dcterms:modified>
</cp:coreProperties>
</file>