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01_8C8CABBF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58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156273-F1C8-107E-1FB6-98F7197E06EB}" name="Vendégfelhasználó" initials="Ve" userId="S::urn:spo:anon#2be1400de4d907f30bf1bc38a671c661138daecfe7fbc6d5d2fd0074c44994e4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omments/modernComment_101_8C8CAB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E4015DB-9FB9-43CB-90EC-D02D67FD81CE}" authorId="{7D156273-F1C8-107E-1FB6-98F7197E06EB}" created="2024-04-26T19:26:40.741">
    <pc:sldMkLst xmlns:pc="http://schemas.microsoft.com/office/powerpoint/2013/main/command">
      <pc:docMk/>
      <pc:sldMk cId="2358029247" sldId="257"/>
    </pc:sldMkLst>
    <p188:txBody>
      <a:bodyPr/>
      <a:lstStyle/>
      <a:p>
        <a:r>
          <a:rPr lang="hu-HU"/>
          <a:t>Ha lehetséges a filét mindenki töltse le, s ne itt kezdje el szerkeszteni. :)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1A090-F553-45CD-8326-9FB7C48AE97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90C741-F9AC-4B77-A76D-B6D931B6C994}">
      <dgm:prSet/>
      <dgm:spPr/>
      <dgm:t>
        <a:bodyPr/>
        <a:lstStyle/>
        <a:p>
          <a:r>
            <a:rPr lang="hu-HU" b="1" dirty="0">
              <a:latin typeface="Calibri" panose="020F0502020204030204" pitchFamily="34" charset="0"/>
              <a:cs typeface="Calibri" panose="020F0502020204030204" pitchFamily="34" charset="0"/>
            </a:rPr>
            <a:t>Az Egészségfejlesztési Irodák (EFI) célja a primer és a szekunder prevenció támogatása és megvalósítása.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F6E67C-1A83-4956-9157-15B2B0220E49}" type="parTrans" cxnId="{2A6B947B-F7A2-4DE0-8E2B-2EFDE62FB9ED}">
      <dgm:prSet/>
      <dgm:spPr/>
      <dgm:t>
        <a:bodyPr/>
        <a:lstStyle/>
        <a:p>
          <a:endParaRPr lang="en-US"/>
        </a:p>
      </dgm:t>
    </dgm:pt>
    <dgm:pt modelId="{E2AC16A2-417E-4B04-B872-588547C264D5}" type="sibTrans" cxnId="{2A6B947B-F7A2-4DE0-8E2B-2EFDE62FB9ED}">
      <dgm:prSet/>
      <dgm:spPr/>
      <dgm:t>
        <a:bodyPr/>
        <a:lstStyle/>
        <a:p>
          <a:endParaRPr lang="en-US"/>
        </a:p>
      </dgm:t>
    </dgm:pt>
    <dgm:pt modelId="{B1ADF94F-BDF3-473B-9FE0-CF63A7393016}">
      <dgm:prSet/>
      <dgm:spPr/>
      <dgm:t>
        <a:bodyPr/>
        <a:lstStyle/>
        <a:p>
          <a:r>
            <a:rPr lang="hu-HU" b="1" dirty="0"/>
            <a:t>Jelenleg 108 EFI Iroda címadata érhető el </a:t>
          </a:r>
          <a:r>
            <a:rPr lang="hu-HU" b="1" dirty="0" err="1"/>
            <a:t>Magyaroszágon</a:t>
          </a:r>
          <a:r>
            <a:rPr lang="hu-HU" b="1" dirty="0"/>
            <a:t>. (NNK, 2024) </a:t>
          </a:r>
          <a:endParaRPr lang="en-US" b="1" dirty="0"/>
        </a:p>
      </dgm:t>
    </dgm:pt>
    <dgm:pt modelId="{F23AFFE6-48DF-48F9-B855-6F1A743F237B}" type="parTrans" cxnId="{B4F9B4DD-3D03-4473-8BF7-64EC59A2D419}">
      <dgm:prSet/>
      <dgm:spPr/>
      <dgm:t>
        <a:bodyPr/>
        <a:lstStyle/>
        <a:p>
          <a:endParaRPr lang="en-US"/>
        </a:p>
      </dgm:t>
    </dgm:pt>
    <dgm:pt modelId="{FBF9CBFE-8234-4636-AEA7-EF19BD0B7362}" type="sibTrans" cxnId="{B4F9B4DD-3D03-4473-8BF7-64EC59A2D419}">
      <dgm:prSet/>
      <dgm:spPr/>
      <dgm:t>
        <a:bodyPr/>
        <a:lstStyle/>
        <a:p>
          <a:endParaRPr lang="en-US"/>
        </a:p>
      </dgm:t>
    </dgm:pt>
    <dgm:pt modelId="{8A284F34-3C32-45DF-BEC7-AF241A6B7AC4}">
      <dgm:prSet/>
      <dgm:spPr/>
      <dgm:t>
        <a:bodyPr/>
        <a:lstStyle/>
        <a:p>
          <a:r>
            <a:rPr lang="hu-HU" b="1" dirty="0"/>
            <a:t>Online kérdőíves felméréssel (n=44) vizsgáltuk az EFI Irodák klienseinek korösszetételét és térinformatikai elemzéssel vizsgáltuk az Irodák elérhetőséget.</a:t>
          </a:r>
          <a:r>
            <a:rPr lang="hu-HU" dirty="0"/>
            <a:t> </a:t>
          </a:r>
          <a:endParaRPr lang="en-US" dirty="0"/>
        </a:p>
      </dgm:t>
    </dgm:pt>
    <dgm:pt modelId="{4EA7D314-C256-46B3-ADFB-B5D5DEFD8E85}" type="parTrans" cxnId="{A452484B-3B24-4606-A201-CCB043406437}">
      <dgm:prSet/>
      <dgm:spPr/>
      <dgm:t>
        <a:bodyPr/>
        <a:lstStyle/>
        <a:p>
          <a:endParaRPr lang="en-US"/>
        </a:p>
      </dgm:t>
    </dgm:pt>
    <dgm:pt modelId="{4186AC86-B0F3-4FF8-9762-99EFC0ECF9B8}" type="sibTrans" cxnId="{A452484B-3B24-4606-A201-CCB043406437}">
      <dgm:prSet/>
      <dgm:spPr/>
      <dgm:t>
        <a:bodyPr/>
        <a:lstStyle/>
        <a:p>
          <a:endParaRPr lang="en-US"/>
        </a:p>
      </dgm:t>
    </dgm:pt>
    <dgm:pt modelId="{ED0FB82E-1D42-4227-8938-9CBF78D703DC}">
      <dgm:prSet/>
      <dgm:spPr/>
      <dgm:t>
        <a:bodyPr/>
        <a:lstStyle/>
        <a:p>
          <a:r>
            <a:rPr lang="hu-HU" b="1" dirty="0"/>
            <a:t>A topológiai elemzés mellett piaci koncentrációs mutatókat is adaptáltunk a teljes EFI hálózat és a vármegyei lakosságszám figyelembevételével.</a:t>
          </a:r>
          <a:endParaRPr lang="en-US" b="1" dirty="0"/>
        </a:p>
      </dgm:t>
    </dgm:pt>
    <dgm:pt modelId="{589896E3-C3CA-4045-AC5F-036C55B4C189}" type="parTrans" cxnId="{0873C211-2853-4FB1-9C44-7A4DB2F2B807}">
      <dgm:prSet/>
      <dgm:spPr/>
      <dgm:t>
        <a:bodyPr/>
        <a:lstStyle/>
        <a:p>
          <a:endParaRPr lang="en-US"/>
        </a:p>
      </dgm:t>
    </dgm:pt>
    <dgm:pt modelId="{64EF0F16-83B3-42A8-B26B-B31A9E0F15FD}" type="sibTrans" cxnId="{0873C211-2853-4FB1-9C44-7A4DB2F2B807}">
      <dgm:prSet/>
      <dgm:spPr/>
      <dgm:t>
        <a:bodyPr/>
        <a:lstStyle/>
        <a:p>
          <a:endParaRPr lang="en-US"/>
        </a:p>
      </dgm:t>
    </dgm:pt>
    <dgm:pt modelId="{692846D6-6B55-4DB8-94CB-4F62856BD03F}" type="pres">
      <dgm:prSet presAssocID="{BE51A090-F553-45CD-8326-9FB7C48AE97B}" presName="vert0" presStyleCnt="0">
        <dgm:presLayoutVars>
          <dgm:dir/>
          <dgm:animOne val="branch"/>
          <dgm:animLvl val="lvl"/>
        </dgm:presLayoutVars>
      </dgm:prSet>
      <dgm:spPr/>
    </dgm:pt>
    <dgm:pt modelId="{A204322A-1FE1-4451-91AF-BEA892B7D2C2}" type="pres">
      <dgm:prSet presAssocID="{2690C741-F9AC-4B77-A76D-B6D931B6C994}" presName="thickLine" presStyleLbl="alignNode1" presStyleIdx="0" presStyleCnt="4"/>
      <dgm:spPr/>
    </dgm:pt>
    <dgm:pt modelId="{DA672EA0-8D07-4F70-B48C-35B2D1725702}" type="pres">
      <dgm:prSet presAssocID="{2690C741-F9AC-4B77-A76D-B6D931B6C994}" presName="horz1" presStyleCnt="0"/>
      <dgm:spPr/>
    </dgm:pt>
    <dgm:pt modelId="{D7697E87-D546-40C3-9174-5DA929630253}" type="pres">
      <dgm:prSet presAssocID="{2690C741-F9AC-4B77-A76D-B6D931B6C994}" presName="tx1" presStyleLbl="revTx" presStyleIdx="0" presStyleCnt="4"/>
      <dgm:spPr/>
    </dgm:pt>
    <dgm:pt modelId="{9E5EC3F0-54C1-4011-93C7-6ED49E7C25C3}" type="pres">
      <dgm:prSet presAssocID="{2690C741-F9AC-4B77-A76D-B6D931B6C994}" presName="vert1" presStyleCnt="0"/>
      <dgm:spPr/>
    </dgm:pt>
    <dgm:pt modelId="{DC96FFC7-50A3-415F-9477-B298C9EEBD48}" type="pres">
      <dgm:prSet presAssocID="{B1ADF94F-BDF3-473B-9FE0-CF63A7393016}" presName="thickLine" presStyleLbl="alignNode1" presStyleIdx="1" presStyleCnt="4"/>
      <dgm:spPr/>
    </dgm:pt>
    <dgm:pt modelId="{BFC08EA2-64D0-425F-AC22-FCB983BE97AA}" type="pres">
      <dgm:prSet presAssocID="{B1ADF94F-BDF3-473B-9FE0-CF63A7393016}" presName="horz1" presStyleCnt="0"/>
      <dgm:spPr/>
    </dgm:pt>
    <dgm:pt modelId="{8C2EF495-3644-4193-BA36-C43F08D92C83}" type="pres">
      <dgm:prSet presAssocID="{B1ADF94F-BDF3-473B-9FE0-CF63A7393016}" presName="tx1" presStyleLbl="revTx" presStyleIdx="1" presStyleCnt="4"/>
      <dgm:spPr/>
    </dgm:pt>
    <dgm:pt modelId="{F97FD2BA-53B1-40E5-B30D-327D58CEA790}" type="pres">
      <dgm:prSet presAssocID="{B1ADF94F-BDF3-473B-9FE0-CF63A7393016}" presName="vert1" presStyleCnt="0"/>
      <dgm:spPr/>
    </dgm:pt>
    <dgm:pt modelId="{F4A32FE1-A3B2-4C48-B5FE-DCB70F91E085}" type="pres">
      <dgm:prSet presAssocID="{8A284F34-3C32-45DF-BEC7-AF241A6B7AC4}" presName="thickLine" presStyleLbl="alignNode1" presStyleIdx="2" presStyleCnt="4"/>
      <dgm:spPr/>
    </dgm:pt>
    <dgm:pt modelId="{0E5168A7-927C-4886-8CFB-E51F9F59A77B}" type="pres">
      <dgm:prSet presAssocID="{8A284F34-3C32-45DF-BEC7-AF241A6B7AC4}" presName="horz1" presStyleCnt="0"/>
      <dgm:spPr/>
    </dgm:pt>
    <dgm:pt modelId="{BC79F479-E46C-44EB-876C-628814BB070C}" type="pres">
      <dgm:prSet presAssocID="{8A284F34-3C32-45DF-BEC7-AF241A6B7AC4}" presName="tx1" presStyleLbl="revTx" presStyleIdx="2" presStyleCnt="4"/>
      <dgm:spPr/>
    </dgm:pt>
    <dgm:pt modelId="{F402436F-036A-4B3C-9EE2-28B12CE875F5}" type="pres">
      <dgm:prSet presAssocID="{8A284F34-3C32-45DF-BEC7-AF241A6B7AC4}" presName="vert1" presStyleCnt="0"/>
      <dgm:spPr/>
    </dgm:pt>
    <dgm:pt modelId="{A183F794-F876-4E5C-A852-5628BEB6ABAE}" type="pres">
      <dgm:prSet presAssocID="{ED0FB82E-1D42-4227-8938-9CBF78D703DC}" presName="thickLine" presStyleLbl="alignNode1" presStyleIdx="3" presStyleCnt="4"/>
      <dgm:spPr/>
    </dgm:pt>
    <dgm:pt modelId="{5C44B377-8171-4895-84FE-50A0F8A111DD}" type="pres">
      <dgm:prSet presAssocID="{ED0FB82E-1D42-4227-8938-9CBF78D703DC}" presName="horz1" presStyleCnt="0"/>
      <dgm:spPr/>
    </dgm:pt>
    <dgm:pt modelId="{80C3F135-85A0-4FBD-887A-58046CE8B7EC}" type="pres">
      <dgm:prSet presAssocID="{ED0FB82E-1D42-4227-8938-9CBF78D703DC}" presName="tx1" presStyleLbl="revTx" presStyleIdx="3" presStyleCnt="4"/>
      <dgm:spPr/>
    </dgm:pt>
    <dgm:pt modelId="{60BA7BE8-98CA-4828-A4F5-CF2C8F040D4C}" type="pres">
      <dgm:prSet presAssocID="{ED0FB82E-1D42-4227-8938-9CBF78D703DC}" presName="vert1" presStyleCnt="0"/>
      <dgm:spPr/>
    </dgm:pt>
  </dgm:ptLst>
  <dgm:cxnLst>
    <dgm:cxn modelId="{B49C4501-A2F3-474A-82DC-73254744F19C}" type="presOf" srcId="{BE51A090-F553-45CD-8326-9FB7C48AE97B}" destId="{692846D6-6B55-4DB8-94CB-4F62856BD03F}" srcOrd="0" destOrd="0" presId="urn:microsoft.com/office/officeart/2008/layout/LinedList"/>
    <dgm:cxn modelId="{A3027110-111A-43E9-ABD6-BE7C5AB56A37}" type="presOf" srcId="{8A284F34-3C32-45DF-BEC7-AF241A6B7AC4}" destId="{BC79F479-E46C-44EB-876C-628814BB070C}" srcOrd="0" destOrd="0" presId="urn:microsoft.com/office/officeart/2008/layout/LinedList"/>
    <dgm:cxn modelId="{0873C211-2853-4FB1-9C44-7A4DB2F2B807}" srcId="{BE51A090-F553-45CD-8326-9FB7C48AE97B}" destId="{ED0FB82E-1D42-4227-8938-9CBF78D703DC}" srcOrd="3" destOrd="0" parTransId="{589896E3-C3CA-4045-AC5F-036C55B4C189}" sibTransId="{64EF0F16-83B3-42A8-B26B-B31A9E0F15FD}"/>
    <dgm:cxn modelId="{EC989748-DCEE-4F51-AD60-07829FB6A236}" type="presOf" srcId="{ED0FB82E-1D42-4227-8938-9CBF78D703DC}" destId="{80C3F135-85A0-4FBD-887A-58046CE8B7EC}" srcOrd="0" destOrd="0" presId="urn:microsoft.com/office/officeart/2008/layout/LinedList"/>
    <dgm:cxn modelId="{A452484B-3B24-4606-A201-CCB043406437}" srcId="{BE51A090-F553-45CD-8326-9FB7C48AE97B}" destId="{8A284F34-3C32-45DF-BEC7-AF241A6B7AC4}" srcOrd="2" destOrd="0" parTransId="{4EA7D314-C256-46B3-ADFB-B5D5DEFD8E85}" sibTransId="{4186AC86-B0F3-4FF8-9762-99EFC0ECF9B8}"/>
    <dgm:cxn modelId="{2A6B947B-F7A2-4DE0-8E2B-2EFDE62FB9ED}" srcId="{BE51A090-F553-45CD-8326-9FB7C48AE97B}" destId="{2690C741-F9AC-4B77-A76D-B6D931B6C994}" srcOrd="0" destOrd="0" parTransId="{C0F6E67C-1A83-4956-9157-15B2B0220E49}" sibTransId="{E2AC16A2-417E-4B04-B872-588547C264D5}"/>
    <dgm:cxn modelId="{81EAC696-D22D-45D9-B5B0-AED3A2801E26}" type="presOf" srcId="{B1ADF94F-BDF3-473B-9FE0-CF63A7393016}" destId="{8C2EF495-3644-4193-BA36-C43F08D92C83}" srcOrd="0" destOrd="0" presId="urn:microsoft.com/office/officeart/2008/layout/LinedList"/>
    <dgm:cxn modelId="{606C00D2-8FA6-4D01-A3BD-462B1D45F13A}" type="presOf" srcId="{2690C741-F9AC-4B77-A76D-B6D931B6C994}" destId="{D7697E87-D546-40C3-9174-5DA929630253}" srcOrd="0" destOrd="0" presId="urn:microsoft.com/office/officeart/2008/layout/LinedList"/>
    <dgm:cxn modelId="{B4F9B4DD-3D03-4473-8BF7-64EC59A2D419}" srcId="{BE51A090-F553-45CD-8326-9FB7C48AE97B}" destId="{B1ADF94F-BDF3-473B-9FE0-CF63A7393016}" srcOrd="1" destOrd="0" parTransId="{F23AFFE6-48DF-48F9-B855-6F1A743F237B}" sibTransId="{FBF9CBFE-8234-4636-AEA7-EF19BD0B7362}"/>
    <dgm:cxn modelId="{34A3CD20-D440-4221-846A-84CF16AA725F}" type="presParOf" srcId="{692846D6-6B55-4DB8-94CB-4F62856BD03F}" destId="{A204322A-1FE1-4451-91AF-BEA892B7D2C2}" srcOrd="0" destOrd="0" presId="urn:microsoft.com/office/officeart/2008/layout/LinedList"/>
    <dgm:cxn modelId="{AB6F913D-EFBE-45ED-8C0B-289750BE08EA}" type="presParOf" srcId="{692846D6-6B55-4DB8-94CB-4F62856BD03F}" destId="{DA672EA0-8D07-4F70-B48C-35B2D1725702}" srcOrd="1" destOrd="0" presId="urn:microsoft.com/office/officeart/2008/layout/LinedList"/>
    <dgm:cxn modelId="{CEF8ABFA-CB61-44F0-AACD-AC659084310F}" type="presParOf" srcId="{DA672EA0-8D07-4F70-B48C-35B2D1725702}" destId="{D7697E87-D546-40C3-9174-5DA929630253}" srcOrd="0" destOrd="0" presId="urn:microsoft.com/office/officeart/2008/layout/LinedList"/>
    <dgm:cxn modelId="{FB8BD423-32D1-4539-8D52-67A5F973003D}" type="presParOf" srcId="{DA672EA0-8D07-4F70-B48C-35B2D1725702}" destId="{9E5EC3F0-54C1-4011-93C7-6ED49E7C25C3}" srcOrd="1" destOrd="0" presId="urn:microsoft.com/office/officeart/2008/layout/LinedList"/>
    <dgm:cxn modelId="{BD8EE5CB-7190-4A75-A5ED-E26A171F0059}" type="presParOf" srcId="{692846D6-6B55-4DB8-94CB-4F62856BD03F}" destId="{DC96FFC7-50A3-415F-9477-B298C9EEBD48}" srcOrd="2" destOrd="0" presId="urn:microsoft.com/office/officeart/2008/layout/LinedList"/>
    <dgm:cxn modelId="{A300319C-F356-493F-8273-6655AC5B5CA6}" type="presParOf" srcId="{692846D6-6B55-4DB8-94CB-4F62856BD03F}" destId="{BFC08EA2-64D0-425F-AC22-FCB983BE97AA}" srcOrd="3" destOrd="0" presId="urn:microsoft.com/office/officeart/2008/layout/LinedList"/>
    <dgm:cxn modelId="{77F656CC-894C-47B5-9005-C05208A0C677}" type="presParOf" srcId="{BFC08EA2-64D0-425F-AC22-FCB983BE97AA}" destId="{8C2EF495-3644-4193-BA36-C43F08D92C83}" srcOrd="0" destOrd="0" presId="urn:microsoft.com/office/officeart/2008/layout/LinedList"/>
    <dgm:cxn modelId="{40E6A184-0AEA-424A-AFC9-1ECD8179DDBC}" type="presParOf" srcId="{BFC08EA2-64D0-425F-AC22-FCB983BE97AA}" destId="{F97FD2BA-53B1-40E5-B30D-327D58CEA790}" srcOrd="1" destOrd="0" presId="urn:microsoft.com/office/officeart/2008/layout/LinedList"/>
    <dgm:cxn modelId="{4757F860-C232-4077-8F0C-F2F2D5635D91}" type="presParOf" srcId="{692846D6-6B55-4DB8-94CB-4F62856BD03F}" destId="{F4A32FE1-A3B2-4C48-B5FE-DCB70F91E085}" srcOrd="4" destOrd="0" presId="urn:microsoft.com/office/officeart/2008/layout/LinedList"/>
    <dgm:cxn modelId="{6D281B58-E4B6-40E6-B499-541F3A571446}" type="presParOf" srcId="{692846D6-6B55-4DB8-94CB-4F62856BD03F}" destId="{0E5168A7-927C-4886-8CFB-E51F9F59A77B}" srcOrd="5" destOrd="0" presId="urn:microsoft.com/office/officeart/2008/layout/LinedList"/>
    <dgm:cxn modelId="{E3AB5A80-9C2E-4825-9EFA-AF7DDF5D062A}" type="presParOf" srcId="{0E5168A7-927C-4886-8CFB-E51F9F59A77B}" destId="{BC79F479-E46C-44EB-876C-628814BB070C}" srcOrd="0" destOrd="0" presId="urn:microsoft.com/office/officeart/2008/layout/LinedList"/>
    <dgm:cxn modelId="{E8697494-CA9B-4269-B1CB-77F1FFDD6610}" type="presParOf" srcId="{0E5168A7-927C-4886-8CFB-E51F9F59A77B}" destId="{F402436F-036A-4B3C-9EE2-28B12CE875F5}" srcOrd="1" destOrd="0" presId="urn:microsoft.com/office/officeart/2008/layout/LinedList"/>
    <dgm:cxn modelId="{8C9ACA21-5477-47D0-9436-30444911F76E}" type="presParOf" srcId="{692846D6-6B55-4DB8-94CB-4F62856BD03F}" destId="{A183F794-F876-4E5C-A852-5628BEB6ABAE}" srcOrd="6" destOrd="0" presId="urn:microsoft.com/office/officeart/2008/layout/LinedList"/>
    <dgm:cxn modelId="{C6786454-B698-49B4-9B49-CA264BA897CC}" type="presParOf" srcId="{692846D6-6B55-4DB8-94CB-4F62856BD03F}" destId="{5C44B377-8171-4895-84FE-50A0F8A111DD}" srcOrd="7" destOrd="0" presId="urn:microsoft.com/office/officeart/2008/layout/LinedList"/>
    <dgm:cxn modelId="{67D5C703-8A17-47C6-B1D4-59FF810185C2}" type="presParOf" srcId="{5C44B377-8171-4895-84FE-50A0F8A111DD}" destId="{80C3F135-85A0-4FBD-887A-58046CE8B7EC}" srcOrd="0" destOrd="0" presId="urn:microsoft.com/office/officeart/2008/layout/LinedList"/>
    <dgm:cxn modelId="{439CDA9C-36F1-4A04-8B33-5F31CA64B4BF}" type="presParOf" srcId="{5C44B377-8171-4895-84FE-50A0F8A111DD}" destId="{60BA7BE8-98CA-4828-A4F5-CF2C8F040D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4322A-1FE1-4451-91AF-BEA892B7D2C2}">
      <dsp:nvSpPr>
        <dsp:cNvPr id="0" name=""/>
        <dsp:cNvSpPr/>
      </dsp:nvSpPr>
      <dsp:spPr>
        <a:xfrm>
          <a:off x="0" y="0"/>
          <a:ext cx="5864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97E87-D546-40C3-9174-5DA929630253}">
      <dsp:nvSpPr>
        <dsp:cNvPr id="0" name=""/>
        <dsp:cNvSpPr/>
      </dsp:nvSpPr>
      <dsp:spPr>
        <a:xfrm>
          <a:off x="0" y="0"/>
          <a:ext cx="5864977" cy="10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Az Egészségfejlesztési Irodák (EFI) célja a primer és a szekunder prevenció támogatása és megvalósítása.</a:t>
          </a:r>
          <a:endParaRPr lang="en-US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0"/>
        <a:ext cx="5864977" cy="1031436"/>
      </dsp:txXfrm>
    </dsp:sp>
    <dsp:sp modelId="{DC96FFC7-50A3-415F-9477-B298C9EEBD48}">
      <dsp:nvSpPr>
        <dsp:cNvPr id="0" name=""/>
        <dsp:cNvSpPr/>
      </dsp:nvSpPr>
      <dsp:spPr>
        <a:xfrm>
          <a:off x="0" y="1031436"/>
          <a:ext cx="5864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EF495-3644-4193-BA36-C43F08D92C83}">
      <dsp:nvSpPr>
        <dsp:cNvPr id="0" name=""/>
        <dsp:cNvSpPr/>
      </dsp:nvSpPr>
      <dsp:spPr>
        <a:xfrm>
          <a:off x="0" y="1031436"/>
          <a:ext cx="5864977" cy="10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Jelenleg 108 EFI Iroda címadata érhető el </a:t>
          </a:r>
          <a:r>
            <a:rPr lang="hu-HU" sz="2000" b="1" kern="1200" dirty="0" err="1"/>
            <a:t>Magyaroszágon</a:t>
          </a:r>
          <a:r>
            <a:rPr lang="hu-HU" sz="2000" b="1" kern="1200" dirty="0"/>
            <a:t>. (NNK, 2024) </a:t>
          </a:r>
          <a:endParaRPr lang="en-US" sz="2000" b="1" kern="1200" dirty="0"/>
        </a:p>
      </dsp:txBody>
      <dsp:txXfrm>
        <a:off x="0" y="1031436"/>
        <a:ext cx="5864977" cy="1031436"/>
      </dsp:txXfrm>
    </dsp:sp>
    <dsp:sp modelId="{F4A32FE1-A3B2-4C48-B5FE-DCB70F91E085}">
      <dsp:nvSpPr>
        <dsp:cNvPr id="0" name=""/>
        <dsp:cNvSpPr/>
      </dsp:nvSpPr>
      <dsp:spPr>
        <a:xfrm>
          <a:off x="0" y="2062872"/>
          <a:ext cx="5864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9F479-E46C-44EB-876C-628814BB070C}">
      <dsp:nvSpPr>
        <dsp:cNvPr id="0" name=""/>
        <dsp:cNvSpPr/>
      </dsp:nvSpPr>
      <dsp:spPr>
        <a:xfrm>
          <a:off x="0" y="2062872"/>
          <a:ext cx="5864977" cy="10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Online kérdőíves felméréssel (n=44) vizsgáltuk az EFI Irodák klienseinek korösszetételét és térinformatikai elemzéssel vizsgáltuk az Irodák elérhetőséget.</a:t>
          </a:r>
          <a:r>
            <a:rPr lang="hu-HU" sz="2000" kern="1200" dirty="0"/>
            <a:t> </a:t>
          </a:r>
          <a:endParaRPr lang="en-US" sz="2000" kern="1200" dirty="0"/>
        </a:p>
      </dsp:txBody>
      <dsp:txXfrm>
        <a:off x="0" y="2062872"/>
        <a:ext cx="5864977" cy="1031436"/>
      </dsp:txXfrm>
    </dsp:sp>
    <dsp:sp modelId="{A183F794-F876-4E5C-A852-5628BEB6ABAE}">
      <dsp:nvSpPr>
        <dsp:cNvPr id="0" name=""/>
        <dsp:cNvSpPr/>
      </dsp:nvSpPr>
      <dsp:spPr>
        <a:xfrm>
          <a:off x="0" y="3094308"/>
          <a:ext cx="586497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3F135-85A0-4FBD-887A-58046CE8B7EC}">
      <dsp:nvSpPr>
        <dsp:cNvPr id="0" name=""/>
        <dsp:cNvSpPr/>
      </dsp:nvSpPr>
      <dsp:spPr>
        <a:xfrm>
          <a:off x="0" y="3094308"/>
          <a:ext cx="5864977" cy="10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A topológiai elemzés mellett piaci koncentrációs mutatókat is adaptáltunk a teljes EFI hálózat és a vármegyei lakosságszám figyelembevételével.</a:t>
          </a:r>
          <a:endParaRPr lang="en-US" sz="2000" b="1" kern="1200" dirty="0"/>
        </a:p>
      </dsp:txBody>
      <dsp:txXfrm>
        <a:off x="0" y="3094308"/>
        <a:ext cx="5864977" cy="1031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B8DA4-15E2-4448-9C8A-FEFA50102661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E5B38-7030-4D78-9981-B45586BA09E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151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5B38-7030-4D78-9981-B45586BA09EE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935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E5B38-7030-4D78-9981-B45586BA09E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988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673E6D-09F1-3EA4-36B5-E3B12E194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58762B-F865-53B5-D2FE-7A47B0970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2B6A2A-7F0E-1F0A-8901-7757ABE0F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0E5CA3-B040-9CC3-8F9F-61113363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AEE4BD-4B8E-99D9-0B77-4238043A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4765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40AD85-5101-8FFE-2651-50644623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1B83AD-3F8D-2F49-9F57-D115216A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58C230-CA62-30CF-8F1E-FA6252F2D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4410FE-569F-83CF-B962-8C81EB72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FEDD55-FBA7-B43A-5825-50E4D428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248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FAF5CBA-7883-A414-710D-036BBDBC6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5B377EF-C2C4-AF84-A940-DCBB3FB0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24B205-C386-B751-666E-1B045BF7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037537-3995-1153-0C55-1527B094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F6B9CCB-3DAA-DFDD-C838-BF6B7D82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32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FB1E56-B4EA-EE02-7897-7262FD2F2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DA68C1-6AD3-1D5B-B1A2-A5EC474E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FE49FCE-9980-2767-2E02-0DAE4D82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F27DB4-D5B8-8C05-4A3A-AA7E4EDD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BACB954-BE8B-C63C-2143-FB294A50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788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A0B231-DF0F-FF40-4B80-4A3AD535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43CAF9B-F049-E622-CC64-E6FE8A019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B6E5BCA-2B74-B199-E05B-5BC553AC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B6F3C93-46DF-1102-C393-A06197308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8B542E-CA7D-41DE-2258-9C65ED25D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540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E1C979-7EC4-72A2-47AF-7551DD60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6B1310-2277-5F8F-D0B4-D12EFF34E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88A6122-B179-B604-59F6-7F582E079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5C9B80C-EF5F-1248-B230-3A87C995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14F355-E434-DF57-8226-38486654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23652C-0D21-EDF7-B41F-8F9C2C05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8719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1252F8-3439-9D00-0348-1A8C6C85E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2119143-6410-B278-C487-772491D84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2F3B7BA-A44E-5820-56A5-5A2503026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3708A5C-5D0B-5992-1427-CD261954B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1AFBFCD-0D5C-E74A-44C7-2D7FE1CA5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3FA77C9-27EF-23FE-4152-8B3CB5EB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154F4EF-AD39-0301-D8D6-A5D86622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5690B50-F0CC-C6EB-D5A8-DCFDE3E0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223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9A2CEF-E793-2FBA-1F5F-67921F59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241F53F-C263-C6A9-82FD-F188E58E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9307FC2-A7E6-2939-BD5E-090AE920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19506A0-D28C-FE6C-6B12-48951BE39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6682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BE23691-F7C9-1524-F849-59E4E060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5EBA10-4DC1-9E25-2E26-8F0C77B5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F57796-56DB-D7A8-674D-4F28FAD4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301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BEC50A-1940-4AE0-85F6-6A33B10E5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161873-9610-182D-762F-B6C75F71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D1F6D48-EE51-6640-77FA-E8049CBBC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C592CC0-5E22-4795-23FD-6F404A0D7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8036F55-6119-EF17-3DA2-B18375F1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D548A46-BCC3-8F08-5121-44C63E28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703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49D1DE-B80D-C742-52DB-08258CB03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28F195A-3605-B9A5-ADFA-82AF46C4D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86528F6-48E2-5480-F8DE-8513CDA2E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645B4F9-C946-4D44-F740-4DDA875E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5B4172-EA8B-24E5-C43D-12F87C69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778D93-6DF0-52F4-B854-111D6ADA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767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D5E689E-188F-FD8B-2EDA-5115AC6E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091443B-9B7A-51EA-482F-A6E4BAD51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EBE1611-EF5E-197D-8502-330362046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2E351F-F062-4832-8508-E6B768E32995}" type="datetimeFigureOut">
              <a:rPr lang="hu-HU" smtClean="0"/>
              <a:t>2024.04.28.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FC0E1BA-71E7-DF92-EB33-2EE80844C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A06F4C-4A99-5EB8-97E2-D46EE242D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859564-C582-4B80-8E96-FBAD3FB58B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79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101_8C8CABBF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sh.hu/interaktiv/korfak/orszag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94F3AD-D9E7-B3D2-48C5-2CC723A7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0880"/>
            <a:ext cx="12192000" cy="1561330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Egészségfejlesztési Irodák </a:t>
            </a:r>
            <a:r>
              <a:rPr lang="hu-HU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gerontoszociológiai</a:t>
            </a: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jelentősége </a:t>
            </a:r>
            <a:b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és országos lefedettsége Magyarországon </a:t>
            </a:r>
            <a:br>
              <a:rPr lang="hu-HU" sz="2300" b="1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hu-HU" sz="23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dirty="0"/>
          </a:p>
        </p:txBody>
      </p:sp>
      <p:sp>
        <p:nvSpPr>
          <p:cNvPr id="15" name="Tartalom helye 14">
            <a:extLst>
              <a:ext uri="{FF2B5EF4-FFF2-40B4-BE49-F238E27FC236}">
                <a16:creationId xmlns:a16="http://schemas.microsoft.com/office/drawing/2014/main" id="{9933F526-F03B-B5A0-A6ED-5255FA22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48032"/>
            <a:ext cx="12192000" cy="27389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Domján Péter, Angyal Viola, Dr. </a:t>
            </a:r>
            <a:r>
              <a:rPr lang="hu-HU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Vingender</a:t>
            </a: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István</a:t>
            </a:r>
          </a:p>
          <a:p>
            <a:pPr marL="0" indent="0" algn="ctr">
              <a:buNone/>
            </a:pPr>
            <a:r>
              <a:rPr lang="hu-HU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Semmelweis Egyetem, Doktori Iskola</a:t>
            </a:r>
          </a:p>
          <a:p>
            <a:pPr algn="ctr"/>
            <a:endParaRPr lang="hu-HU" sz="600" b="1" dirty="0">
              <a:latin typeface="Calibri"/>
              <a:cs typeface="Calibri"/>
            </a:endParaRPr>
          </a:p>
          <a:p>
            <a:pPr marL="0" indent="0" algn="ctr">
              <a:buNone/>
            </a:pPr>
            <a:r>
              <a:rPr lang="hu-HU" sz="2200" b="1" dirty="0">
                <a:latin typeface="Calibri"/>
                <a:cs typeface="Calibri"/>
              </a:rPr>
              <a:t>Egészségtudományi tagozat</a:t>
            </a:r>
          </a:p>
          <a:p>
            <a:pPr marL="0" indent="0" algn="ctr">
              <a:buNone/>
            </a:pPr>
            <a:r>
              <a:rPr lang="hu-HU" sz="2200" b="1" dirty="0">
                <a:latin typeface="Calibri"/>
                <a:cs typeface="Calibri"/>
              </a:rPr>
              <a:t>Interdiszciplináris alkalmazott egészségtudományok program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FB968B7-A5A7-4689-9BB7-891E340ED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82" y="5266905"/>
            <a:ext cx="1440236" cy="14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9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extLst mod="1">
    <p:ext uri="{6950BFC3-D8DA-4A85-94F7-54DA5524770B}">
      <p188:commentRel xmlns="" xmlns:p188="http://schemas.microsoft.com/office/powerpoint/2018/8/main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D637EDD0-4EBC-0C71-061A-53163A164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0187" y="1042063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hu-HU" sz="4400" dirty="0"/>
              <a:t>Bevezetés</a:t>
            </a:r>
          </a:p>
        </p:txBody>
      </p:sp>
      <p:graphicFrame>
        <p:nvGraphicFramePr>
          <p:cNvPr id="15" name="Tartalom helye 5">
            <a:extLst>
              <a:ext uri="{FF2B5EF4-FFF2-40B4-BE49-F238E27FC236}">
                <a16:creationId xmlns:a16="http://schemas.microsoft.com/office/drawing/2014/main" id="{B75471DD-9C80-D68C-A6A7-544D472344B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50241855"/>
              </p:ext>
            </p:extLst>
          </p:nvPr>
        </p:nvGraphicFramePr>
        <p:xfrm>
          <a:off x="6105358" y="2063918"/>
          <a:ext cx="5864977" cy="4125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6" descr="Ingyenes stockfotó beltéri, derékig érő lövés, élelmiszer témában Stockfotó">
            <a:extLst>
              <a:ext uri="{FF2B5EF4-FFF2-40B4-BE49-F238E27FC236}">
                <a16:creationId xmlns:a16="http://schemas.microsoft.com/office/drawing/2014/main" id="{1ACD3768-39FC-4AFF-8506-030A2604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4" y="1116226"/>
            <a:ext cx="2600448" cy="18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gyenes stockfotó aerobic, aktív, aktivitás témában Stockfotó">
            <a:extLst>
              <a:ext uri="{FF2B5EF4-FFF2-40B4-BE49-F238E27FC236}">
                <a16:creationId xmlns:a16="http://schemas.microsoft.com/office/drawing/2014/main" id="{E9E0ECF2-4D11-48E0-AC8B-3FA7494AF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40" y="2310846"/>
            <a:ext cx="2843075" cy="189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ngyenes stockfotó ászana, beltéri, éberség témában Stockfotó">
            <a:extLst>
              <a:ext uri="{FF2B5EF4-FFF2-40B4-BE49-F238E27FC236}">
                <a16:creationId xmlns:a16="http://schemas.microsoft.com/office/drawing/2014/main" id="{642C029E-701A-4CBD-8B7C-ED67F393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71" y="3505465"/>
            <a:ext cx="2949412" cy="196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53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72A98E-00EE-25B6-03AC-28F01A42F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89" y="2005781"/>
            <a:ext cx="11205411" cy="400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b="1" dirty="0">
                <a:latin typeface="Calibri" panose="020F0502020204030204" pitchFamily="34" charset="0"/>
                <a:cs typeface="Calibri" panose="020F0502020204030204" pitchFamily="34" charset="0"/>
              </a:rPr>
              <a:t>Öregedő magyar társadalom</a:t>
            </a:r>
          </a:p>
          <a:p>
            <a:pPr marL="0" indent="0" algn="r">
              <a:buNone/>
            </a:pP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65CC3-C9A2-0CCB-C3EB-8477443FFCD8}"/>
              </a:ext>
            </a:extLst>
          </p:cNvPr>
          <p:cNvSpPr txBox="1"/>
          <p:nvPr/>
        </p:nvSpPr>
        <p:spPr>
          <a:xfrm>
            <a:off x="529389" y="2677304"/>
            <a:ext cx="5196348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b="1" i="1" dirty="0">
                <a:latin typeface="Corbel"/>
              </a:rPr>
              <a:t>Az idősek aránya a jövőben növekedni fog, amely emelkedő költségeket generál a társadalom számára.</a:t>
            </a:r>
          </a:p>
          <a:p>
            <a:endParaRPr lang="hu-HU" b="1" i="1" dirty="0">
              <a:latin typeface="Corbel"/>
            </a:endParaRPr>
          </a:p>
          <a:p>
            <a:r>
              <a:rPr lang="hu-HU" b="1" i="1" dirty="0">
                <a:latin typeface="Corbel"/>
              </a:rPr>
              <a:t>A gazdasági  szempontok mellett nem elhanyagolható, hogy milyen életminőség jut az idős generáció számára.</a:t>
            </a:r>
          </a:p>
          <a:p>
            <a:endParaRPr lang="hu-HU" b="1" i="1" dirty="0">
              <a:latin typeface="Corbel"/>
            </a:endParaRPr>
          </a:p>
          <a:p>
            <a:r>
              <a:rPr lang="hu-HU" b="1" i="1" dirty="0">
                <a:latin typeface="Corbel"/>
              </a:rPr>
              <a:t>Gondoskodni kell az idősek kiszolgálásáról, ellátásáról, amely egyre több egészségügyi szolgáltató bevonását igényli.</a:t>
            </a:r>
            <a:endParaRPr lang="en-GB" b="1" i="1" dirty="0">
              <a:latin typeface="Corbe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3C19B00-DAF5-E18F-1910-E4349C4F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5985"/>
          </a:xfrm>
        </p:spPr>
        <p:txBody>
          <a:bodyPr/>
          <a:lstStyle/>
          <a:p>
            <a:r>
              <a:rPr lang="hu-HU" dirty="0"/>
              <a:t>Előzmények</a:t>
            </a:r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D2AF7F3-515C-40CC-AE79-2E56D4A1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677" y="1909045"/>
            <a:ext cx="5949394" cy="356784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1E608C70-BDDE-404C-AA43-710B4FD51C4F}"/>
              </a:ext>
            </a:extLst>
          </p:cNvPr>
          <p:cNvSpPr txBox="1"/>
          <p:nvPr/>
        </p:nvSpPr>
        <p:spPr>
          <a:xfrm>
            <a:off x="5726161" y="5573052"/>
            <a:ext cx="629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Forrás</a:t>
            </a:r>
            <a:r>
              <a:rPr lang="hu-HU" sz="1600" dirty="0"/>
              <a:t>: </a:t>
            </a:r>
            <a:r>
              <a:rPr lang="hu-HU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https://www.ksh.hu/interaktiv/korfak/orszag.html</a:t>
            </a:r>
            <a:r>
              <a:rPr lang="hu-HU" sz="1600" dirty="0"/>
              <a:t> (2024.04.14)</a:t>
            </a:r>
          </a:p>
        </p:txBody>
      </p:sp>
    </p:spTree>
    <p:extLst>
      <p:ext uri="{BB962C8B-B14F-4D97-AF65-F5344CB8AC3E}">
        <p14:creationId xmlns:p14="http://schemas.microsoft.com/office/powerpoint/2010/main" val="1631676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5">
            <a:extLst>
              <a:ext uri="{FF2B5EF4-FFF2-40B4-BE49-F238E27FC236}">
                <a16:creationId xmlns:a16="http://schemas.microsoft.com/office/drawing/2014/main" id="{EA4862DC-2DDB-BEA4-E6AD-16C08130D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2697" y="1585312"/>
            <a:ext cx="5169820" cy="4427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1D99D9B1-3DDB-0952-66A9-B488B706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450204"/>
            <a:ext cx="5912662" cy="461666"/>
          </a:xfrm>
        </p:spPr>
        <p:txBody>
          <a:bodyPr>
            <a:noAutofit/>
          </a:bodyPr>
          <a:lstStyle/>
          <a:p>
            <a:r>
              <a:rPr lang="hu-HU" sz="2800" b="1" i="1" dirty="0">
                <a:latin typeface="Corbel"/>
              </a:rPr>
              <a:t>Kutatási módszertan</a:t>
            </a:r>
            <a:endParaRPr lang="en-US" dirty="0"/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18DE3E86-AA74-F39A-3E37-E8C9DBDA46D0}"/>
              </a:ext>
            </a:extLst>
          </p:cNvPr>
          <p:cNvSpPr txBox="1">
            <a:spLocks/>
          </p:cNvSpPr>
          <p:nvPr/>
        </p:nvSpPr>
        <p:spPr>
          <a:xfrm>
            <a:off x="382212" y="179649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4400" dirty="0"/>
              <a:t>Kérdőíves felmérés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FD079-4811-97B4-81F1-962A7B716F0E}"/>
              </a:ext>
            </a:extLst>
          </p:cNvPr>
          <p:cNvSpPr txBox="1"/>
          <p:nvPr/>
        </p:nvSpPr>
        <p:spPr>
          <a:xfrm>
            <a:off x="391886" y="2643340"/>
            <a:ext cx="5350040" cy="41242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/>
              <a:t>Saját szerkesztésű online </a:t>
            </a:r>
            <a:r>
              <a:rPr lang="hu-HU" b="1" dirty="0"/>
              <a:t>kérdőíves felméréssel </a:t>
            </a:r>
            <a:br>
              <a:rPr lang="hu-HU" dirty="0"/>
            </a:br>
            <a:r>
              <a:rPr lang="hu-HU" dirty="0"/>
              <a:t>(N=108; n=44) vizsgáltuk az </a:t>
            </a:r>
            <a:r>
              <a:rPr lang="hu-HU" b="1" dirty="0"/>
              <a:t>Egészségfejlesztés Irodák (EFI) körében</a:t>
            </a:r>
            <a:r>
              <a:rPr lang="hu-HU" dirty="0"/>
              <a:t> (2023.09 – 2023.10), </a:t>
            </a:r>
            <a:br>
              <a:rPr lang="hu-HU" dirty="0"/>
            </a:br>
            <a:r>
              <a:rPr lang="hu-HU" dirty="0"/>
              <a:t>hogy </a:t>
            </a:r>
            <a:r>
              <a:rPr lang="hu-HU" b="1" dirty="0"/>
              <a:t>milyen egészségprevenciós szolgáltatásokat biztosítanak az idősek számára</a:t>
            </a:r>
            <a:r>
              <a:rPr lang="hu-HU" dirty="0"/>
              <a:t>?</a:t>
            </a:r>
          </a:p>
          <a:p>
            <a:endParaRPr lang="hu-HU" sz="800" b="1" dirty="0"/>
          </a:p>
          <a:p>
            <a:pPr algn="just">
              <a:spcBef>
                <a:spcPts val="1200"/>
              </a:spcBef>
            </a:pPr>
            <a:r>
              <a:rPr lang="hu-HU" b="1" i="1" dirty="0"/>
              <a:t>Vizsgált területek:</a:t>
            </a:r>
          </a:p>
          <a:p>
            <a:pPr marL="630238" indent="-342900">
              <a:buFont typeface="Arial" panose="020B0604020202020204" pitchFamily="34" charset="0"/>
              <a:buChar char="•"/>
            </a:pPr>
            <a:r>
              <a:rPr lang="hu-HU" dirty="0"/>
              <a:t>Páciensek kora</a:t>
            </a:r>
          </a:p>
          <a:p>
            <a:pPr marL="630238" indent="-342900">
              <a:buFont typeface="Arial" panose="020B0604020202020204" pitchFamily="34" charset="0"/>
              <a:buChar char="•"/>
            </a:pPr>
            <a:r>
              <a:rPr lang="hu-HU" dirty="0"/>
              <a:t>Kommunikációs csatornák (páciens &lt;-&gt; EFI)</a:t>
            </a:r>
          </a:p>
          <a:p>
            <a:pPr marL="630238" indent="-342900">
              <a:buFont typeface="Arial" panose="020B0604020202020204" pitchFamily="34" charset="0"/>
              <a:buChar char="•"/>
            </a:pPr>
            <a:r>
              <a:rPr lang="hu-HU" dirty="0"/>
              <a:t>Időseknek biztosított egészségprevenció mértéke</a:t>
            </a:r>
          </a:p>
          <a:p>
            <a:pPr marL="630238" indent="-342900">
              <a:buFont typeface="Arial" panose="020B0604020202020204" pitchFamily="34" charset="0"/>
              <a:buChar char="•"/>
            </a:pPr>
            <a:r>
              <a:rPr lang="hu-HU" dirty="0"/>
              <a:t>Biztosított egészségprevenciós programok</a:t>
            </a:r>
          </a:p>
          <a:p>
            <a:endParaRPr lang="hu-HU" dirty="0"/>
          </a:p>
          <a:p>
            <a:endParaRPr lang="en-US" dirty="0"/>
          </a:p>
        </p:txBody>
      </p: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A04BFE21-7774-453F-A537-CA92F0DC6847}"/>
              </a:ext>
            </a:extLst>
          </p:cNvPr>
          <p:cNvSpPr txBox="1">
            <a:spLocks/>
          </p:cNvSpPr>
          <p:nvPr/>
        </p:nvSpPr>
        <p:spPr>
          <a:xfrm>
            <a:off x="6601746" y="179649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4400" dirty="0"/>
          </a:p>
        </p:txBody>
      </p:sp>
      <p:sp>
        <p:nvSpPr>
          <p:cNvPr id="19" name="Szöveg helye 2">
            <a:extLst>
              <a:ext uri="{FF2B5EF4-FFF2-40B4-BE49-F238E27FC236}">
                <a16:creationId xmlns:a16="http://schemas.microsoft.com/office/drawing/2014/main" id="{96826162-E0C5-4A01-8752-3FB35C1C0152}"/>
              </a:ext>
            </a:extLst>
          </p:cNvPr>
          <p:cNvSpPr txBox="1">
            <a:spLocks/>
          </p:cNvSpPr>
          <p:nvPr/>
        </p:nvSpPr>
        <p:spPr>
          <a:xfrm>
            <a:off x="6459749" y="1796495"/>
            <a:ext cx="5350039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4400" dirty="0"/>
              <a:t>Koncentráció vizsgálat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C4FD4F0B-C0FF-484D-9909-163DC6E75BC0}"/>
              </a:ext>
            </a:extLst>
          </p:cNvPr>
          <p:cNvSpPr txBox="1"/>
          <p:nvPr/>
        </p:nvSpPr>
        <p:spPr>
          <a:xfrm>
            <a:off x="6462587" y="2643340"/>
            <a:ext cx="5350040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108 db </a:t>
            </a:r>
            <a:r>
              <a:rPr lang="hu-HU" dirty="0"/>
              <a:t>(N=108, n=108) </a:t>
            </a:r>
            <a:r>
              <a:rPr lang="hu-HU" b="1" dirty="0"/>
              <a:t>EFI Iroda </a:t>
            </a:r>
            <a:r>
              <a:rPr lang="hu-HU" b="1" dirty="0" err="1"/>
              <a:t>geokoordinátáit</a:t>
            </a:r>
            <a:r>
              <a:rPr lang="hu-HU" b="1" dirty="0"/>
              <a:t> </a:t>
            </a:r>
          </a:p>
          <a:p>
            <a:r>
              <a:rPr lang="hu-HU" b="1" dirty="0" err="1"/>
              <a:t>Quantum</a:t>
            </a:r>
            <a:r>
              <a:rPr lang="hu-HU" b="1" dirty="0"/>
              <a:t> GIS</a:t>
            </a:r>
            <a:r>
              <a:rPr lang="hu-HU" dirty="0"/>
              <a:t> (</a:t>
            </a:r>
            <a:r>
              <a:rPr lang="hu-HU" dirty="0" err="1"/>
              <a:t>Geographic</a:t>
            </a:r>
            <a:r>
              <a:rPr lang="hu-HU" dirty="0"/>
              <a:t> </a:t>
            </a:r>
            <a:r>
              <a:rPr lang="hu-HU" dirty="0" err="1"/>
              <a:t>Information</a:t>
            </a:r>
            <a:r>
              <a:rPr lang="hu-HU" dirty="0"/>
              <a:t> System) 3.34.0 </a:t>
            </a:r>
            <a:r>
              <a:rPr lang="hu-HU" b="1" dirty="0"/>
              <a:t>szoftverben rögzítettük </a:t>
            </a:r>
            <a:r>
              <a:rPr lang="hu-HU" dirty="0"/>
              <a:t>a </a:t>
            </a:r>
            <a:r>
              <a:rPr lang="hu-HU" b="1" dirty="0"/>
              <a:t>topológiai vizsgálat </a:t>
            </a:r>
            <a:r>
              <a:rPr lang="hu-HU" dirty="0"/>
              <a:t>miatt.</a:t>
            </a:r>
          </a:p>
          <a:p>
            <a:endParaRPr lang="hu-HU" dirty="0"/>
          </a:p>
          <a:p>
            <a:r>
              <a:rPr lang="hu-HU" dirty="0"/>
              <a:t>A vármegyék korcsoportos lakosságszáma (KSH, 2022) és az EFI Irodák megyei szintű gyakorisága (NNK, 2022) alapján az alábbi </a:t>
            </a:r>
          </a:p>
          <a:p>
            <a:r>
              <a:rPr lang="hu-HU" b="1" dirty="0"/>
              <a:t>statisztikai számításokat végeztük el</a:t>
            </a:r>
            <a:r>
              <a:rPr lang="hu-H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Lorenz-görbe (+ Gini Index)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Lokáció-koncentráció Index (LQ)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Herfindahl</a:t>
            </a:r>
            <a:r>
              <a:rPr lang="hu-HU" dirty="0"/>
              <a:t>-Hirschman Index (HHI)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Shannon-</a:t>
            </a:r>
            <a:r>
              <a:rPr lang="hu-HU" dirty="0" err="1"/>
              <a:t>entropia</a:t>
            </a:r>
            <a:r>
              <a:rPr lang="hu-HU" dirty="0"/>
              <a:t> Index (E)</a:t>
            </a:r>
          </a:p>
          <a:p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4E3D39B3-FCAA-2F6A-49E1-61BD63666D91}"/>
              </a:ext>
            </a:extLst>
          </p:cNvPr>
          <p:cNvSpPr txBox="1">
            <a:spLocks/>
          </p:cNvSpPr>
          <p:nvPr/>
        </p:nvSpPr>
        <p:spPr>
          <a:xfrm>
            <a:off x="391886" y="450204"/>
            <a:ext cx="5912662" cy="4616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i="1" dirty="0">
                <a:latin typeface="Corbel"/>
                <a:ea typeface="+mn-ea"/>
                <a:cs typeface="+mn-cs"/>
              </a:rPr>
              <a:t>Eredmények</a:t>
            </a:r>
            <a:endParaRPr lang="hu-HU" sz="40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1480AC6-0C29-5371-952C-83F0CC9BF92E}"/>
              </a:ext>
            </a:extLst>
          </p:cNvPr>
          <p:cNvSpPr txBox="1"/>
          <p:nvPr/>
        </p:nvSpPr>
        <p:spPr>
          <a:xfrm>
            <a:off x="391886" y="850232"/>
            <a:ext cx="559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Országos kérdőíves felmérés (N=108; n=44)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6B6C4-EBA1-8A79-E836-6AD8C764EE47}"/>
              </a:ext>
            </a:extLst>
          </p:cNvPr>
          <p:cNvSpPr txBox="1"/>
          <p:nvPr/>
        </p:nvSpPr>
        <p:spPr>
          <a:xfrm>
            <a:off x="224777" y="2003450"/>
            <a:ext cx="7528215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000" b="1" dirty="0">
                <a:latin typeface="Corbel"/>
              </a:rPr>
              <a:t>A kérdőíves felmérésből, amely a Magyarországon elérhető Irodák 40,7% lefedte, elmondható, hogy 95% valószínűséggel 45,1% és 55,9% között található a 60 év feletti páciensek aránya. </a:t>
            </a:r>
          </a:p>
          <a:p>
            <a:endParaRPr lang="hu-HU" sz="2000" dirty="0">
              <a:latin typeface="Corbel"/>
            </a:endParaRPr>
          </a:p>
          <a:p>
            <a:r>
              <a:rPr lang="hu-HU" sz="2000" dirty="0">
                <a:highlight>
                  <a:srgbClr val="FFFF00"/>
                </a:highlight>
                <a:latin typeface="Corbel"/>
              </a:rPr>
              <a:t>A minta alapján minden második páciens idős személy.</a:t>
            </a:r>
          </a:p>
          <a:p>
            <a:endParaRPr lang="hu-HU" sz="2000" dirty="0">
              <a:highlight>
                <a:srgbClr val="FFFF00"/>
              </a:highlight>
              <a:latin typeface="Corbel"/>
            </a:endParaRPr>
          </a:p>
          <a:p>
            <a:r>
              <a:rPr lang="hu-HU" sz="2000" dirty="0">
                <a:highlight>
                  <a:srgbClr val="00FF00"/>
                </a:highlight>
                <a:latin typeface="Corbel"/>
              </a:rPr>
              <a:t>A megkérdezett Irodák:</a:t>
            </a:r>
          </a:p>
          <a:p>
            <a:r>
              <a:rPr lang="hu-HU" sz="2000" dirty="0">
                <a:highlight>
                  <a:srgbClr val="00FF00"/>
                </a:highlight>
                <a:latin typeface="Corbel"/>
              </a:rPr>
              <a:t> 89% biztosít prevenciós szolgáltatást idős emberek számára, amely során a szolgáltatások 72%-a csoportban valósul meg.</a:t>
            </a:r>
          </a:p>
          <a:p>
            <a:endParaRPr lang="hu-HU" sz="2000" dirty="0">
              <a:highlight>
                <a:srgbClr val="FFFF00"/>
              </a:highlight>
              <a:latin typeface="Corbel"/>
            </a:endParaRPr>
          </a:p>
          <a:p>
            <a:r>
              <a:rPr lang="hu-HU" sz="2000" dirty="0">
                <a:highlight>
                  <a:srgbClr val="00FFFF"/>
                </a:highlight>
                <a:latin typeface="Corbel"/>
              </a:rPr>
              <a:t>Gerinc és idős bemozgató torna (59%), táplálkozási tanácsadás (77%), pszichés mentálhigiénés támogatás (54%) </a:t>
            </a:r>
            <a:br>
              <a:rPr lang="hu-HU" sz="2000" dirty="0">
                <a:highlight>
                  <a:srgbClr val="00FFFF"/>
                </a:highlight>
                <a:latin typeface="Corbel"/>
              </a:rPr>
            </a:br>
            <a:r>
              <a:rPr lang="hu-HU" sz="2000" dirty="0">
                <a:highlight>
                  <a:srgbClr val="00FFFF"/>
                </a:highlight>
                <a:latin typeface="Corbel"/>
              </a:rPr>
              <a:t>a leggyakrabban megjelenő prevenciós program a vizsgált mintában.</a:t>
            </a:r>
          </a:p>
          <a:p>
            <a:endParaRPr lang="hu-HU" dirty="0">
              <a:latin typeface="Corbel"/>
            </a:endParaRPr>
          </a:p>
          <a:p>
            <a:endParaRPr lang="en-US" dirty="0"/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C00FA417-9170-49A8-BD60-6AC2EF488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141" y="3104717"/>
            <a:ext cx="4137082" cy="2925080"/>
          </a:xfrm>
          <a:prstGeom prst="rect">
            <a:avLst/>
          </a:prstGeom>
        </p:spPr>
      </p:pic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74383B11-67B7-4B0C-92D9-8DC5204E8863}"/>
              </a:ext>
            </a:extLst>
          </p:cNvPr>
          <p:cNvCxnSpPr/>
          <p:nvPr/>
        </p:nvCxnSpPr>
        <p:spPr>
          <a:xfrm>
            <a:off x="10020748" y="5699759"/>
            <a:ext cx="1290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C9C6B16F-D1EF-42F7-AFB8-AB3694DA9830}"/>
                  </a:ext>
                </a:extLst>
              </p:cNvPr>
              <p:cNvSpPr txBox="1"/>
              <p:nvPr/>
            </p:nvSpPr>
            <p:spPr>
              <a:xfrm>
                <a:off x="7731819" y="2462096"/>
                <a:ext cx="2789931" cy="527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b="1" i="1" smtClean="0">
                        <a:latin typeface="Cambria Math" panose="02040503050406030204" pitchFamily="18" charset="0"/>
                      </a:rPr>
                      <m:t>𝑪𝑰</m:t>
                    </m:r>
                    <m:r>
                      <a:rPr lang="hu-HU" b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hu-HU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hu-HU" b="1">
                        <a:latin typeface="Cambria Math" panose="02040503050406030204" pitchFamily="18" charset="0"/>
                      </a:rPr>
                      <m:t> ±</m:t>
                    </m:r>
                    <m:r>
                      <a:rPr lang="hu-HU" b="1" i="1">
                        <a:latin typeface="Cambria Math" panose="02040503050406030204" pitchFamily="18" charset="0"/>
                      </a:rPr>
                      <m:t>𝒁</m:t>
                    </m:r>
                    <m:d>
                      <m:dPr>
                        <m:ctrlPr>
                          <a:rPr lang="hu-HU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u-HU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hu-HU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hu-HU" b="1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hu-HU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rad>
                          </m:den>
                        </m:f>
                      </m:e>
                    </m:d>
                    <m:r>
                      <a:rPr lang="hu-HU" b="1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l-GR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hu-HU" b="1" dirty="0"/>
                  <a:t> </a:t>
                </a:r>
              </a:p>
            </p:txBody>
          </p:sp>
        </mc:Choice>
        <mc:Fallback xmlns="">
          <p:sp>
            <p:nvSpPr>
              <p:cNvPr id="24" name="Szövegdoboz 23">
                <a:extLst>
                  <a:ext uri="{FF2B5EF4-FFF2-40B4-BE49-F238E27FC236}">
                    <a16:creationId xmlns:a16="http://schemas.microsoft.com/office/drawing/2014/main" id="{C9C6B16F-D1EF-42F7-AFB8-AB3694DA9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819" y="2462096"/>
                <a:ext cx="2789931" cy="5279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Egyenes összekötő 28">
            <a:extLst>
              <a:ext uri="{FF2B5EF4-FFF2-40B4-BE49-F238E27FC236}">
                <a16:creationId xmlns:a16="http://schemas.microsoft.com/office/drawing/2014/main" id="{E11AEEA6-C35C-43E3-94A6-80BD0BC8F495}"/>
              </a:ext>
            </a:extLst>
          </p:cNvPr>
          <p:cNvCxnSpPr/>
          <p:nvPr/>
        </p:nvCxnSpPr>
        <p:spPr>
          <a:xfrm>
            <a:off x="10020748" y="4244339"/>
            <a:ext cx="1290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813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E1D96EF6-7122-AA17-A6D6-B8D945922CCB}"/>
              </a:ext>
            </a:extLst>
          </p:cNvPr>
          <p:cNvSpPr txBox="1">
            <a:spLocks/>
          </p:cNvSpPr>
          <p:nvPr/>
        </p:nvSpPr>
        <p:spPr>
          <a:xfrm>
            <a:off x="391886" y="504966"/>
            <a:ext cx="5912662" cy="4919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Eredmények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0FF0205-62B9-9478-0E91-1586E82A3E2C}"/>
              </a:ext>
            </a:extLst>
          </p:cNvPr>
          <p:cNvSpPr txBox="1"/>
          <p:nvPr/>
        </p:nvSpPr>
        <p:spPr>
          <a:xfrm>
            <a:off x="391885" y="850232"/>
            <a:ext cx="79458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u-HU" sz="2400" b="1" dirty="0"/>
              <a:t>Térinformatikai elemzés és az Irodák koncentrációja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16D2716-E643-424A-B02E-3DC70FA53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76" y="1657163"/>
            <a:ext cx="6166584" cy="3396568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F3ED8DB2-08EA-4777-96DD-15B4E64558B4}"/>
              </a:ext>
            </a:extLst>
          </p:cNvPr>
          <p:cNvSpPr txBox="1"/>
          <p:nvPr/>
        </p:nvSpPr>
        <p:spPr>
          <a:xfrm>
            <a:off x="5936276" y="5200837"/>
            <a:ext cx="60889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Herfindahl</a:t>
            </a:r>
            <a:r>
              <a:rPr lang="hu-HU" dirty="0"/>
              <a:t>-Hirschman Index (HHI): 0.062 (EFI f(x))</a:t>
            </a:r>
          </a:p>
          <a:p>
            <a:pPr>
              <a:spcAft>
                <a:spcPts val="600"/>
              </a:spcAft>
            </a:pPr>
            <a:r>
              <a:rPr lang="hu-HU" dirty="0"/>
              <a:t>Shannon-</a:t>
            </a:r>
            <a:r>
              <a:rPr lang="hu-HU" dirty="0" err="1"/>
              <a:t>entropia</a:t>
            </a:r>
            <a:r>
              <a:rPr lang="hu-HU" dirty="0"/>
              <a:t> (E): 1.24                          (65 – x ; összlakosság)</a:t>
            </a:r>
          </a:p>
          <a:p>
            <a:pPr algn="r"/>
            <a:r>
              <a:rPr lang="hu-HU" sz="1600" dirty="0"/>
              <a:t>Forrás: saját munka KSH (2022) és NNK (2022) adatok alapján </a:t>
            </a:r>
          </a:p>
          <a:p>
            <a:endParaRPr lang="hu-HU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444A1084-ED3F-4813-948B-3230202B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84" y="1725524"/>
            <a:ext cx="5356643" cy="37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79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id="{E1D96EF6-7122-AA17-A6D6-B8D945922CCB}"/>
              </a:ext>
            </a:extLst>
          </p:cNvPr>
          <p:cNvSpPr txBox="1">
            <a:spLocks/>
          </p:cNvSpPr>
          <p:nvPr/>
        </p:nvSpPr>
        <p:spPr>
          <a:xfrm>
            <a:off x="393035" y="660241"/>
            <a:ext cx="5912662" cy="4919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800" b="1" kern="1200" dirty="0">
                <a:latin typeface="Corbel"/>
                <a:ea typeface="+mn-ea"/>
                <a:cs typeface="+mn-cs"/>
              </a:rPr>
              <a:t>Összefoglalás</a:t>
            </a:r>
            <a:endParaRPr lang="hu-HU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EEF7B-F4EE-F719-9732-F59952D13608}"/>
              </a:ext>
            </a:extLst>
          </p:cNvPr>
          <p:cNvSpPr txBox="1"/>
          <p:nvPr/>
        </p:nvSpPr>
        <p:spPr>
          <a:xfrm>
            <a:off x="393035" y="1716507"/>
            <a:ext cx="536341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Az EFI Irodák térbeli elhelyezkedése és koncentrációja az elérhetőség miatt fontos vizsgálati tényezője az egészségprevenciónak.</a:t>
            </a:r>
          </a:p>
          <a:p>
            <a:endParaRPr lang="hu-HU" dirty="0"/>
          </a:p>
          <a:p>
            <a:r>
              <a:rPr lang="hu-HU" dirty="0">
                <a:highlight>
                  <a:srgbClr val="00FF00"/>
                </a:highlight>
              </a:rPr>
              <a:t>Magyarország Egészségfejlesztési Irodahálózata (N=108) alkalmas a teljes és az idős lakosság egészségprevenciós igényének a kiszolgálására</a:t>
            </a:r>
          </a:p>
          <a:p>
            <a:endParaRPr lang="hu-HU" dirty="0">
              <a:highlight>
                <a:srgbClr val="00FF00"/>
              </a:highlight>
            </a:endParaRPr>
          </a:p>
          <a:p>
            <a:r>
              <a:rPr lang="hu-HU" dirty="0">
                <a:highlight>
                  <a:srgbClr val="00FF00"/>
                </a:highlight>
              </a:rPr>
              <a:t>Az EFI Irodák számos prevenciós programot kínálnak a szenior generáció számára, így Magyarországon fontos gerontológiai helyszínnek számítanak.</a:t>
            </a:r>
          </a:p>
          <a:p>
            <a:endParaRPr lang="hu-HU" dirty="0"/>
          </a:p>
          <a:p>
            <a:r>
              <a:rPr lang="hu-HU" dirty="0">
                <a:highlight>
                  <a:srgbClr val="00FFFF"/>
                </a:highlight>
              </a:rPr>
              <a:t>Az alacsony terület koncentráció ellenére újabb Irodák nyitásával az esélyegyenlőséget kell növelni, amely az idősek egészségmegőrzésében fontos szerepet játszik.</a:t>
            </a:r>
            <a:endParaRPr lang="en-US" dirty="0">
              <a:highlight>
                <a:srgbClr val="00FFFF"/>
              </a:highlight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3C49D3A-09DF-41F6-A86A-90228901ED1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35526"/>
            <a:ext cx="5702965" cy="2480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98823A1A-F6F5-429A-96E0-AA27723891F1}"/>
              </a:ext>
            </a:extLst>
          </p:cNvPr>
          <p:cNvSpPr txBox="1"/>
          <p:nvPr/>
        </p:nvSpPr>
        <p:spPr>
          <a:xfrm>
            <a:off x="6003985" y="4965302"/>
            <a:ext cx="5794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/>
              <a:t>Quantum</a:t>
            </a:r>
            <a:r>
              <a:rPr lang="hu-HU" b="1" dirty="0"/>
              <a:t> GIS szoftverben az Egészségfejlesztési Irodák térbeli elhelyezkedésének a mintázata 2024.01.</a:t>
            </a:r>
          </a:p>
        </p:txBody>
      </p:sp>
    </p:spTree>
    <p:extLst>
      <p:ext uri="{BB962C8B-B14F-4D97-AF65-F5344CB8AC3E}">
        <p14:creationId xmlns:p14="http://schemas.microsoft.com/office/powerpoint/2010/main" val="360067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6" name="Rectangle 18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4AFDE2-BBA9-4B6C-BBD7-CD471BDADE72}"/>
              </a:ext>
            </a:extLst>
          </p:cNvPr>
          <p:cNvSpPr txBox="1"/>
          <p:nvPr/>
        </p:nvSpPr>
        <p:spPr>
          <a:xfrm>
            <a:off x="2429835" y="526557"/>
            <a:ext cx="73323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/>
              <a:t>Köszönöm megtisztelő </a:t>
            </a:r>
          </a:p>
          <a:p>
            <a:pPr algn="ctr"/>
            <a:r>
              <a:rPr lang="hu-HU" sz="6000" dirty="0"/>
              <a:t>Figyelmüket!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D11EF5D-85BA-4A29-AE04-2368387F43D6}"/>
              </a:ext>
            </a:extLst>
          </p:cNvPr>
          <p:cNvSpPr txBox="1"/>
          <p:nvPr/>
        </p:nvSpPr>
        <p:spPr>
          <a:xfrm>
            <a:off x="3608266" y="2674467"/>
            <a:ext cx="497546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domjan.peter@phd.semmelweis.hu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890ABD0-EBB3-4B35-90C5-9F845366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181" y="4666891"/>
            <a:ext cx="1974148" cy="197414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DE2EA13-6CBC-489A-AC73-F2A0A95EA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1" y="4850142"/>
            <a:ext cx="1607646" cy="160764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421BC88-FB61-44B3-9A1F-A2343D53D6CD}"/>
              </a:ext>
            </a:extLst>
          </p:cNvPr>
          <p:cNvSpPr txBox="1"/>
          <p:nvPr/>
        </p:nvSpPr>
        <p:spPr>
          <a:xfrm>
            <a:off x="1945327" y="3674790"/>
            <a:ext cx="82982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300" b="1" i="1" dirty="0"/>
              <a:t>Nem szabad elfelejteni, hogy a primer prevenció életet is menthet!</a:t>
            </a:r>
          </a:p>
        </p:txBody>
      </p:sp>
    </p:spTree>
    <p:extLst>
      <p:ext uri="{BB962C8B-B14F-4D97-AF65-F5344CB8AC3E}">
        <p14:creationId xmlns:p14="http://schemas.microsoft.com/office/powerpoint/2010/main" val="3623887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051956d-c29c-4d2a-a6c1-5640bc8eb72d">
      <Terms xmlns="http://schemas.microsoft.com/office/infopath/2007/PartnerControls"/>
    </lcf76f155ced4ddcb4097134ff3c332f>
    <TaxCatchAll xmlns="ba973ec2-a2cc-4e06-b17b-19073092588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5F6F73C004FE4EB20924D5B03C4076" ma:contentTypeVersion="18" ma:contentTypeDescription="Create a new document." ma:contentTypeScope="" ma:versionID="7b784c19b0516c564747ae9387c5f407">
  <xsd:schema xmlns:xsd="http://www.w3.org/2001/XMLSchema" xmlns:xs="http://www.w3.org/2001/XMLSchema" xmlns:p="http://schemas.microsoft.com/office/2006/metadata/properties" xmlns:ns2="ba973ec2-a2cc-4e06-b17b-190730925889" xmlns:ns3="f051956d-c29c-4d2a-a6c1-5640bc8eb72d" targetNamespace="http://schemas.microsoft.com/office/2006/metadata/properties" ma:root="true" ma:fieldsID="290070d19f180ea5bcead25cdcf95c2c" ns2:_="" ns3:_="">
    <xsd:import namespace="ba973ec2-a2cc-4e06-b17b-190730925889"/>
    <xsd:import namespace="f051956d-c29c-4d2a-a6c1-5640bc8eb72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973ec2-a2cc-4e06-b17b-1907309258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22e3d11-5839-4cef-ab77-c4f4903035b6}" ma:internalName="TaxCatchAll" ma:showField="CatchAllData" ma:web="ba973ec2-a2cc-4e06-b17b-1907309258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1956d-c29c-4d2a-a6c1-5640bc8eb7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1fdf5ea-129c-422e-b789-1a66b7cb6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3BDFE0-0979-4183-A0E4-EAA9501309A5}">
  <ds:schemaRefs>
    <ds:schemaRef ds:uri="http://purl.org/dc/terms/"/>
    <ds:schemaRef ds:uri="f051956d-c29c-4d2a-a6c1-5640bc8eb72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a973ec2-a2cc-4e06-b17b-19073092588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190397-CD17-4B16-B1D5-E31960F6E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59732E-CE97-4468-8A32-B866EA9975EF}">
  <ds:schemaRefs>
    <ds:schemaRef ds:uri="ba973ec2-a2cc-4e06-b17b-190730925889"/>
    <ds:schemaRef ds:uri="f051956d-c29c-4d2a-a6c1-5640bc8eb7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602</Words>
  <Application>Microsoft Office PowerPoint</Application>
  <PresentationFormat>Szélesvásznú</PresentationFormat>
  <Paragraphs>69</Paragraphs>
  <Slides>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Cambria Math</vt:lpstr>
      <vt:lpstr>Corbel</vt:lpstr>
      <vt:lpstr>Times New Roman</vt:lpstr>
      <vt:lpstr>Office-téma</vt:lpstr>
      <vt:lpstr>Az Egészségfejlesztési Irodák gerontoszociológiai jelentősége  és országos lefedettsége Magyarországon   </vt:lpstr>
      <vt:lpstr>PowerPoint-bemutató</vt:lpstr>
      <vt:lpstr>Előzmények</vt:lpstr>
      <vt:lpstr>Kutatási módszertan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 TEXT TEXT</dc:title>
  <dc:creator>Molnár Viktória</dc:creator>
  <cp:lastModifiedBy>Domján Péter</cp:lastModifiedBy>
  <cp:revision>38</cp:revision>
  <dcterms:created xsi:type="dcterms:W3CDTF">2024-04-26T13:41:53Z</dcterms:created>
  <dcterms:modified xsi:type="dcterms:W3CDTF">2024-04-28T11:01:46Z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0x0101003F5F6F73C004FE4EB20924D5B03C4076</vt:lpwstr>
  </property>
</Properties>
</file>